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595" r:id="rId3"/>
    <p:sldId id="596" r:id="rId4"/>
    <p:sldId id="597" r:id="rId5"/>
    <p:sldId id="593" r:id="rId6"/>
    <p:sldId id="594" r:id="rId7"/>
    <p:sldId id="261" r:id="rId8"/>
    <p:sldId id="293" r:id="rId9"/>
    <p:sldId id="297" r:id="rId10"/>
    <p:sldId id="270" r:id="rId11"/>
    <p:sldId id="271" r:id="rId12"/>
    <p:sldId id="290" r:id="rId13"/>
    <p:sldId id="298" r:id="rId14"/>
    <p:sldId id="587" r:id="rId15"/>
    <p:sldId id="589" r:id="rId16"/>
    <p:sldId id="590" r:id="rId17"/>
    <p:sldId id="584" r:id="rId18"/>
    <p:sldId id="534" r:id="rId19"/>
    <p:sldId id="535" r:id="rId20"/>
    <p:sldId id="536" r:id="rId21"/>
    <p:sldId id="537" r:id="rId22"/>
    <p:sldId id="538" r:id="rId23"/>
    <p:sldId id="539" r:id="rId24"/>
    <p:sldId id="540" r:id="rId25"/>
    <p:sldId id="541" r:id="rId26"/>
    <p:sldId id="542" r:id="rId27"/>
    <p:sldId id="543" r:id="rId28"/>
    <p:sldId id="544" r:id="rId29"/>
    <p:sldId id="545" r:id="rId30"/>
    <p:sldId id="546" r:id="rId31"/>
    <p:sldId id="547" r:id="rId32"/>
    <p:sldId id="548" r:id="rId33"/>
    <p:sldId id="549" r:id="rId34"/>
    <p:sldId id="550" r:id="rId35"/>
    <p:sldId id="551" r:id="rId36"/>
    <p:sldId id="552" r:id="rId37"/>
    <p:sldId id="553" r:id="rId38"/>
    <p:sldId id="554" r:id="rId39"/>
    <p:sldId id="576" r:id="rId40"/>
    <p:sldId id="316" r:id="rId41"/>
    <p:sldId id="555" r:id="rId42"/>
    <p:sldId id="556" r:id="rId43"/>
    <p:sldId id="557" r:id="rId44"/>
    <p:sldId id="558"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71" r:id="rId58"/>
    <p:sldId id="572" r:id="rId59"/>
    <p:sldId id="509" r:id="rId60"/>
    <p:sldId id="573" r:id="rId61"/>
    <p:sldId id="574" r:id="rId62"/>
    <p:sldId id="575" r:id="rId63"/>
    <p:sldId id="508" r:id="rId64"/>
    <p:sldId id="277" r:id="rId65"/>
    <p:sldId id="510" r:id="rId66"/>
    <p:sldId id="511" r:id="rId67"/>
    <p:sldId id="512" r:id="rId68"/>
    <p:sldId id="513" r:id="rId69"/>
    <p:sldId id="531" r:id="rId70"/>
    <p:sldId id="304" r:id="rId71"/>
    <p:sldId id="577" r:id="rId72"/>
    <p:sldId id="592" r:id="rId73"/>
    <p:sldId id="591" r:id="rId74"/>
    <p:sldId id="50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ri Ziegelmeier" initials="LZ" lastIdx="1" clrIdx="0">
    <p:extLst>
      <p:ext uri="{19B8F6BF-5375-455C-9EA6-DF929625EA0E}">
        <p15:presenceInfo xmlns:p15="http://schemas.microsoft.com/office/powerpoint/2012/main" userId="S-1-5-21-2980460595-2680581294-1152485946-210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30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87368" autoAdjust="0"/>
  </p:normalViewPr>
  <p:slideViewPr>
    <p:cSldViewPr snapToGrid="0">
      <p:cViewPr>
        <p:scale>
          <a:sx n="86" d="100"/>
          <a:sy n="86" d="100"/>
        </p:scale>
        <p:origin x="96" y="48"/>
      </p:cViewPr>
      <p:guideLst/>
    </p:cSldViewPr>
  </p:slideViewPr>
  <p:notesTextViewPr>
    <p:cViewPr>
      <p:scale>
        <a:sx n="3" d="2"/>
        <a:sy n="3" d="2"/>
      </p:scale>
      <p:origin x="0" y="0"/>
    </p:cViewPr>
  </p:notesTextViewPr>
  <p:notesViewPr>
    <p:cSldViewPr snapToGrid="0">
      <p:cViewPr varScale="1">
        <p:scale>
          <a:sx n="99" d="100"/>
          <a:sy n="99" d="100"/>
        </p:scale>
        <p:origin x="357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6967A-79F0-44D8-9D1B-44E0A952EEA3}" type="datetimeFigureOut">
              <a:rPr lang="en-US" smtClean="0"/>
              <a:t>6/11/2025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0179B-5C23-4E05-8A44-CDD7860CE5D0}" type="slidenum">
              <a:rPr lang="en-US" smtClean="0"/>
              <a:t>‹#›</a:t>
            </a:fld>
            <a:endParaRPr lang="en-US"/>
          </a:p>
        </p:txBody>
      </p:sp>
    </p:spTree>
    <p:extLst>
      <p:ext uri="{BB962C8B-B14F-4D97-AF65-F5344CB8AC3E}">
        <p14:creationId xmlns:p14="http://schemas.microsoft.com/office/powerpoint/2010/main" val="541173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Cycle representative = generator</a:t>
            </a:r>
          </a:p>
        </p:txBody>
      </p:sp>
      <p:sp>
        <p:nvSpPr>
          <p:cNvPr id="4" name="Slide Number Placeholder 3"/>
          <p:cNvSpPr>
            <a:spLocks noGrp="1"/>
          </p:cNvSpPr>
          <p:nvPr>
            <p:ph type="sldNum" sz="quarter" idx="5"/>
          </p:nvPr>
        </p:nvSpPr>
        <p:spPr/>
        <p:txBody>
          <a:bodyPr/>
          <a:lstStyle/>
          <a:p>
            <a:fld id="{6A40179B-5C23-4E05-8A44-CDD7860CE5D0}" type="slidenum">
              <a:rPr lang="en-US" smtClean="0"/>
              <a:t>4</a:t>
            </a:fld>
            <a:endParaRPr lang="en-US"/>
          </a:p>
        </p:txBody>
      </p:sp>
    </p:spTree>
    <p:extLst>
      <p:ext uri="{BB962C8B-B14F-4D97-AF65-F5344CB8AC3E}">
        <p14:creationId xmlns:p14="http://schemas.microsoft.com/office/powerpoint/2010/main" val="84699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OAT is a computational toolset leveraging sparse and lazy computational methods to directly analyze high-dimensional data’s topological structure, enabling the study and localization of geometric patterns within datasets.</a:t>
            </a:r>
          </a:p>
        </p:txBody>
      </p:sp>
      <p:sp>
        <p:nvSpPr>
          <p:cNvPr id="4" name="Slide Number Placeholder 3"/>
          <p:cNvSpPr>
            <a:spLocks noGrp="1"/>
          </p:cNvSpPr>
          <p:nvPr>
            <p:ph type="sldNum" sz="quarter" idx="5"/>
          </p:nvPr>
        </p:nvSpPr>
        <p:spPr/>
        <p:txBody>
          <a:bodyPr/>
          <a:lstStyle/>
          <a:p>
            <a:fld id="{DC978032-7B82-4C0A-AE76-892E51B93311}" type="slidenum">
              <a:rPr lang="en-US" smtClean="0"/>
              <a:t>17</a:t>
            </a:fld>
            <a:endParaRPr lang="en-US"/>
          </a:p>
        </p:txBody>
      </p:sp>
    </p:spTree>
    <p:extLst>
      <p:ext uri="{BB962C8B-B14F-4D97-AF65-F5344CB8AC3E}">
        <p14:creationId xmlns:p14="http://schemas.microsoft.com/office/powerpoint/2010/main" val="1622114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Localizing homology classes can be characterized as finding a representative cycle with the most concise geometric measure</a:t>
            </a:r>
          </a:p>
          <a:p>
            <a:r>
              <a:rPr lang="en-US" dirty="0"/>
              <a:t>Used to segment cardiac tissues or analyze chromatin interactions</a:t>
            </a:r>
          </a:p>
        </p:txBody>
      </p:sp>
      <p:sp>
        <p:nvSpPr>
          <p:cNvPr id="4" name="Slide Number Placeholder 3"/>
          <p:cNvSpPr>
            <a:spLocks noGrp="1"/>
          </p:cNvSpPr>
          <p:nvPr>
            <p:ph type="sldNum" sz="quarter" idx="5"/>
          </p:nvPr>
        </p:nvSpPr>
        <p:spPr/>
        <p:txBody>
          <a:bodyPr/>
          <a:lstStyle/>
          <a:p>
            <a:fld id="{6A40179B-5C23-4E05-8A44-CDD7860CE5D0}" type="slidenum">
              <a:rPr lang="en-US" smtClean="0"/>
              <a:t>39</a:t>
            </a:fld>
            <a:endParaRPr lang="en-US"/>
          </a:p>
        </p:txBody>
      </p:sp>
    </p:spTree>
    <p:extLst>
      <p:ext uri="{BB962C8B-B14F-4D97-AF65-F5344CB8AC3E}">
        <p14:creationId xmlns:p14="http://schemas.microsoft.com/office/powerpoint/2010/main" val="4254565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approaches: Wu, Chen, Dey graph based using A* heuristic or Dijkstra’s algorithm or fitting cycle representatives within a ball of minimum radius</a:t>
            </a:r>
          </a:p>
        </p:txBody>
      </p:sp>
      <p:sp>
        <p:nvSpPr>
          <p:cNvPr id="4" name="Slide Number Placeholder 3"/>
          <p:cNvSpPr>
            <a:spLocks noGrp="1"/>
          </p:cNvSpPr>
          <p:nvPr>
            <p:ph type="sldNum" sz="quarter" idx="5"/>
          </p:nvPr>
        </p:nvSpPr>
        <p:spPr/>
        <p:txBody>
          <a:bodyPr/>
          <a:lstStyle/>
          <a:p>
            <a:fld id="{6A40179B-5C23-4E05-8A44-CDD7860CE5D0}" type="slidenum">
              <a:rPr lang="en-US" smtClean="0"/>
              <a:t>42</a:t>
            </a:fld>
            <a:endParaRPr lang="en-US"/>
          </a:p>
        </p:txBody>
      </p:sp>
    </p:spTree>
    <p:extLst>
      <p:ext uri="{BB962C8B-B14F-4D97-AF65-F5344CB8AC3E}">
        <p14:creationId xmlns:p14="http://schemas.microsoft.com/office/powerpoint/2010/main" val="288961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algorithm in Escolar and </a:t>
            </a:r>
            <a:r>
              <a:rPr lang="en-US" dirty="0" err="1"/>
              <a:t>Hiraoka</a:t>
            </a:r>
            <a:r>
              <a:rPr lang="en-US" dirty="0"/>
              <a:t>. Sum of cycles born before factors out redundant cycles, but they did not include they must also die before. </a:t>
            </a:r>
          </a:p>
          <a:p>
            <a:r>
              <a:rPr lang="en-US" dirty="0"/>
              <a:t>x need not be homologous to </a:t>
            </a:r>
            <a:r>
              <a:rPr lang="en-US" dirty="0" err="1"/>
              <a:t>x^orig</a:t>
            </a:r>
            <a:endParaRPr lang="en-US" dirty="0"/>
          </a:p>
          <a:p>
            <a:endParaRPr lang="en-US" dirty="0"/>
          </a:p>
          <a:p>
            <a:r>
              <a:rPr lang="en-US" sz="1200" kern="1200" dirty="0">
                <a:solidFill>
                  <a:schemeClr val="tx1"/>
                </a:solidFill>
                <a:effectLst/>
                <a:latin typeface="+mn-lt"/>
                <a:ea typeface="+mn-ea"/>
                <a:cs typeface="+mn-cs"/>
              </a:rPr>
              <a:t>Dey et al. (2011) propose an algorithm to find an optimal homologous 1-cycle for a given homology class via linear programming. That is, they consider a single homology class [x] and search for a homologous cycle representative that minimizes some geometric measure within that class, for instance, the</a:t>
            </a:r>
            <a:br>
              <a:rPr lang="en-US" dirty="0"/>
            </a:br>
            <a:r>
              <a:rPr lang="en-US" sz="1200" kern="1200" dirty="0">
                <a:solidFill>
                  <a:schemeClr val="tx1"/>
                </a:solidFill>
                <a:effectLst/>
                <a:latin typeface="+mn-lt"/>
                <a:ea typeface="+mn-ea"/>
                <a:cs typeface="+mn-cs"/>
              </a:rPr>
              <a:t>number of 1-simplices within the representative. Escolar and </a:t>
            </a:r>
            <a:r>
              <a:rPr lang="en-US" sz="1200" kern="1200" dirty="0" err="1">
                <a:solidFill>
                  <a:schemeClr val="tx1"/>
                </a:solidFill>
                <a:effectLst/>
                <a:latin typeface="+mn-lt"/>
                <a:ea typeface="+mn-ea"/>
                <a:cs typeface="+mn-cs"/>
              </a:rPr>
              <a:t>Hiraoka</a:t>
            </a:r>
            <a:r>
              <a:rPr lang="en-US" sz="1200" kern="1200" dirty="0">
                <a:solidFill>
                  <a:schemeClr val="tx1"/>
                </a:solidFill>
                <a:effectLst/>
                <a:latin typeface="+mn-lt"/>
                <a:ea typeface="+mn-ea"/>
                <a:cs typeface="+mn-cs"/>
              </a:rPr>
              <a:t> (2016) extend this approach to find an optimal cycle by using cycles outside of a single homology class to “factor out”</a:t>
            </a:r>
            <a:br>
              <a:rPr lang="en-US" dirty="0"/>
            </a:br>
            <a:r>
              <a:rPr lang="en-US" sz="1200" kern="1200" dirty="0">
                <a:solidFill>
                  <a:schemeClr val="tx1"/>
                </a:solidFill>
                <a:effectLst/>
                <a:latin typeface="+mn-lt"/>
                <a:ea typeface="+mn-ea"/>
                <a:cs typeface="+mn-cs"/>
              </a:rPr>
              <a:t>redundant information. In this approach, an optimal cycle</a:t>
            </a:r>
            <a:br>
              <a:rPr lang="en-US" dirty="0"/>
            </a:br>
            <a:r>
              <a:rPr lang="en-US" sz="1200" kern="1200" dirty="0">
                <a:solidFill>
                  <a:schemeClr val="tx1"/>
                </a:solidFill>
                <a:effectLst/>
                <a:latin typeface="+mn-lt"/>
                <a:ea typeface="+mn-ea"/>
                <a:cs typeface="+mn-cs"/>
              </a:rPr>
              <a:t>representative is no longer guaranteed to be homologous to</a:t>
            </a:r>
            <a:br>
              <a:rPr lang="en-US" dirty="0"/>
            </a:br>
            <a:r>
              <a:rPr lang="en-US" sz="1200" kern="1200" dirty="0">
                <a:solidFill>
                  <a:schemeClr val="tx1"/>
                </a:solidFill>
                <a:effectLst/>
                <a:latin typeface="+mn-lt"/>
                <a:ea typeface="+mn-ea"/>
                <a:cs typeface="+mn-cs"/>
              </a:rPr>
              <a:t>the original representative, but the collection of cycle</a:t>
            </a:r>
            <a:br>
              <a:rPr lang="en-US" dirty="0"/>
            </a:br>
            <a:r>
              <a:rPr lang="en-US" sz="1200" kern="1200" dirty="0">
                <a:solidFill>
                  <a:schemeClr val="tx1"/>
                </a:solidFill>
                <a:effectLst/>
                <a:latin typeface="+mn-lt"/>
                <a:ea typeface="+mn-ea"/>
                <a:cs typeface="+mn-cs"/>
              </a:rPr>
              <a:t>representatives have each been independently optimized and</a:t>
            </a:r>
            <a:br>
              <a:rPr lang="en-US" dirty="0"/>
            </a:br>
            <a:r>
              <a:rPr lang="en-US" sz="1200" kern="1200" dirty="0">
                <a:solidFill>
                  <a:schemeClr val="tx1"/>
                </a:solidFill>
                <a:effectLst/>
                <a:latin typeface="+mn-lt"/>
                <a:ea typeface="+mn-ea"/>
                <a:cs typeface="+mn-cs"/>
              </a:rPr>
              <a:t>the collection still forms a homology basis. </a:t>
            </a:r>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43</a:t>
            </a:fld>
            <a:endParaRPr lang="en-US"/>
          </a:p>
        </p:txBody>
      </p:sp>
    </p:spTree>
    <p:extLst>
      <p:ext uri="{BB962C8B-B14F-4D97-AF65-F5344CB8AC3E}">
        <p14:creationId xmlns:p14="http://schemas.microsoft.com/office/powerpoint/2010/main" val="3635526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objective function with l_0 is highly interpretable, but NP-hard to compute. L_1 norm often gives a good approximation of the l_0 norm. If result has coefficients in 0,-1,1, then l_0 and l_1 are identical. A looser restriction would be to solve l_1 objective function with integer constraints.</a:t>
            </a:r>
          </a:p>
          <a:p>
            <a:r>
              <a:rPr lang="en-US" dirty="0"/>
              <a:t>Dey gives totally unimodularity sufficient condition which guarantees when an LP and MIP give the same optimal solution (determinant of each square submatrix of d_{n+1} is -1,0,or 1). Often does not happen in practice. </a:t>
            </a:r>
          </a:p>
        </p:txBody>
      </p:sp>
      <p:sp>
        <p:nvSpPr>
          <p:cNvPr id="4" name="Slide Number Placeholder 3"/>
          <p:cNvSpPr>
            <a:spLocks noGrp="1"/>
          </p:cNvSpPr>
          <p:nvPr>
            <p:ph type="sldNum" sz="quarter" idx="5"/>
          </p:nvPr>
        </p:nvSpPr>
        <p:spPr/>
        <p:txBody>
          <a:bodyPr/>
          <a:lstStyle/>
          <a:p>
            <a:fld id="{6A40179B-5C23-4E05-8A44-CDD7860CE5D0}" type="slidenum">
              <a:rPr lang="en-US" smtClean="0"/>
              <a:t>45</a:t>
            </a:fld>
            <a:endParaRPr lang="en-US"/>
          </a:p>
        </p:txBody>
      </p:sp>
    </p:spTree>
    <p:extLst>
      <p:ext uri="{BB962C8B-B14F-4D97-AF65-F5344CB8AC3E}">
        <p14:creationId xmlns:p14="http://schemas.microsoft.com/office/powerpoint/2010/main" val="1405661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48</a:t>
            </a:fld>
            <a:endParaRPr lang="en-US"/>
          </a:p>
        </p:txBody>
      </p:sp>
    </p:spTree>
    <p:extLst>
      <p:ext uri="{BB962C8B-B14F-4D97-AF65-F5344CB8AC3E}">
        <p14:creationId xmlns:p14="http://schemas.microsoft.com/office/powerpoint/2010/main" val="3550460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 of Obayashi, but adapted to work with </a:t>
            </a:r>
            <a:r>
              <a:rPr lang="en-US" dirty="0" err="1"/>
              <a:t>Vietoris</a:t>
            </a:r>
            <a:r>
              <a:rPr lang="en-US" dirty="0"/>
              <a:t>-Rips complexes</a:t>
            </a:r>
          </a:p>
          <a:p>
            <a:r>
              <a:rPr lang="en-US" dirty="0"/>
              <a:t>Needs a simplex-wise filtration</a:t>
            </a:r>
          </a:p>
        </p:txBody>
      </p:sp>
      <p:sp>
        <p:nvSpPr>
          <p:cNvPr id="4" name="Slide Number Placeholder 3"/>
          <p:cNvSpPr>
            <a:spLocks noGrp="1"/>
          </p:cNvSpPr>
          <p:nvPr>
            <p:ph type="sldNum" sz="quarter" idx="5"/>
          </p:nvPr>
        </p:nvSpPr>
        <p:spPr/>
        <p:txBody>
          <a:bodyPr/>
          <a:lstStyle/>
          <a:p>
            <a:fld id="{6A40179B-5C23-4E05-8A44-CDD7860CE5D0}" type="slidenum">
              <a:rPr lang="en-US" smtClean="0"/>
              <a:t>49</a:t>
            </a:fld>
            <a:endParaRPr lang="en-US"/>
          </a:p>
        </p:txBody>
      </p:sp>
    </p:spTree>
    <p:extLst>
      <p:ext uri="{BB962C8B-B14F-4D97-AF65-F5344CB8AC3E}">
        <p14:creationId xmlns:p14="http://schemas.microsoft.com/office/powerpoint/2010/main" val="869562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Heron’s algorithm to find the area of a 2-simplex (triangle)</a:t>
            </a:r>
          </a:p>
        </p:txBody>
      </p:sp>
      <p:sp>
        <p:nvSpPr>
          <p:cNvPr id="4" name="Slide Number Placeholder 3"/>
          <p:cNvSpPr>
            <a:spLocks noGrp="1"/>
          </p:cNvSpPr>
          <p:nvPr>
            <p:ph type="sldNum" sz="quarter" idx="5"/>
          </p:nvPr>
        </p:nvSpPr>
        <p:spPr/>
        <p:txBody>
          <a:bodyPr/>
          <a:lstStyle/>
          <a:p>
            <a:fld id="{6A40179B-5C23-4E05-8A44-CDD7860CE5D0}" type="slidenum">
              <a:rPr lang="en-US" smtClean="0"/>
              <a:t>58</a:t>
            </a:fld>
            <a:endParaRPr lang="en-US"/>
          </a:p>
        </p:txBody>
      </p:sp>
    </p:spTree>
    <p:extLst>
      <p:ext uri="{BB962C8B-B14F-4D97-AF65-F5344CB8AC3E}">
        <p14:creationId xmlns:p14="http://schemas.microsoft.com/office/powerpoint/2010/main" val="1758030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LP solved with simplex algorithm (exponential but often runs fast) or interior point methods (polynomial time). No general algorithm is known to solve MIPs, although LP relaxations, polynomial-time approximation, exponential time exact, and heuristic algorithms can be used to obtain solutions to MIPs.</a:t>
            </a:r>
          </a:p>
          <a:p>
            <a:r>
              <a:rPr lang="en-US" dirty="0"/>
              <a:t>X=1-chains or 2-chains, integral or not</a:t>
            </a:r>
          </a:p>
        </p:txBody>
      </p:sp>
      <p:sp>
        <p:nvSpPr>
          <p:cNvPr id="4" name="Slide Number Placeholder 3"/>
          <p:cNvSpPr>
            <a:spLocks noGrp="1"/>
          </p:cNvSpPr>
          <p:nvPr>
            <p:ph type="sldNum" sz="quarter" idx="5"/>
          </p:nvPr>
        </p:nvSpPr>
        <p:spPr/>
        <p:txBody>
          <a:bodyPr/>
          <a:lstStyle/>
          <a:p>
            <a:fld id="{6A40179B-5C23-4E05-8A44-CDD7860CE5D0}" type="slidenum">
              <a:rPr lang="en-US" smtClean="0"/>
              <a:t>59</a:t>
            </a:fld>
            <a:endParaRPr lang="en-US"/>
          </a:p>
        </p:txBody>
      </p:sp>
    </p:spTree>
    <p:extLst>
      <p:ext uri="{BB962C8B-B14F-4D97-AF65-F5344CB8AC3E}">
        <p14:creationId xmlns:p14="http://schemas.microsoft.com/office/powerpoint/2010/main" val="3726383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different optimal cycles and cost against different loss functions using a point cloud of 100 points with ambient dimension 2 randomly drawn from a normal distribution. The upper left corner of each subfigure labels the optimization algorithm used to optimize the original cycle representative. The upper right corner of each subfigure records the different measures of the size of the optimal representative. Blue text represents the measure an algorithm sets out to optimize. </a:t>
            </a:r>
          </a:p>
        </p:txBody>
      </p:sp>
      <p:sp>
        <p:nvSpPr>
          <p:cNvPr id="4" name="Slide Number Placeholder 3"/>
          <p:cNvSpPr>
            <a:spLocks noGrp="1"/>
          </p:cNvSpPr>
          <p:nvPr>
            <p:ph type="sldNum" sz="quarter" idx="5"/>
          </p:nvPr>
        </p:nvSpPr>
        <p:spPr/>
        <p:txBody>
          <a:bodyPr/>
          <a:lstStyle/>
          <a:p>
            <a:fld id="{6A40179B-5C23-4E05-8A44-CDD7860CE5D0}" type="slidenum">
              <a:rPr lang="en-US" smtClean="0"/>
              <a:t>61</a:t>
            </a:fld>
            <a:endParaRPr lang="en-US"/>
          </a:p>
        </p:txBody>
      </p:sp>
    </p:spTree>
    <p:extLst>
      <p:ext uri="{BB962C8B-B14F-4D97-AF65-F5344CB8AC3E}">
        <p14:creationId xmlns:p14="http://schemas.microsoft.com/office/powerpoint/2010/main" val="70446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non-uniqueness of these representatives creates ambiguity and can lead to many different interpretations of the same set of classes.</a:t>
            </a:r>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5</a:t>
            </a:fld>
            <a:endParaRPr lang="en-US"/>
          </a:p>
        </p:txBody>
      </p:sp>
    </p:spTree>
    <p:extLst>
      <p:ext uri="{BB962C8B-B14F-4D97-AF65-F5344CB8AC3E}">
        <p14:creationId xmlns:p14="http://schemas.microsoft.com/office/powerpoint/2010/main" val="1030195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 time can be up to 30 times longer for GLPK than </a:t>
            </a:r>
            <a:r>
              <a:rPr lang="en-US" dirty="0" err="1"/>
              <a:t>Gurobi</a:t>
            </a:r>
            <a:r>
              <a:rPr lang="en-US" dirty="0"/>
              <a:t>. Different solvers can lead to different coefficients.</a:t>
            </a:r>
          </a:p>
          <a:p>
            <a:endParaRPr lang="en-US" dirty="0"/>
          </a:p>
          <a:p>
            <a:r>
              <a:rPr lang="en-US" dirty="0" err="1"/>
              <a:t>T_Tri</a:t>
            </a:r>
            <a:r>
              <a:rPr lang="en-US" dirty="0"/>
              <a:t> &gt; </a:t>
            </a:r>
            <a:r>
              <a:rPr lang="en-US" dirty="0" err="1"/>
              <a:t>T_Edge</a:t>
            </a:r>
            <a:r>
              <a:rPr lang="en-US" dirty="0"/>
              <a:t> for representatives with a longer persistence, boundary matrix much larger in triangle than edge-loss but triangle-loss less for shorter persistence intervals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 &gt; T^NI but on same order of magnitude, only substantially different for very short LP time. Typically give exact same solutions.</a:t>
            </a:r>
          </a:p>
          <a:p>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62</a:t>
            </a:fld>
            <a:endParaRPr lang="en-US"/>
          </a:p>
        </p:txBody>
      </p:sp>
    </p:spTree>
    <p:extLst>
      <p:ext uri="{BB962C8B-B14F-4D97-AF65-F5344CB8AC3E}">
        <p14:creationId xmlns:p14="http://schemas.microsoft.com/office/powerpoint/2010/main" val="1606104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is a platform that lets people do calculations they can’t do already by giving a nice clean way to get access to and work with sparse matrices.</a:t>
            </a:r>
          </a:p>
          <a:p>
            <a:r>
              <a:rPr lang="en-US" dirty="0"/>
              <a:t>Computing generators "basic first step / proof of concept" and to show that we are providing basic building blocks that people will want to play with. </a:t>
            </a:r>
          </a:p>
          <a:p>
            <a:endParaRPr lang="en-US" dirty="0"/>
          </a:p>
          <a:p>
            <a:r>
              <a:rPr lang="en-US" dirty="0"/>
              <a:t>Basis matching complex for a filtered chain complex</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(overview of the relationship between cycle representatives, change of basis matrices, and matrix factorization)</a:t>
            </a:r>
          </a:p>
          <a:p>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63</a:t>
            </a:fld>
            <a:endParaRPr lang="en-US"/>
          </a:p>
        </p:txBody>
      </p:sp>
    </p:spTree>
    <p:extLst>
      <p:ext uri="{BB962C8B-B14F-4D97-AF65-F5344CB8AC3E}">
        <p14:creationId xmlns:p14="http://schemas.microsoft.com/office/powerpoint/2010/main" val="3137043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Concepts are </a:t>
            </a:r>
            <a:r>
              <a:rPr lang="en-US" i="1" dirty="0"/>
              <a:t>noun-phrases</a:t>
            </a:r>
            <a:endParaRPr lang="en-US" dirty="0"/>
          </a:p>
        </p:txBody>
      </p:sp>
      <p:sp>
        <p:nvSpPr>
          <p:cNvPr id="4" name="Slide Number Placeholder 3"/>
          <p:cNvSpPr>
            <a:spLocks noGrp="1"/>
          </p:cNvSpPr>
          <p:nvPr>
            <p:ph type="sldNum" sz="quarter" idx="5"/>
          </p:nvPr>
        </p:nvSpPr>
        <p:spPr/>
        <p:txBody>
          <a:bodyPr/>
          <a:lstStyle/>
          <a:p>
            <a:fld id="{DC978032-7B82-4C0A-AE76-892E51B93311}" type="slidenum">
              <a:rPr lang="en-US" smtClean="0"/>
              <a:t>66</a:t>
            </a:fld>
            <a:endParaRPr lang="en-US"/>
          </a:p>
        </p:txBody>
      </p:sp>
    </p:spTree>
    <p:extLst>
      <p:ext uri="{BB962C8B-B14F-4D97-AF65-F5344CB8AC3E}">
        <p14:creationId xmlns:p14="http://schemas.microsoft.com/office/powerpoint/2010/main" val="1431091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Concepts are </a:t>
            </a:r>
            <a:r>
              <a:rPr lang="en-US" i="1" dirty="0"/>
              <a:t>noun-phrases</a:t>
            </a:r>
            <a:endParaRPr lang="en-US" dirty="0"/>
          </a:p>
        </p:txBody>
      </p:sp>
      <p:sp>
        <p:nvSpPr>
          <p:cNvPr id="4" name="Slide Number Placeholder 3"/>
          <p:cNvSpPr>
            <a:spLocks noGrp="1"/>
          </p:cNvSpPr>
          <p:nvPr>
            <p:ph type="sldNum" sz="quarter" idx="5"/>
          </p:nvPr>
        </p:nvSpPr>
        <p:spPr/>
        <p:txBody>
          <a:bodyPr/>
          <a:lstStyle/>
          <a:p>
            <a:fld id="{DC978032-7B82-4C0A-AE76-892E51B93311}" type="slidenum">
              <a:rPr lang="en-US" smtClean="0"/>
              <a:t>67</a:t>
            </a:fld>
            <a:endParaRPr lang="en-US"/>
          </a:p>
        </p:txBody>
      </p:sp>
    </p:spTree>
    <p:extLst>
      <p:ext uri="{BB962C8B-B14F-4D97-AF65-F5344CB8AC3E}">
        <p14:creationId xmlns:p14="http://schemas.microsoft.com/office/powerpoint/2010/main" val="841868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Higher-order structure as opposed to dyads and network science tools like community detection and centrality</a:t>
            </a:r>
          </a:p>
          <a:p>
            <a:endParaRPr lang="en-US" dirty="0"/>
          </a:p>
          <a:p>
            <a:r>
              <a:rPr lang="en-US" sz="1200" b="0" i="0" u="none" strike="noStrike" kern="1200" baseline="0" dirty="0">
                <a:solidFill>
                  <a:schemeClr val="tx1"/>
                </a:solidFill>
                <a:latin typeface="+mn-lt"/>
                <a:ea typeface="+mn-ea"/>
                <a:cs typeface="+mn-cs"/>
              </a:rPr>
              <a:t>Work in </a:t>
            </a:r>
            <a:r>
              <a:rPr lang="en-US" sz="1200" b="0" i="0" u="none" strike="noStrike" kern="1200" baseline="0" dirty="0" err="1">
                <a:solidFill>
                  <a:schemeClr val="tx1"/>
                </a:solidFill>
                <a:latin typeface="+mn-lt"/>
                <a:ea typeface="+mn-ea"/>
                <a:cs typeface="+mn-cs"/>
              </a:rPr>
              <a:t>SciSci</a:t>
            </a:r>
            <a:r>
              <a:rPr lang="en-US" sz="1200" b="0" i="0" u="none" strike="noStrike" kern="1200" baseline="0" dirty="0">
                <a:solidFill>
                  <a:schemeClr val="tx1"/>
                </a:solidFill>
                <a:latin typeface="+mn-lt"/>
                <a:ea typeface="+mn-ea"/>
                <a:cs typeface="+mn-cs"/>
              </a:rPr>
              <a:t> generally compares</a:t>
            </a:r>
          </a:p>
          <a:p>
            <a:r>
              <a:rPr lang="en-US" sz="1200" b="0" i="0" u="none" strike="noStrike" kern="1200" baseline="0" dirty="0">
                <a:solidFill>
                  <a:schemeClr val="tx1"/>
                </a:solidFill>
                <a:latin typeface="+mn-lt"/>
                <a:ea typeface="+mn-ea"/>
                <a:cs typeface="+mn-cs"/>
              </a:rPr>
              <a:t>realized networks to random or model generated counterfactuals because there is little a priori reason</a:t>
            </a:r>
          </a:p>
          <a:p>
            <a:r>
              <a:rPr lang="en-US" sz="1200" b="0" i="0" u="none" strike="noStrike" kern="1200" baseline="0" dirty="0">
                <a:solidFill>
                  <a:schemeClr val="tx1"/>
                </a:solidFill>
                <a:latin typeface="+mn-lt"/>
                <a:ea typeface="+mn-ea"/>
                <a:cs typeface="+mn-cs"/>
              </a:rPr>
              <a:t>to assume that any particular pair of unconnected concepts should be more likely to represent a novel</a:t>
            </a:r>
          </a:p>
          <a:p>
            <a:r>
              <a:rPr lang="en-US" sz="1200" b="0" i="0" u="none" strike="noStrike" kern="1200" baseline="0" dirty="0">
                <a:solidFill>
                  <a:schemeClr val="tx1"/>
                </a:solidFill>
                <a:latin typeface="+mn-lt"/>
                <a:ea typeface="+mn-ea"/>
                <a:cs typeface="+mn-cs"/>
              </a:rPr>
              <a:t>combination than any other. Consequently, it is difficult to identify when a particular knowledge gap</a:t>
            </a:r>
          </a:p>
          <a:p>
            <a:r>
              <a:rPr lang="en-US" sz="1200" b="0" i="0" u="none" strike="noStrike" kern="1200" baseline="0" dirty="0">
                <a:solidFill>
                  <a:schemeClr val="tx1"/>
                </a:solidFill>
                <a:latin typeface="+mn-lt"/>
                <a:ea typeface="+mn-ea"/>
                <a:cs typeface="+mn-cs"/>
              </a:rPr>
              <a:t>opens—current methods cannot identify knowledge gaps until after they fill.</a:t>
            </a:r>
            <a:endParaRPr lang="en-US" dirty="0"/>
          </a:p>
        </p:txBody>
      </p:sp>
      <p:sp>
        <p:nvSpPr>
          <p:cNvPr id="4" name="Slide Number Placeholder 3"/>
          <p:cNvSpPr>
            <a:spLocks noGrp="1"/>
          </p:cNvSpPr>
          <p:nvPr>
            <p:ph type="sldNum" sz="quarter" idx="5"/>
          </p:nvPr>
        </p:nvSpPr>
        <p:spPr/>
        <p:txBody>
          <a:bodyPr/>
          <a:lstStyle/>
          <a:p>
            <a:fld id="{DC978032-7B82-4C0A-AE76-892E51B93311}" type="slidenum">
              <a:rPr lang="en-US" smtClean="0"/>
              <a:t>68</a:t>
            </a:fld>
            <a:endParaRPr lang="en-US"/>
          </a:p>
        </p:txBody>
      </p:sp>
    </p:spTree>
    <p:extLst>
      <p:ext uri="{BB962C8B-B14F-4D97-AF65-F5344CB8AC3E}">
        <p14:creationId xmlns:p14="http://schemas.microsoft.com/office/powerpoint/2010/main" val="1590820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73</a:t>
            </a:fld>
            <a:endParaRPr lang="en-US"/>
          </a:p>
        </p:txBody>
      </p:sp>
    </p:spTree>
    <p:extLst>
      <p:ext uri="{BB962C8B-B14F-4D97-AF65-F5344CB8AC3E}">
        <p14:creationId xmlns:p14="http://schemas.microsoft.com/office/powerpoint/2010/main" val="3986698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want to find a cycle that captures not only the existence but also information about the location and shape of the hole that the homology class has </a:t>
            </a:r>
            <a:r>
              <a:rPr lang="en-US"/>
              <a:t>detected.</a:t>
            </a:r>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6</a:t>
            </a:fld>
            <a:endParaRPr lang="en-US"/>
          </a:p>
        </p:txBody>
      </p:sp>
    </p:spTree>
    <p:extLst>
      <p:ext uri="{BB962C8B-B14F-4D97-AF65-F5344CB8AC3E}">
        <p14:creationId xmlns:p14="http://schemas.microsoft.com/office/powerpoint/2010/main" val="345731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Betti</a:t>
            </a:r>
            <a:r>
              <a:rPr lang="en-US" dirty="0"/>
              <a:t> numbers: how often does the support of a representative form a single loop in the underlying graph</a:t>
            </a:r>
          </a:p>
        </p:txBody>
      </p:sp>
      <p:sp>
        <p:nvSpPr>
          <p:cNvPr id="4" name="Slide Number Placeholder 3"/>
          <p:cNvSpPr>
            <a:spLocks noGrp="1"/>
          </p:cNvSpPr>
          <p:nvPr>
            <p:ph type="sldNum" sz="quarter" idx="5"/>
          </p:nvPr>
        </p:nvSpPr>
        <p:spPr/>
        <p:txBody>
          <a:bodyPr/>
          <a:lstStyle/>
          <a:p>
            <a:fld id="{6A40179B-5C23-4E05-8A44-CDD7860CE5D0}" type="slidenum">
              <a:rPr lang="en-US" smtClean="0"/>
              <a:t>7</a:t>
            </a:fld>
            <a:endParaRPr lang="en-US"/>
          </a:p>
        </p:txBody>
      </p:sp>
    </p:spTree>
    <p:extLst>
      <p:ext uri="{BB962C8B-B14F-4D97-AF65-F5344CB8AC3E}">
        <p14:creationId xmlns:p14="http://schemas.microsoft.com/office/powerpoint/2010/main" val="853292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Example: 2-sphere decomposition as a CW complex as a union of points, lines, disks, balls. This complex has two 0-cells (labeled 1 and 2), two 1-cells (labeled 3 and 4), and two 2-cells (labeled 5 and 6). </a:t>
            </a:r>
          </a:p>
          <a:p>
            <a:r>
              <a:rPr lang="en-US" sz="1200" b="0" i="0" u="none" strike="noStrike" kern="1200" baseline="0" dirty="0">
                <a:solidFill>
                  <a:schemeClr val="tx1"/>
                </a:solidFill>
                <a:latin typeface="+mn-lt"/>
                <a:ea typeface="+mn-ea"/>
                <a:cs typeface="+mn-cs"/>
              </a:rPr>
              <a:t>The signs of the nonzero coefficients in this formula are determined as an alternating sum of a cell’s boundary elements.</a:t>
            </a:r>
          </a:p>
          <a:p>
            <a:r>
              <a:rPr lang="en-US" sz="1200" b="0" i="0" u="none" strike="noStrike" kern="1200" baseline="0" dirty="0">
                <a:solidFill>
                  <a:schemeClr val="tx1"/>
                </a:solidFill>
                <a:latin typeface="+mn-lt"/>
                <a:ea typeface="+mn-ea"/>
                <a:cs typeface="+mn-cs"/>
              </a:rPr>
              <a:t>Every boundary matrix represents a chain complex.</a:t>
            </a:r>
          </a:p>
          <a:p>
            <a:r>
              <a:rPr lang="en-US" sz="1200" b="0" i="0" u="none" strike="noStrike" kern="1200" baseline="0" dirty="0">
                <a:solidFill>
                  <a:schemeClr val="tx1"/>
                </a:solidFill>
                <a:latin typeface="+mn-lt"/>
                <a:ea typeface="+mn-ea"/>
                <a:cs typeface="+mn-cs"/>
              </a:rPr>
              <a:t>Elements of </a:t>
            </a:r>
            <a:r>
              <a:rPr lang="en-US" sz="1200" b="0" i="0" u="none" strike="noStrike" kern="1200" baseline="0" dirty="0" err="1">
                <a:solidFill>
                  <a:schemeClr val="tx1"/>
                </a:solidFill>
                <a:latin typeface="+mn-lt"/>
                <a:ea typeface="+mn-ea"/>
                <a:cs typeface="+mn-cs"/>
              </a:rPr>
              <a:t>H_n</a:t>
            </a:r>
            <a:r>
              <a:rPr lang="en-US" sz="1200" b="0" i="0" u="none" strike="noStrike" kern="1200" baseline="0" dirty="0">
                <a:solidFill>
                  <a:schemeClr val="tx1"/>
                </a:solidFill>
                <a:latin typeface="+mn-lt"/>
                <a:ea typeface="+mn-ea"/>
                <a:cs typeface="+mn-cs"/>
              </a:rPr>
              <a:t>(K) are </a:t>
            </a:r>
            <a:r>
              <a:rPr lang="en-US" sz="1200" b="0" i="0" u="none" strike="noStrike" kern="1200" baseline="0" dirty="0" err="1">
                <a:solidFill>
                  <a:schemeClr val="tx1"/>
                </a:solidFill>
                <a:latin typeface="+mn-lt"/>
                <a:ea typeface="+mn-ea"/>
                <a:cs typeface="+mn-cs"/>
              </a:rPr>
              <a:t>cosets</a:t>
            </a:r>
            <a:r>
              <a:rPr lang="en-US" sz="1200" b="0" i="0" u="none" strike="noStrike" kern="1200" baseline="0" dirty="0">
                <a:solidFill>
                  <a:schemeClr val="tx1"/>
                </a:solidFill>
                <a:latin typeface="+mn-lt"/>
                <a:ea typeface="+mn-ea"/>
                <a:cs typeface="+mn-cs"/>
              </a:rPr>
              <a:t>, and a cycle can represent the </a:t>
            </a:r>
            <a:r>
              <a:rPr lang="en-US" sz="1200" b="0" i="0" u="none" strike="noStrike" kern="1200" baseline="0" dirty="0" err="1">
                <a:solidFill>
                  <a:schemeClr val="tx1"/>
                </a:solidFill>
                <a:latin typeface="+mn-lt"/>
                <a:ea typeface="+mn-ea"/>
                <a:cs typeface="+mn-cs"/>
              </a:rPr>
              <a:t>coset</a:t>
            </a:r>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9</a:t>
            </a:fld>
            <a:endParaRPr lang="en-US"/>
          </a:p>
        </p:txBody>
      </p:sp>
    </p:spTree>
    <p:extLst>
      <p:ext uri="{BB962C8B-B14F-4D97-AF65-F5344CB8AC3E}">
        <p14:creationId xmlns:p14="http://schemas.microsoft.com/office/powerpoint/2010/main" val="2122867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Compute R=DV, where V is an upper triangular matrix and obeys sparsity conditions</a:t>
            </a:r>
          </a:p>
          <a:p>
            <a:pPr rtl="0" fontAlgn="base"/>
            <a:r>
              <a:rPr lang="en-US" sz="1200" b="0" i="0" u="none" strike="noStrike" kern="1200" dirty="0" err="1">
                <a:solidFill>
                  <a:schemeClr val="tx1"/>
                </a:solidFill>
                <a:effectLst/>
                <a:latin typeface="+mn-lt"/>
                <a:ea typeface="+mn-ea"/>
                <a:cs typeface="+mn-cs"/>
              </a:rPr>
              <a:t>Cohomology</a:t>
            </a:r>
            <a:r>
              <a:rPr lang="en-US" sz="1200" b="0" i="0" u="none" strike="noStrike" kern="1200" dirty="0">
                <a:solidFill>
                  <a:schemeClr val="tx1"/>
                </a:solidFill>
                <a:effectLst/>
                <a:latin typeface="+mn-lt"/>
                <a:ea typeface="+mn-ea"/>
                <a:cs typeface="+mn-cs"/>
              </a:rPr>
              <a:t> algorithm is applied to </a:t>
            </a:r>
            <a:r>
              <a:rPr lang="en-US" sz="1200" b="0" i="0" u="none" strike="noStrike" kern="1200" dirty="0" err="1">
                <a:solidFill>
                  <a:schemeClr val="tx1"/>
                </a:solidFill>
                <a:effectLst/>
                <a:latin typeface="+mn-lt"/>
                <a:ea typeface="+mn-ea"/>
                <a:cs typeface="+mn-cs"/>
              </a:rPr>
              <a:t>antitranspose</a:t>
            </a:r>
            <a:r>
              <a:rPr lang="en-US" sz="1200" b="0" i="0" u="none" strike="noStrike" kern="1200" dirty="0">
                <a:solidFill>
                  <a:schemeClr val="tx1"/>
                </a:solidFill>
                <a:effectLst/>
                <a:latin typeface="+mn-lt"/>
                <a:ea typeface="+mn-ea"/>
                <a:cs typeface="+mn-cs"/>
              </a:rPr>
              <a:t> (transpose matrix and then switch rows and columns) of the boundary matrix. </a:t>
            </a:r>
          </a:p>
          <a:p>
            <a:pPr rtl="0" fontAlgn="base"/>
            <a:r>
              <a:rPr lang="en-US" sz="1200" b="0" i="0" u="none" strike="noStrike" kern="1200" dirty="0">
                <a:solidFill>
                  <a:schemeClr val="tx1"/>
                </a:solidFill>
                <a:effectLst/>
                <a:latin typeface="+mn-lt"/>
                <a:ea typeface="+mn-ea"/>
                <a:cs typeface="+mn-cs"/>
              </a:rPr>
              <a:t>Standard and </a:t>
            </a:r>
            <a:r>
              <a:rPr lang="en-US" sz="1200" b="0" i="0" u="none" strike="noStrike" kern="1200" dirty="0" err="1">
                <a:solidFill>
                  <a:schemeClr val="tx1"/>
                </a:solidFill>
                <a:effectLst/>
                <a:latin typeface="+mn-lt"/>
                <a:ea typeface="+mn-ea"/>
                <a:cs typeface="+mn-cs"/>
              </a:rPr>
              <a:t>cohomology</a:t>
            </a:r>
            <a:r>
              <a:rPr lang="en-US" sz="1200" b="0" i="0" u="none" strike="noStrike" kern="1200" dirty="0">
                <a:solidFill>
                  <a:schemeClr val="tx1"/>
                </a:solidFill>
                <a:effectLst/>
                <a:latin typeface="+mn-lt"/>
                <a:ea typeface="+mn-ea"/>
                <a:cs typeface="+mn-cs"/>
              </a:rPr>
              <a:t> algorithms give same barcodes (based on duality of vector spaces) but latter (which is generally faster) does not give homology representatives</a:t>
            </a:r>
          </a:p>
          <a:p>
            <a:pPr rtl="0" fontAlgn="base"/>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13</a:t>
            </a:fld>
            <a:endParaRPr lang="en-US"/>
          </a:p>
        </p:txBody>
      </p:sp>
    </p:spTree>
    <p:extLst>
      <p:ext uri="{BB962C8B-B14F-4D97-AF65-F5344CB8AC3E}">
        <p14:creationId xmlns:p14="http://schemas.microsoft.com/office/powerpoint/2010/main" val="2736687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the boundary matrix D of a cell complex often has millions or billions of columns and rows. This is given as input we need to store, but can we perform relevant operations without storing much else?</a:t>
            </a:r>
          </a:p>
          <a:p>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14</a:t>
            </a:fld>
            <a:endParaRPr lang="en-US"/>
          </a:p>
        </p:txBody>
      </p:sp>
    </p:spTree>
    <p:extLst>
      <p:ext uri="{BB962C8B-B14F-4D97-AF65-F5344CB8AC3E}">
        <p14:creationId xmlns:p14="http://schemas.microsoft.com/office/powerpoint/2010/main" val="1172299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(source) and T (target) </a:t>
            </a:r>
            <a:r>
              <a:rPr lang="en-US" dirty="0" err="1"/>
              <a:t>uni</a:t>
            </a:r>
            <a:r>
              <a:rPr lang="en-US" dirty="0"/>
              <a:t> upper triangular</a:t>
            </a:r>
          </a:p>
          <a:p>
            <a:r>
              <a:rPr lang="en-US" dirty="0"/>
              <a:t>M is a matching matrix with at most one 1 in each row or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multiplication with D sends each column of S either to 0 (if column of M is 0) or to a column of T</a:t>
            </a:r>
          </a:p>
          <a:p>
            <a:r>
              <a:rPr lang="en-US" dirty="0"/>
              <a:t>U-match not unique but exists for any matrix</a:t>
            </a:r>
          </a:p>
          <a:p>
            <a:r>
              <a:rPr lang="en-US" dirty="0"/>
              <a:t>Do row reduction on D bottom to top and left to right, S records column operations and T^(-1) records row operations.</a:t>
            </a:r>
          </a:p>
          <a:p>
            <a:r>
              <a:rPr lang="en-US" dirty="0"/>
              <a:t>Columns of S indexed by the set of zero columns of M contain a basis for Ker(D), the cycles</a:t>
            </a:r>
          </a:p>
          <a:p>
            <a:r>
              <a:rPr lang="en-US" dirty="0"/>
              <a:t>Columns of T indexed by the set of non-zero rows (pivot entries) in M give a basis for </a:t>
            </a:r>
            <a:r>
              <a:rPr lang="en-US" dirty="0" err="1"/>
              <a:t>Im</a:t>
            </a:r>
            <a:r>
              <a:rPr lang="en-US" dirty="0"/>
              <a:t>(D) which are the boundaries</a:t>
            </a:r>
          </a:p>
          <a:p>
            <a:r>
              <a:rPr lang="en-US" dirty="0"/>
              <a:t>U-match “matches” the bases for the cycles and boundaries </a:t>
            </a:r>
          </a:p>
          <a:p>
            <a:r>
              <a:rPr lang="en-US" dirty="0"/>
              <a:t>U-Match decomposition in 1-1 correspondence with R=DV (V is S in U-match) or V in </a:t>
            </a:r>
            <a:r>
              <a:rPr lang="en-US" dirty="0" err="1"/>
              <a:t>cohomology</a:t>
            </a:r>
            <a:r>
              <a:rPr lang="en-US" dirty="0"/>
              <a:t> decomposition is related to T, by storing inner identities (pivot indices in matrix T^(-1)) can construct arbitrary rows and columns </a:t>
            </a:r>
          </a:p>
          <a:p>
            <a:r>
              <a:rPr lang="en-US" dirty="0"/>
              <a:t>All previous tasks mentioned essentially only involve look-up of particular rows/columns of T, S, T^(-1), S^(-1)</a:t>
            </a:r>
          </a:p>
        </p:txBody>
      </p:sp>
      <p:sp>
        <p:nvSpPr>
          <p:cNvPr id="4" name="Slide Number Placeholder 3"/>
          <p:cNvSpPr>
            <a:spLocks noGrp="1"/>
          </p:cNvSpPr>
          <p:nvPr>
            <p:ph type="sldNum" sz="quarter" idx="5"/>
          </p:nvPr>
        </p:nvSpPr>
        <p:spPr/>
        <p:txBody>
          <a:bodyPr/>
          <a:lstStyle/>
          <a:p>
            <a:fld id="{6A40179B-5C23-4E05-8A44-CDD7860CE5D0}" type="slidenum">
              <a:rPr lang="en-US" smtClean="0"/>
              <a:t>15</a:t>
            </a:fld>
            <a:endParaRPr lang="en-US"/>
          </a:p>
        </p:txBody>
      </p:sp>
    </p:spTree>
    <p:extLst>
      <p:ext uri="{BB962C8B-B14F-4D97-AF65-F5344CB8AC3E}">
        <p14:creationId xmlns:p14="http://schemas.microsoft.com/office/powerpoint/2010/main" val="1650204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0179B-5C23-4E05-8A44-CDD7860CE5D0}" type="slidenum">
              <a:rPr lang="en-US" smtClean="0"/>
              <a:t>16</a:t>
            </a:fld>
            <a:endParaRPr lang="en-US"/>
          </a:p>
        </p:txBody>
      </p:sp>
    </p:spTree>
    <p:extLst>
      <p:ext uri="{BB962C8B-B14F-4D97-AF65-F5344CB8AC3E}">
        <p14:creationId xmlns:p14="http://schemas.microsoft.com/office/powerpoint/2010/main" val="120110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195B-FA66-488C-AF35-E5CA4D09E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135DF-25D0-4130-879A-1F00CA1D16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BDA3CF-FFBB-460D-B6A9-E25A458C7677}"/>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5" name="Footer Placeholder 4">
            <a:extLst>
              <a:ext uri="{FF2B5EF4-FFF2-40B4-BE49-F238E27FC236}">
                <a16:creationId xmlns:a16="http://schemas.microsoft.com/office/drawing/2014/main" id="{47FBA10E-65D1-40EC-B4B3-151ACE9591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37FFE-A9DD-4154-B095-ADCD6C86A91F}"/>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339624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4FEA-BCC3-4072-A513-D19FBB487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310FD2-4A55-48AF-850C-1BF7691EC0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2E92D-47BF-4F8D-9C6E-40B9EB0DEE05}"/>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5" name="Footer Placeholder 4">
            <a:extLst>
              <a:ext uri="{FF2B5EF4-FFF2-40B4-BE49-F238E27FC236}">
                <a16:creationId xmlns:a16="http://schemas.microsoft.com/office/drawing/2014/main" id="{560AECA6-5423-4DCC-BF1D-5CCFFBAFA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5EDEB-C25A-4C68-A316-FB23EE40449D}"/>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206562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4EF5EE-1B06-4257-B990-C9C1D5AE4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9FD502-BF8A-4B3F-873A-9C4145FBAF0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9D5B9-B1AE-41A5-800A-4AD2A8E529A3}"/>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5" name="Footer Placeholder 4">
            <a:extLst>
              <a:ext uri="{FF2B5EF4-FFF2-40B4-BE49-F238E27FC236}">
                <a16:creationId xmlns:a16="http://schemas.microsoft.com/office/drawing/2014/main" id="{D4460941-41D1-47DA-AAED-E3DE8A2A0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F24A0C-ECFB-451B-A5FA-CF9AE87A7097}"/>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790425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lide Title"/>
          <p:cNvSpPr txBox="1">
            <a:spLocks noGrp="1"/>
          </p:cNvSpPr>
          <p:nvPr>
            <p:ph type="title" hasCustomPrompt="1"/>
          </p:nvPr>
        </p:nvSpPr>
        <p:spPr>
          <a:prstGeom prst="rect">
            <a:avLst/>
          </a:prstGeom>
        </p:spPr>
        <p:txBody>
          <a:bodyPr/>
          <a:lstStyle/>
          <a:p>
            <a:r>
              <a:t>Slide Title</a:t>
            </a:r>
          </a:p>
        </p:txBody>
      </p:sp>
      <p:sp>
        <p:nvSpPr>
          <p:cNvPr id="2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55053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975D-4C24-44FE-B845-2C87B44E1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45EEB9-F1C4-49C6-B2C9-34CBF95F70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9ABB9-E139-4200-85BB-59E74FA2B369}"/>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5" name="Footer Placeholder 4">
            <a:extLst>
              <a:ext uri="{FF2B5EF4-FFF2-40B4-BE49-F238E27FC236}">
                <a16:creationId xmlns:a16="http://schemas.microsoft.com/office/drawing/2014/main" id="{5BB4C86C-5A63-40E1-B14F-1B2E814A6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C219A-6687-4FB1-89DE-3B0A5D387F2B}"/>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2911066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C927-20F4-4A3C-8DAB-7133349063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EF2CC9-B21E-475E-BDEC-A25D6C008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F5942D2-B5A0-4627-9619-7839282CBCBF}"/>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5" name="Footer Placeholder 4">
            <a:extLst>
              <a:ext uri="{FF2B5EF4-FFF2-40B4-BE49-F238E27FC236}">
                <a16:creationId xmlns:a16="http://schemas.microsoft.com/office/drawing/2014/main" id="{DC4F09C3-2926-472C-847C-7F28C90EE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4D8A0F-0204-470B-A2CF-7F8DD971D48C}"/>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262694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D313C-6DE4-4608-AD64-CBC976B8AD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D13BC-48F5-4CEB-9206-F45F9E60F0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FEBE3-5DB6-4A98-893B-27EDD807C3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0B431B-5283-426C-8378-6DBA2A2794AE}"/>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6" name="Footer Placeholder 5">
            <a:extLst>
              <a:ext uri="{FF2B5EF4-FFF2-40B4-BE49-F238E27FC236}">
                <a16:creationId xmlns:a16="http://schemas.microsoft.com/office/drawing/2014/main" id="{1C4FA96B-0A59-4B27-86BF-A233974544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D3F17-B3BC-41DB-BEF1-126BC6D8B67F}"/>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1943140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64260-408C-4BE6-899C-B31193E635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3F3796-E4FA-4F83-8BDC-4254C642C5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C896B13-804F-4C51-988F-B421D8ACBE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873D56-8837-48FB-8798-DC818854FC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EEFEC2-B5EE-4AFB-8DD5-27342A14462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52FC2D-ABE0-41E6-8ADF-C20A09AF8680}"/>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8" name="Footer Placeholder 7">
            <a:extLst>
              <a:ext uri="{FF2B5EF4-FFF2-40B4-BE49-F238E27FC236}">
                <a16:creationId xmlns:a16="http://schemas.microsoft.com/office/drawing/2014/main" id="{93331B34-C26B-4541-AB0C-07B1703529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C28B21-19D2-4C3C-8742-3C8F2ECCD123}"/>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156881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35F0-FA4D-4F29-83AE-24233E391C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B32B1C-4D56-481B-A4F7-6E23E6FB6ECD}"/>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4" name="Footer Placeholder 3">
            <a:extLst>
              <a:ext uri="{FF2B5EF4-FFF2-40B4-BE49-F238E27FC236}">
                <a16:creationId xmlns:a16="http://schemas.microsoft.com/office/drawing/2014/main" id="{02B2B323-35FE-4ADD-BB40-E994542C2A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2B6CF5-2CE6-4F9B-8DCC-54FC80C0DA8A}"/>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1914424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A41CE-A4D3-405C-8FD0-4E9AC0AF3880}"/>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3" name="Footer Placeholder 2">
            <a:extLst>
              <a:ext uri="{FF2B5EF4-FFF2-40B4-BE49-F238E27FC236}">
                <a16:creationId xmlns:a16="http://schemas.microsoft.com/office/drawing/2014/main" id="{C7A91530-0ECC-4AE4-8EF3-84F4489FF9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421752-B192-42DF-AD59-1003186B3574}"/>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364763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6A875-9416-4572-B344-F41C6B59F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D4E235-045F-4233-B522-015DD481C5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46DD9C-62D7-4582-B322-1C37AA01D4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915E9F-9620-454C-A7F0-483F2A5CFD90}"/>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6" name="Footer Placeholder 5">
            <a:extLst>
              <a:ext uri="{FF2B5EF4-FFF2-40B4-BE49-F238E27FC236}">
                <a16:creationId xmlns:a16="http://schemas.microsoft.com/office/drawing/2014/main" id="{FC8ABB4C-0369-4198-B97F-8355ED1A1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5C03E-67A4-425B-97B7-B3971722A29E}"/>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1688534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2AD3E-A2B1-4C4E-AD0D-68670F46A0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BAB36B-1A2C-4901-ABDB-6B12F2D183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1138E1-9C2F-4CC8-A693-F0ABA60FF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383A59-581D-436E-A80A-A3CB248C8E0A}"/>
              </a:ext>
            </a:extLst>
          </p:cNvPr>
          <p:cNvSpPr>
            <a:spLocks noGrp="1"/>
          </p:cNvSpPr>
          <p:nvPr>
            <p:ph type="dt" sz="half" idx="10"/>
          </p:nvPr>
        </p:nvSpPr>
        <p:spPr/>
        <p:txBody>
          <a:bodyPr/>
          <a:lstStyle/>
          <a:p>
            <a:fld id="{49429847-ED81-4967-8D33-A8D4670B1CD5}" type="datetimeFigureOut">
              <a:rPr lang="en-US" smtClean="0"/>
              <a:t>6/11/2025</a:t>
            </a:fld>
            <a:endParaRPr lang="en-US"/>
          </a:p>
        </p:txBody>
      </p:sp>
      <p:sp>
        <p:nvSpPr>
          <p:cNvPr id="6" name="Footer Placeholder 5">
            <a:extLst>
              <a:ext uri="{FF2B5EF4-FFF2-40B4-BE49-F238E27FC236}">
                <a16:creationId xmlns:a16="http://schemas.microsoft.com/office/drawing/2014/main" id="{82E82995-9B3C-4AB1-8585-E9C107D1E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CAB2F6-8873-47F8-88FD-5C2146EBA60A}"/>
              </a:ext>
            </a:extLst>
          </p:cNvPr>
          <p:cNvSpPr>
            <a:spLocks noGrp="1"/>
          </p:cNvSpPr>
          <p:nvPr>
            <p:ph type="sldNum" sz="quarter" idx="12"/>
          </p:nvPr>
        </p:nvSpPr>
        <p:spPr/>
        <p:txBody>
          <a:bodyPr/>
          <a:lstStyle/>
          <a:p>
            <a:fld id="{06F5FCC4-1538-4F45-BB62-42451DA50D0E}" type="slidenum">
              <a:rPr lang="en-US" smtClean="0"/>
              <a:t>‹#›</a:t>
            </a:fld>
            <a:endParaRPr lang="en-US"/>
          </a:p>
        </p:txBody>
      </p:sp>
    </p:spTree>
    <p:extLst>
      <p:ext uri="{BB962C8B-B14F-4D97-AF65-F5344CB8AC3E}">
        <p14:creationId xmlns:p14="http://schemas.microsoft.com/office/powerpoint/2010/main" val="1000520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93E21-DDFC-419E-B6E2-1285EA797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C69726-1C9E-4DE3-BC12-F3874D1313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85577-1492-47B0-B552-A8E79BC52D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429847-ED81-4967-8D33-A8D4670B1CD5}" type="datetimeFigureOut">
              <a:rPr lang="en-US" smtClean="0"/>
              <a:t>6/11/2025</a:t>
            </a:fld>
            <a:endParaRPr lang="en-US"/>
          </a:p>
        </p:txBody>
      </p:sp>
      <p:sp>
        <p:nvSpPr>
          <p:cNvPr id="5" name="Footer Placeholder 4">
            <a:extLst>
              <a:ext uri="{FF2B5EF4-FFF2-40B4-BE49-F238E27FC236}">
                <a16:creationId xmlns:a16="http://schemas.microsoft.com/office/drawing/2014/main" id="{E5FECA03-2190-41BD-B73B-8B939CAB16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713DA3-FFFD-4E96-873F-3E611D0AD0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5FCC4-1538-4F45-BB62-42451DA50D0E}" type="slidenum">
              <a:rPr lang="en-US" smtClean="0"/>
              <a:t>‹#›</a:t>
            </a:fld>
            <a:endParaRPr lang="en-US"/>
          </a:p>
        </p:txBody>
      </p:sp>
    </p:spTree>
    <p:extLst>
      <p:ext uri="{BB962C8B-B14F-4D97-AF65-F5344CB8AC3E}">
        <p14:creationId xmlns:p14="http://schemas.microsoft.com/office/powerpoint/2010/main" val="198780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0.png"/><Relationship Id="rId7" Type="http://schemas.openxmlformats.org/officeDocument/2006/relationships/image" Target="../media/image62.png"/><Relationship Id="rId2" Type="http://schemas.openxmlformats.org/officeDocument/2006/relationships/image" Target="../media/image570.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tif"/><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openappliedtopology.github.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8.jpe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30.png"/><Relationship Id="rId7"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240.png"/><Relationship Id="rId9" Type="http://schemas.openxmlformats.org/officeDocument/2006/relationships/image" Target="../media/image270.png"/></Relationships>
</file>

<file path=ppt/slides/_rels/slide4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40.png"/><Relationship Id="rId7" Type="http://schemas.openxmlformats.org/officeDocument/2006/relationships/image" Target="../media/image260.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280.png"/><Relationship Id="rId9" Type="http://schemas.openxmlformats.org/officeDocument/2006/relationships/image" Target="../media/image83.png"/></Relationships>
</file>

<file path=ppt/slides/_rels/slide45.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30.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80.png"/><Relationship Id="rId10" Type="http://schemas.openxmlformats.org/officeDocument/2006/relationships/image" Target="../media/image83.png"/><Relationship Id="rId4" Type="http://schemas.openxmlformats.org/officeDocument/2006/relationships/image" Target="../media/image240.png"/><Relationship Id="rId9" Type="http://schemas.openxmlformats.org/officeDocument/2006/relationships/image" Target="../media/image270.png"/></Relationships>
</file>

<file path=ppt/slides/_rels/slide4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svg"/><Relationship Id="rId10" Type="http://schemas.openxmlformats.org/officeDocument/2006/relationships/image" Target="../media/image186.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svg"/><Relationship Id="rId10" Type="http://schemas.openxmlformats.org/officeDocument/2006/relationships/image" Target="../media/image187.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svg"/><Relationship Id="rId10" Type="http://schemas.openxmlformats.org/officeDocument/2006/relationships/image" Target="../media/image188.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svg"/><Relationship Id="rId10" Type="http://schemas.openxmlformats.org/officeDocument/2006/relationships/image" Target="../media/image189.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9" Type="http://schemas.openxmlformats.org/officeDocument/2006/relationships/image" Target="../media/image140.png"/></Relationships>
</file>

<file path=ppt/slides/_rels/slide5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9" Type="http://schemas.openxmlformats.org/officeDocument/2006/relationships/image" Target="../media/image1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svg"/><Relationship Id="rId9" Type="http://schemas.openxmlformats.org/officeDocument/2006/relationships/image" Target="../media/image19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94.png"/><Relationship Id="rId5" Type="http://schemas.openxmlformats.org/officeDocument/2006/relationships/image" Target="../media/image99.png"/><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1020.png"/><Relationship Id="rId3" Type="http://schemas.openxmlformats.org/officeDocument/2006/relationships/image" Target="../media/image970.png"/><Relationship Id="rId7" Type="http://schemas.openxmlformats.org/officeDocument/2006/relationships/image" Target="../media/image1010.png"/><Relationship Id="rId2" Type="http://schemas.openxmlformats.org/officeDocument/2006/relationships/image" Target="../media/image28.jpe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34.png"/><Relationship Id="rId5" Type="http://schemas.openxmlformats.org/officeDocument/2006/relationships/image" Target="../media/image101.png"/><Relationship Id="rId10" Type="http://schemas.openxmlformats.org/officeDocument/2006/relationships/image" Target="../media/image33.png"/><Relationship Id="rId4" Type="http://schemas.openxmlformats.org/officeDocument/2006/relationships/image" Target="../media/image100.png"/><Relationship Id="rId9"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35.png"/><Relationship Id="rId7" Type="http://schemas.openxmlformats.org/officeDocument/2006/relationships/image" Target="../media/image261.png"/><Relationship Id="rId12"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65.png"/><Relationship Id="rId5" Type="http://schemas.openxmlformats.org/officeDocument/2006/relationships/image" Target="../media/image37.jpeg"/><Relationship Id="rId10" Type="http://schemas.openxmlformats.org/officeDocument/2006/relationships/image" Target="../media/image64.png"/><Relationship Id="rId4" Type="http://schemas.openxmlformats.org/officeDocument/2006/relationships/image" Target="../media/image36.jpeg"/><Relationship Id="rId9" Type="http://schemas.openxmlformats.org/officeDocument/2006/relationships/image" Target="../media/image37.png"/></Relationships>
</file>

<file path=ppt/slides/_rels/slide6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arxiv.org/pdf/2105.07025.pdf" TargetMode="External"/><Relationship Id="rId7" Type="http://schemas.openxmlformats.org/officeDocument/2006/relationships/hyperlink" Target="http://openappliedtopology.github.io/"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github.com/UDATG/optimal_reps" TargetMode="External"/><Relationship Id="rId11" Type="http://schemas.openxmlformats.org/officeDocument/2006/relationships/image" Target="../media/image44.jpg"/><Relationship Id="rId5" Type="http://schemas.openxmlformats.org/officeDocument/2006/relationships/hyperlink" Target="https://github.com/%20TDAMinimalGeneratorResearch/minimal-generator" TargetMode="External"/><Relationship Id="rId10" Type="http://schemas.openxmlformats.org/officeDocument/2006/relationships/image" Target="../media/image43.png"/><Relationship Id="rId4" Type="http://schemas.openxmlformats.org/officeDocument/2006/relationships/hyperlink" Target="https://www.frontiersin.org/articles/10.3389/frai.2021.681117/full" TargetMode="External"/><Relationship Id="rId9" Type="http://schemas.openxmlformats.org/officeDocument/2006/relationships/image" Target="../media/image42.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image" Target="../media/image51.jpg"/><Relationship Id="rId1" Type="http://schemas.openxmlformats.org/officeDocument/2006/relationships/slideLayout" Target="../slideLayouts/slideLayout7.xml"/><Relationship Id="rId6" Type="http://schemas.openxmlformats.org/officeDocument/2006/relationships/image" Target="../media/image55.jpeg"/><Relationship Id="rId11" Type="http://schemas.openxmlformats.org/officeDocument/2006/relationships/image" Target="../media/image60.jpg"/><Relationship Id="rId5" Type="http://schemas.openxmlformats.org/officeDocument/2006/relationships/image" Target="../media/image54.png"/><Relationship Id="rId10" Type="http://schemas.openxmlformats.org/officeDocument/2006/relationships/image" Target="../media/image59.jpg"/><Relationship Id="rId4" Type="http://schemas.openxmlformats.org/officeDocument/2006/relationships/image" Target="../media/image53.png"/><Relationship Id="rId9" Type="http://schemas.openxmlformats.org/officeDocument/2006/relationships/image" Target="../media/image5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mailto:lziegel1@Macalester.edu" TargetMode="External"/><Relationship Id="rId1" Type="http://schemas.openxmlformats.org/officeDocument/2006/relationships/slideLayout" Target="../slideLayouts/slideLayout7.xml"/><Relationship Id="rId5" Type="http://schemas.openxmlformats.org/officeDocument/2006/relationships/hyperlink" Target="mailto:WinCompTop+subscribe@googlegroups.com" TargetMode="External"/><Relationship Id="rId4" Type="http://schemas.openxmlformats.org/officeDocument/2006/relationships/image" Target="../media/image6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42.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EFFB-F191-495F-893D-39A35361F9AF}"/>
              </a:ext>
            </a:extLst>
          </p:cNvPr>
          <p:cNvSpPr>
            <a:spLocks noGrp="1"/>
          </p:cNvSpPr>
          <p:nvPr>
            <p:ph type="ctrTitle"/>
          </p:nvPr>
        </p:nvSpPr>
        <p:spPr/>
        <p:txBody>
          <a:bodyPr>
            <a:normAutofit fontScale="90000"/>
          </a:bodyPr>
          <a:lstStyle/>
          <a:p>
            <a:r>
              <a:rPr lang="en-US" dirty="0"/>
              <a:t>Minimal Cycle Representatives in Persistent Homology using Linear Programming</a:t>
            </a:r>
          </a:p>
        </p:txBody>
      </p:sp>
      <p:sp>
        <p:nvSpPr>
          <p:cNvPr id="3" name="Subtitle 2">
            <a:extLst>
              <a:ext uri="{FF2B5EF4-FFF2-40B4-BE49-F238E27FC236}">
                <a16:creationId xmlns:a16="http://schemas.microsoft.com/office/drawing/2014/main" id="{E91C483A-D248-4867-8384-A0A8795F7870}"/>
              </a:ext>
            </a:extLst>
          </p:cNvPr>
          <p:cNvSpPr>
            <a:spLocks noGrp="1"/>
          </p:cNvSpPr>
          <p:nvPr>
            <p:ph type="subTitle" idx="1"/>
          </p:nvPr>
        </p:nvSpPr>
        <p:spPr>
          <a:xfrm>
            <a:off x="1524000" y="3602038"/>
            <a:ext cx="9144000" cy="2870324"/>
          </a:xfrm>
        </p:spPr>
        <p:txBody>
          <a:bodyPr>
            <a:normAutofit fontScale="85000" lnSpcReduction="20000"/>
          </a:bodyPr>
          <a:lstStyle/>
          <a:p>
            <a:r>
              <a:rPr lang="en-US" sz="3500" dirty="0"/>
              <a:t>Lori Ziegelmeier</a:t>
            </a:r>
          </a:p>
          <a:p>
            <a:r>
              <a:rPr lang="en-US" dirty="0"/>
              <a:t>Macalester College</a:t>
            </a:r>
          </a:p>
          <a:p>
            <a:endParaRPr lang="en-US" dirty="0"/>
          </a:p>
          <a:p>
            <a:endParaRPr lang="en-US" dirty="0"/>
          </a:p>
          <a:p>
            <a:endParaRPr lang="en-US" dirty="0"/>
          </a:p>
          <a:p>
            <a:r>
              <a:rPr lang="en-US" dirty="0"/>
              <a:t>Topological Data Visualization Workshop</a:t>
            </a:r>
          </a:p>
          <a:p>
            <a:r>
              <a:rPr lang="en-US" dirty="0"/>
              <a:t>University of Iowa</a:t>
            </a:r>
          </a:p>
          <a:p>
            <a:r>
              <a:rPr lang="en-US" dirty="0"/>
              <a:t>June 11, 2025</a:t>
            </a:r>
          </a:p>
        </p:txBody>
      </p:sp>
    </p:spTree>
    <p:extLst>
      <p:ext uri="{BB962C8B-B14F-4D97-AF65-F5344CB8AC3E}">
        <p14:creationId xmlns:p14="http://schemas.microsoft.com/office/powerpoint/2010/main" val="183591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motivation: mimic the mind’s eye with a union of balls"/>
          <p:cNvSpPr txBox="1">
            <a:spLocks noGrp="1"/>
          </p:cNvSpPr>
          <p:nvPr>
            <p:ph type="title" idx="4294967295"/>
          </p:nvPr>
        </p:nvSpPr>
        <p:spPr>
          <a:xfrm>
            <a:off x="690140" y="919618"/>
            <a:ext cx="10105306" cy="1170930"/>
          </a:xfrm>
          <a:prstGeom prst="rect">
            <a:avLst/>
          </a:prstGeom>
        </p:spPr>
        <p:txBody>
          <a:bodyPr>
            <a:normAutofit/>
          </a:bodyPr>
          <a:lstStyle/>
          <a:p>
            <a:pPr>
              <a:defRPr sz="6500" b="0" spc="-130"/>
            </a:pPr>
            <a:r>
              <a:rPr lang="en-US" sz="3600" dirty="0"/>
              <a:t>motivation: </a:t>
            </a:r>
            <a:r>
              <a:rPr lang="en-US" sz="3600" dirty="0">
                <a:solidFill>
                  <a:schemeClr val="accent2"/>
                </a:solidFill>
              </a:rPr>
              <a:t>mimic the mind’s eye with a union of balls</a:t>
            </a:r>
            <a:endParaRPr sz="3600" dirty="0">
              <a:solidFill>
                <a:schemeClr val="accent2"/>
              </a:solidFill>
            </a:endParaRPr>
          </a:p>
        </p:txBody>
      </p:sp>
      <p:grpSp>
        <p:nvGrpSpPr>
          <p:cNvPr id="251" name="Group"/>
          <p:cNvGrpSpPr/>
          <p:nvPr/>
        </p:nvGrpSpPr>
        <p:grpSpPr>
          <a:xfrm>
            <a:off x="859060" y="2723838"/>
            <a:ext cx="2373128" cy="2440753"/>
            <a:chOff x="0" y="0"/>
            <a:chExt cx="4746255" cy="4881505"/>
          </a:xfrm>
        </p:grpSpPr>
        <p:sp>
          <p:nvSpPr>
            <p:cNvPr id="230" name="Circle"/>
            <p:cNvSpPr/>
            <p:nvPr/>
          </p:nvSpPr>
          <p:spPr>
            <a:xfrm>
              <a:off x="4503985" y="2134679"/>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31" name="Circle"/>
            <p:cNvSpPr/>
            <p:nvPr/>
          </p:nvSpPr>
          <p:spPr>
            <a:xfrm>
              <a:off x="1301884" y="1234559"/>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32" name="Circle"/>
            <p:cNvSpPr/>
            <p:nvPr/>
          </p:nvSpPr>
          <p:spPr>
            <a:xfrm>
              <a:off x="3547461" y="4470023"/>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33" name="Circle"/>
            <p:cNvSpPr/>
            <p:nvPr/>
          </p:nvSpPr>
          <p:spPr>
            <a:xfrm>
              <a:off x="4278368" y="3205486"/>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34" name="Circle"/>
            <p:cNvSpPr/>
            <p:nvPr/>
          </p:nvSpPr>
          <p:spPr>
            <a:xfrm>
              <a:off x="4334773" y="3261890"/>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35" name="Circle"/>
            <p:cNvSpPr/>
            <p:nvPr/>
          </p:nvSpPr>
          <p:spPr>
            <a:xfrm>
              <a:off x="3297328" y="3496516"/>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36" name="Circle"/>
            <p:cNvSpPr/>
            <p:nvPr/>
          </p:nvSpPr>
          <p:spPr>
            <a:xfrm>
              <a:off x="0" y="2807544"/>
              <a:ext cx="129461"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37" name="Circle"/>
            <p:cNvSpPr/>
            <p:nvPr/>
          </p:nvSpPr>
          <p:spPr>
            <a:xfrm>
              <a:off x="737841" y="3180533"/>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38" name="Circle"/>
            <p:cNvSpPr/>
            <p:nvPr/>
          </p:nvSpPr>
          <p:spPr>
            <a:xfrm>
              <a:off x="710376" y="3939342"/>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39" name="Circle"/>
            <p:cNvSpPr/>
            <p:nvPr/>
          </p:nvSpPr>
          <p:spPr>
            <a:xfrm>
              <a:off x="1385522" y="3649786"/>
              <a:ext cx="129462"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0" name="Circle"/>
            <p:cNvSpPr/>
            <p:nvPr/>
          </p:nvSpPr>
          <p:spPr>
            <a:xfrm>
              <a:off x="1949564" y="4752044"/>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1" name="Circle"/>
            <p:cNvSpPr/>
            <p:nvPr/>
          </p:nvSpPr>
          <p:spPr>
            <a:xfrm>
              <a:off x="2316286" y="4060559"/>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2" name="Circle"/>
            <p:cNvSpPr/>
            <p:nvPr/>
          </p:nvSpPr>
          <p:spPr>
            <a:xfrm>
              <a:off x="2369306" y="0"/>
              <a:ext cx="129461"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3" name="Circle"/>
            <p:cNvSpPr/>
            <p:nvPr/>
          </p:nvSpPr>
          <p:spPr>
            <a:xfrm>
              <a:off x="1583905" y="670517"/>
              <a:ext cx="129462"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4" name="Circle"/>
            <p:cNvSpPr/>
            <p:nvPr/>
          </p:nvSpPr>
          <p:spPr>
            <a:xfrm>
              <a:off x="282021" y="1234559"/>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5" name="Circle"/>
            <p:cNvSpPr/>
            <p:nvPr/>
          </p:nvSpPr>
          <p:spPr>
            <a:xfrm>
              <a:off x="710376" y="2243502"/>
              <a:ext cx="129462"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6" name="Circle"/>
            <p:cNvSpPr/>
            <p:nvPr/>
          </p:nvSpPr>
          <p:spPr>
            <a:xfrm>
              <a:off x="3297328" y="952538"/>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7" name="Circle"/>
            <p:cNvSpPr/>
            <p:nvPr/>
          </p:nvSpPr>
          <p:spPr>
            <a:xfrm>
              <a:off x="3409262" y="192254"/>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8" name="Circle"/>
            <p:cNvSpPr/>
            <p:nvPr/>
          </p:nvSpPr>
          <p:spPr>
            <a:xfrm>
              <a:off x="2496584" y="756297"/>
              <a:ext cx="129461"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49" name="Circle"/>
            <p:cNvSpPr/>
            <p:nvPr/>
          </p:nvSpPr>
          <p:spPr>
            <a:xfrm>
              <a:off x="3794046" y="1554092"/>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0" name="Circle"/>
            <p:cNvSpPr/>
            <p:nvPr/>
          </p:nvSpPr>
          <p:spPr>
            <a:xfrm>
              <a:off x="4616794" y="1421791"/>
              <a:ext cx="129462"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296" name="Group"/>
          <p:cNvGrpSpPr/>
          <p:nvPr/>
        </p:nvGrpSpPr>
        <p:grpSpPr>
          <a:xfrm>
            <a:off x="7954236" y="2090547"/>
            <a:ext cx="3607105" cy="3687186"/>
            <a:chOff x="0" y="0"/>
            <a:chExt cx="7214208" cy="7374370"/>
          </a:xfrm>
        </p:grpSpPr>
        <p:grpSp>
          <p:nvGrpSpPr>
            <p:cNvPr id="273" name="Group"/>
            <p:cNvGrpSpPr/>
            <p:nvPr/>
          </p:nvGrpSpPr>
          <p:grpSpPr>
            <a:xfrm>
              <a:off x="0" y="0"/>
              <a:ext cx="7214209" cy="7374371"/>
              <a:chOff x="0" y="0"/>
              <a:chExt cx="7214208" cy="7374370"/>
            </a:xfrm>
          </p:grpSpPr>
          <p:sp>
            <p:nvSpPr>
              <p:cNvPr id="252" name="Circle"/>
              <p:cNvSpPr/>
              <p:nvPr/>
            </p:nvSpPr>
            <p:spPr>
              <a:xfrm>
                <a:off x="5333574" y="2527865"/>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3" name="Circle"/>
              <p:cNvSpPr/>
              <p:nvPr/>
            </p:nvSpPr>
            <p:spPr>
              <a:xfrm>
                <a:off x="1541677" y="1461952"/>
                <a:ext cx="1747050"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4" name="Circle"/>
              <p:cNvSpPr/>
              <p:nvPr/>
            </p:nvSpPr>
            <p:spPr>
              <a:xfrm>
                <a:off x="4200868" y="5293355"/>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5" name="Circle"/>
              <p:cNvSpPr/>
              <p:nvPr/>
            </p:nvSpPr>
            <p:spPr>
              <a:xfrm>
                <a:off x="5066400" y="3795904"/>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6" name="Circle"/>
              <p:cNvSpPr/>
              <p:nvPr/>
            </p:nvSpPr>
            <p:spPr>
              <a:xfrm>
                <a:off x="5133194" y="3862697"/>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7" name="Circle"/>
              <p:cNvSpPr/>
              <p:nvPr/>
            </p:nvSpPr>
            <p:spPr>
              <a:xfrm>
                <a:off x="3904662" y="4140539"/>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8" name="Circle"/>
              <p:cNvSpPr/>
              <p:nvPr/>
            </p:nvSpPr>
            <p:spPr>
              <a:xfrm>
                <a:off x="0" y="3324665"/>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59" name="Circle"/>
              <p:cNvSpPr/>
              <p:nvPr/>
            </p:nvSpPr>
            <p:spPr>
              <a:xfrm>
                <a:off x="873744" y="3766355"/>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0" name="Circle"/>
              <p:cNvSpPr/>
              <p:nvPr/>
            </p:nvSpPr>
            <p:spPr>
              <a:xfrm>
                <a:off x="841221" y="4664928"/>
                <a:ext cx="1747050"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1" name="Circle"/>
              <p:cNvSpPr/>
              <p:nvPr/>
            </p:nvSpPr>
            <p:spPr>
              <a:xfrm>
                <a:off x="1640720" y="4322039"/>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2" name="Circle"/>
              <p:cNvSpPr/>
              <p:nvPr/>
            </p:nvSpPr>
            <p:spPr>
              <a:xfrm>
                <a:off x="2308654" y="5627322"/>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3" name="Circle"/>
              <p:cNvSpPr/>
              <p:nvPr/>
            </p:nvSpPr>
            <p:spPr>
              <a:xfrm>
                <a:off x="2742922" y="4808473"/>
                <a:ext cx="1747050"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4" name="Circle"/>
              <p:cNvSpPr/>
              <p:nvPr/>
            </p:nvSpPr>
            <p:spPr>
              <a:xfrm>
                <a:off x="2805707" y="0"/>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5" name="Circle"/>
              <p:cNvSpPr/>
              <p:nvPr/>
            </p:nvSpPr>
            <p:spPr>
              <a:xfrm>
                <a:off x="1875645" y="794019"/>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6" name="Circle"/>
              <p:cNvSpPr/>
              <p:nvPr/>
            </p:nvSpPr>
            <p:spPr>
              <a:xfrm>
                <a:off x="333967" y="1461952"/>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7" name="Circle"/>
              <p:cNvSpPr/>
              <p:nvPr/>
            </p:nvSpPr>
            <p:spPr>
              <a:xfrm>
                <a:off x="841221" y="2656731"/>
                <a:ext cx="1747050"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8" name="Circle"/>
              <p:cNvSpPr/>
              <p:nvPr/>
            </p:nvSpPr>
            <p:spPr>
              <a:xfrm>
                <a:off x="3904662" y="1127985"/>
                <a:ext cx="1747049" cy="174705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69" name="Circle"/>
              <p:cNvSpPr/>
              <p:nvPr/>
            </p:nvSpPr>
            <p:spPr>
              <a:xfrm>
                <a:off x="4037214" y="227666"/>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0" name="Circle"/>
              <p:cNvSpPr/>
              <p:nvPr/>
            </p:nvSpPr>
            <p:spPr>
              <a:xfrm>
                <a:off x="2956429" y="895599"/>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1" name="Circle"/>
              <p:cNvSpPr/>
              <p:nvPr/>
            </p:nvSpPr>
            <p:spPr>
              <a:xfrm>
                <a:off x="4492871" y="1840340"/>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2" name="Circle"/>
              <p:cNvSpPr/>
              <p:nvPr/>
            </p:nvSpPr>
            <p:spPr>
              <a:xfrm>
                <a:off x="5467160" y="1683670"/>
                <a:ext cx="1747049" cy="174704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295" name="Group"/>
            <p:cNvGrpSpPr/>
            <p:nvPr/>
          </p:nvGrpSpPr>
          <p:grpSpPr>
            <a:xfrm>
              <a:off x="819117" y="778251"/>
              <a:ext cx="5620468" cy="5780629"/>
              <a:chOff x="0" y="0"/>
              <a:chExt cx="5620467" cy="5780628"/>
            </a:xfrm>
          </p:grpSpPr>
          <p:sp>
            <p:nvSpPr>
              <p:cNvPr id="274" name="Circle"/>
              <p:cNvSpPr/>
              <p:nvPr/>
            </p:nvSpPr>
            <p:spPr>
              <a:xfrm>
                <a:off x="5333574" y="2527865"/>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5" name="Circle"/>
              <p:cNvSpPr/>
              <p:nvPr/>
            </p:nvSpPr>
            <p:spPr>
              <a:xfrm>
                <a:off x="1541677" y="1461952"/>
                <a:ext cx="153308"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6" name="Circle"/>
              <p:cNvSpPr/>
              <p:nvPr/>
            </p:nvSpPr>
            <p:spPr>
              <a:xfrm>
                <a:off x="4200867" y="5293355"/>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7" name="Circle"/>
              <p:cNvSpPr/>
              <p:nvPr/>
            </p:nvSpPr>
            <p:spPr>
              <a:xfrm>
                <a:off x="5066400" y="3795904"/>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8" name="Circle"/>
              <p:cNvSpPr/>
              <p:nvPr/>
            </p:nvSpPr>
            <p:spPr>
              <a:xfrm>
                <a:off x="5133194" y="3862697"/>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9" name="Circle"/>
              <p:cNvSpPr/>
              <p:nvPr/>
            </p:nvSpPr>
            <p:spPr>
              <a:xfrm>
                <a:off x="3904662" y="4140539"/>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0" name="Circle"/>
              <p:cNvSpPr/>
              <p:nvPr/>
            </p:nvSpPr>
            <p:spPr>
              <a:xfrm>
                <a:off x="0" y="3324665"/>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1" name="Circle"/>
              <p:cNvSpPr/>
              <p:nvPr/>
            </p:nvSpPr>
            <p:spPr>
              <a:xfrm>
                <a:off x="873744" y="3766354"/>
                <a:ext cx="153308"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2" name="Circle"/>
              <p:cNvSpPr/>
              <p:nvPr/>
            </p:nvSpPr>
            <p:spPr>
              <a:xfrm>
                <a:off x="841221" y="4664928"/>
                <a:ext cx="153307" cy="153308"/>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3" name="Circle"/>
              <p:cNvSpPr/>
              <p:nvPr/>
            </p:nvSpPr>
            <p:spPr>
              <a:xfrm>
                <a:off x="1640721" y="4322039"/>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4" name="Circle"/>
              <p:cNvSpPr/>
              <p:nvPr/>
            </p:nvSpPr>
            <p:spPr>
              <a:xfrm>
                <a:off x="2308654" y="5627322"/>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5" name="Circle"/>
              <p:cNvSpPr/>
              <p:nvPr/>
            </p:nvSpPr>
            <p:spPr>
              <a:xfrm>
                <a:off x="2742923" y="4808473"/>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6" name="Circle"/>
              <p:cNvSpPr/>
              <p:nvPr/>
            </p:nvSpPr>
            <p:spPr>
              <a:xfrm>
                <a:off x="2805708" y="0"/>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7" name="Circle"/>
              <p:cNvSpPr/>
              <p:nvPr/>
            </p:nvSpPr>
            <p:spPr>
              <a:xfrm>
                <a:off x="1875645" y="794019"/>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8" name="Circle"/>
              <p:cNvSpPr/>
              <p:nvPr/>
            </p:nvSpPr>
            <p:spPr>
              <a:xfrm>
                <a:off x="333966" y="1461952"/>
                <a:ext cx="153308"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89" name="Circle"/>
              <p:cNvSpPr/>
              <p:nvPr/>
            </p:nvSpPr>
            <p:spPr>
              <a:xfrm>
                <a:off x="841221" y="2656731"/>
                <a:ext cx="153307" cy="153308"/>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90" name="Circle"/>
              <p:cNvSpPr/>
              <p:nvPr/>
            </p:nvSpPr>
            <p:spPr>
              <a:xfrm>
                <a:off x="3904662" y="1127985"/>
                <a:ext cx="153307" cy="153308"/>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91" name="Circle"/>
              <p:cNvSpPr/>
              <p:nvPr/>
            </p:nvSpPr>
            <p:spPr>
              <a:xfrm>
                <a:off x="4037214" y="227666"/>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92" name="Circle"/>
              <p:cNvSpPr/>
              <p:nvPr/>
            </p:nvSpPr>
            <p:spPr>
              <a:xfrm>
                <a:off x="2956429" y="895599"/>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93" name="Circle"/>
              <p:cNvSpPr/>
              <p:nvPr/>
            </p:nvSpPr>
            <p:spPr>
              <a:xfrm>
                <a:off x="4492870" y="1840340"/>
                <a:ext cx="153307"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94" name="Circle"/>
              <p:cNvSpPr/>
              <p:nvPr/>
            </p:nvSpPr>
            <p:spPr>
              <a:xfrm>
                <a:off x="5467160" y="1683670"/>
                <a:ext cx="153308" cy="153307"/>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sp>
        <p:nvSpPr>
          <p:cNvPr id="297" name="what you see"/>
          <p:cNvSpPr txBox="1"/>
          <p:nvPr/>
        </p:nvSpPr>
        <p:spPr>
          <a:xfrm>
            <a:off x="1151557" y="5808522"/>
            <a:ext cx="1641668" cy="405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600">
                <a:solidFill>
                  <a:srgbClr val="000000"/>
                </a:solidFill>
              </a:defRPr>
            </a:lvl1pPr>
          </a:lstStyle>
          <a:p>
            <a:r>
              <a:rPr sz="2300"/>
              <a:t>what you see</a:t>
            </a:r>
          </a:p>
        </p:txBody>
      </p:sp>
      <p:sp>
        <p:nvSpPr>
          <p:cNvPr id="298" name="what your tell your computer"/>
          <p:cNvSpPr txBox="1"/>
          <p:nvPr/>
        </p:nvSpPr>
        <p:spPr>
          <a:xfrm>
            <a:off x="8088661" y="5853192"/>
            <a:ext cx="3561103" cy="405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600">
                <a:solidFill>
                  <a:schemeClr val="accent4">
                    <a:hueOff val="-1247790"/>
                    <a:lumOff val="-12326"/>
                  </a:schemeClr>
                </a:solidFill>
              </a:defRPr>
            </a:lvl1pPr>
          </a:lstStyle>
          <a:p>
            <a:r>
              <a:rPr sz="2300" dirty="0">
                <a:solidFill>
                  <a:schemeClr val="accent2"/>
                </a:solidFill>
              </a:rPr>
              <a:t>what you tell your computer</a:t>
            </a:r>
          </a:p>
        </p:txBody>
      </p:sp>
      <p:sp>
        <p:nvSpPr>
          <p:cNvPr id="299" name="What is persistent homology?"/>
          <p:cNvSpPr txBox="1"/>
          <p:nvPr/>
        </p:nvSpPr>
        <p:spPr>
          <a:xfrm>
            <a:off x="690140" y="203036"/>
            <a:ext cx="10985501"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algn="l">
              <a:lnSpc>
                <a:spcPct val="80000"/>
              </a:lnSpc>
              <a:defRPr sz="8500" b="1" spc="-170">
                <a:solidFill>
                  <a:srgbClr val="000000"/>
                </a:solidFill>
              </a:defRPr>
            </a:lvl1pPr>
          </a:lstStyle>
          <a:p>
            <a:r>
              <a:rPr sz="4250" dirty="0"/>
              <a:t>What is persistent homology?</a:t>
            </a:r>
          </a:p>
        </p:txBody>
      </p:sp>
      <p:grpSp>
        <p:nvGrpSpPr>
          <p:cNvPr id="302" name="Group"/>
          <p:cNvGrpSpPr/>
          <p:nvPr/>
        </p:nvGrpSpPr>
        <p:grpSpPr>
          <a:xfrm>
            <a:off x="4242227" y="2368232"/>
            <a:ext cx="3108277" cy="3108277"/>
            <a:chOff x="0" y="0"/>
            <a:chExt cx="6216552" cy="6216552"/>
          </a:xfrm>
        </p:grpSpPr>
        <p:sp>
          <p:nvSpPr>
            <p:cNvPr id="300" name="Circle"/>
            <p:cNvSpPr/>
            <p:nvPr/>
          </p:nvSpPr>
          <p:spPr>
            <a:xfrm>
              <a:off x="0" y="0"/>
              <a:ext cx="6216553" cy="6216553"/>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1" name="Circle"/>
            <p:cNvSpPr/>
            <p:nvPr/>
          </p:nvSpPr>
          <p:spPr>
            <a:xfrm>
              <a:off x="2037626" y="2037627"/>
              <a:ext cx="2141299" cy="2141298"/>
            </a:xfrm>
            <a:prstGeom prst="ellipse">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303" name="what you construe"/>
          <p:cNvSpPr txBox="1"/>
          <p:nvPr/>
        </p:nvSpPr>
        <p:spPr>
          <a:xfrm>
            <a:off x="4507844" y="5808522"/>
            <a:ext cx="2281907" cy="405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600">
                <a:solidFill>
                  <a:srgbClr val="000000"/>
                </a:solidFill>
              </a:defRPr>
            </a:lvl1pPr>
          </a:lstStyle>
          <a:p>
            <a:r>
              <a:rPr sz="2300"/>
              <a:t>what you construe</a:t>
            </a:r>
          </a:p>
        </p:txBody>
      </p:sp>
      <p:grpSp>
        <p:nvGrpSpPr>
          <p:cNvPr id="325" name="Group"/>
          <p:cNvGrpSpPr/>
          <p:nvPr/>
        </p:nvGrpSpPr>
        <p:grpSpPr>
          <a:xfrm>
            <a:off x="4598481" y="2690744"/>
            <a:ext cx="2373129" cy="2440753"/>
            <a:chOff x="0" y="0"/>
            <a:chExt cx="4746255" cy="4881505"/>
          </a:xfrm>
        </p:grpSpPr>
        <p:sp>
          <p:nvSpPr>
            <p:cNvPr id="304" name="Circle"/>
            <p:cNvSpPr/>
            <p:nvPr/>
          </p:nvSpPr>
          <p:spPr>
            <a:xfrm>
              <a:off x="4503985" y="2134679"/>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5" name="Circle"/>
            <p:cNvSpPr/>
            <p:nvPr/>
          </p:nvSpPr>
          <p:spPr>
            <a:xfrm>
              <a:off x="1301884" y="1234559"/>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6" name="Circle"/>
            <p:cNvSpPr/>
            <p:nvPr/>
          </p:nvSpPr>
          <p:spPr>
            <a:xfrm>
              <a:off x="3547461" y="4470023"/>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7" name="Circle"/>
            <p:cNvSpPr/>
            <p:nvPr/>
          </p:nvSpPr>
          <p:spPr>
            <a:xfrm>
              <a:off x="4278368" y="3205486"/>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8" name="Circle"/>
            <p:cNvSpPr/>
            <p:nvPr/>
          </p:nvSpPr>
          <p:spPr>
            <a:xfrm>
              <a:off x="4334773" y="3261890"/>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09" name="Circle"/>
            <p:cNvSpPr/>
            <p:nvPr/>
          </p:nvSpPr>
          <p:spPr>
            <a:xfrm>
              <a:off x="3297328" y="3496516"/>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0" name="Circle"/>
            <p:cNvSpPr/>
            <p:nvPr/>
          </p:nvSpPr>
          <p:spPr>
            <a:xfrm>
              <a:off x="0" y="2807544"/>
              <a:ext cx="129461"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1" name="Circle"/>
            <p:cNvSpPr/>
            <p:nvPr/>
          </p:nvSpPr>
          <p:spPr>
            <a:xfrm>
              <a:off x="737841" y="3180533"/>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2" name="Circle"/>
            <p:cNvSpPr/>
            <p:nvPr/>
          </p:nvSpPr>
          <p:spPr>
            <a:xfrm>
              <a:off x="710376" y="3939342"/>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3" name="Circle"/>
            <p:cNvSpPr/>
            <p:nvPr/>
          </p:nvSpPr>
          <p:spPr>
            <a:xfrm>
              <a:off x="1385522" y="3649786"/>
              <a:ext cx="129462"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4" name="Circle"/>
            <p:cNvSpPr/>
            <p:nvPr/>
          </p:nvSpPr>
          <p:spPr>
            <a:xfrm>
              <a:off x="1949564" y="4752044"/>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5" name="Circle"/>
            <p:cNvSpPr/>
            <p:nvPr/>
          </p:nvSpPr>
          <p:spPr>
            <a:xfrm>
              <a:off x="2316286" y="4060559"/>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6" name="Circle"/>
            <p:cNvSpPr/>
            <p:nvPr/>
          </p:nvSpPr>
          <p:spPr>
            <a:xfrm>
              <a:off x="2369306" y="0"/>
              <a:ext cx="129461"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7" name="Circle"/>
            <p:cNvSpPr/>
            <p:nvPr/>
          </p:nvSpPr>
          <p:spPr>
            <a:xfrm>
              <a:off x="1583905" y="670517"/>
              <a:ext cx="129462"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8" name="Circle"/>
            <p:cNvSpPr/>
            <p:nvPr/>
          </p:nvSpPr>
          <p:spPr>
            <a:xfrm>
              <a:off x="282021" y="1234559"/>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19" name="Circle"/>
            <p:cNvSpPr/>
            <p:nvPr/>
          </p:nvSpPr>
          <p:spPr>
            <a:xfrm>
              <a:off x="710376" y="2243502"/>
              <a:ext cx="129462"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20" name="Circle"/>
            <p:cNvSpPr/>
            <p:nvPr/>
          </p:nvSpPr>
          <p:spPr>
            <a:xfrm>
              <a:off x="3297328" y="952538"/>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21" name="Circle"/>
            <p:cNvSpPr/>
            <p:nvPr/>
          </p:nvSpPr>
          <p:spPr>
            <a:xfrm>
              <a:off x="3409262" y="192254"/>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22" name="Circle"/>
            <p:cNvSpPr/>
            <p:nvPr/>
          </p:nvSpPr>
          <p:spPr>
            <a:xfrm>
              <a:off x="2496584" y="756297"/>
              <a:ext cx="129461"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23" name="Circle"/>
            <p:cNvSpPr/>
            <p:nvPr/>
          </p:nvSpPr>
          <p:spPr>
            <a:xfrm>
              <a:off x="3794046" y="1554092"/>
              <a:ext cx="129462" cy="12946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24" name="Circle"/>
            <p:cNvSpPr/>
            <p:nvPr/>
          </p:nvSpPr>
          <p:spPr>
            <a:xfrm>
              <a:off x="4616794" y="1421791"/>
              <a:ext cx="129462" cy="12946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3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 name="Group"/>
          <p:cNvGrpSpPr/>
          <p:nvPr/>
        </p:nvGrpSpPr>
        <p:grpSpPr>
          <a:xfrm>
            <a:off x="765019" y="2267322"/>
            <a:ext cx="2451448" cy="2521304"/>
            <a:chOff x="0" y="0"/>
            <a:chExt cx="4902893" cy="5042607"/>
          </a:xfrm>
        </p:grpSpPr>
        <p:sp>
          <p:nvSpPr>
            <p:cNvPr id="327" name="Circle"/>
            <p:cNvSpPr/>
            <p:nvPr/>
          </p:nvSpPr>
          <p:spPr>
            <a:xfrm>
              <a:off x="4652629" y="2205129"/>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28" name="Circle"/>
            <p:cNvSpPr/>
            <p:nvPr/>
          </p:nvSpPr>
          <p:spPr>
            <a:xfrm>
              <a:off x="1344849" y="1275303"/>
              <a:ext cx="133735"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29" name="Circle"/>
            <p:cNvSpPr/>
            <p:nvPr/>
          </p:nvSpPr>
          <p:spPr>
            <a:xfrm>
              <a:off x="3664536" y="4617545"/>
              <a:ext cx="133735"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0" name="Circle"/>
            <p:cNvSpPr/>
            <p:nvPr/>
          </p:nvSpPr>
          <p:spPr>
            <a:xfrm>
              <a:off x="4419565" y="3311276"/>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1" name="Circle"/>
            <p:cNvSpPr/>
            <p:nvPr/>
          </p:nvSpPr>
          <p:spPr>
            <a:xfrm>
              <a:off x="4477832" y="3369541"/>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2" name="Circle"/>
            <p:cNvSpPr/>
            <p:nvPr/>
          </p:nvSpPr>
          <p:spPr>
            <a:xfrm>
              <a:off x="3406148" y="3611910"/>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3" name="Circle"/>
            <p:cNvSpPr/>
            <p:nvPr/>
          </p:nvSpPr>
          <p:spPr>
            <a:xfrm>
              <a:off x="0" y="2900200"/>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4" name="Circle"/>
            <p:cNvSpPr/>
            <p:nvPr/>
          </p:nvSpPr>
          <p:spPr>
            <a:xfrm>
              <a:off x="762192" y="3285499"/>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5" name="Circle"/>
            <p:cNvSpPr/>
            <p:nvPr/>
          </p:nvSpPr>
          <p:spPr>
            <a:xfrm>
              <a:off x="733821" y="4069350"/>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6" name="Circle"/>
            <p:cNvSpPr/>
            <p:nvPr/>
          </p:nvSpPr>
          <p:spPr>
            <a:xfrm>
              <a:off x="1431248" y="3770238"/>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7" name="Circle"/>
            <p:cNvSpPr/>
            <p:nvPr/>
          </p:nvSpPr>
          <p:spPr>
            <a:xfrm>
              <a:off x="2013905" y="4908874"/>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8" name="Circle"/>
            <p:cNvSpPr/>
            <p:nvPr/>
          </p:nvSpPr>
          <p:spPr>
            <a:xfrm>
              <a:off x="2392730" y="4194568"/>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39" name="Circle"/>
            <p:cNvSpPr/>
            <p:nvPr/>
          </p:nvSpPr>
          <p:spPr>
            <a:xfrm>
              <a:off x="2447499" y="0"/>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0" name="Circle"/>
            <p:cNvSpPr/>
            <p:nvPr/>
          </p:nvSpPr>
          <p:spPr>
            <a:xfrm>
              <a:off x="1636178" y="692645"/>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1" name="Circle"/>
            <p:cNvSpPr/>
            <p:nvPr/>
          </p:nvSpPr>
          <p:spPr>
            <a:xfrm>
              <a:off x="291328" y="1275303"/>
              <a:ext cx="133735"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2" name="Circle"/>
            <p:cNvSpPr/>
            <p:nvPr/>
          </p:nvSpPr>
          <p:spPr>
            <a:xfrm>
              <a:off x="733821" y="2317543"/>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3" name="Circle"/>
            <p:cNvSpPr/>
            <p:nvPr/>
          </p:nvSpPr>
          <p:spPr>
            <a:xfrm>
              <a:off x="3406148" y="983974"/>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4" name="Circle"/>
            <p:cNvSpPr/>
            <p:nvPr/>
          </p:nvSpPr>
          <p:spPr>
            <a:xfrm>
              <a:off x="3521777" y="198599"/>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5" name="Circle"/>
            <p:cNvSpPr/>
            <p:nvPr/>
          </p:nvSpPr>
          <p:spPr>
            <a:xfrm>
              <a:off x="2578977" y="781256"/>
              <a:ext cx="133735"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6" name="Circle"/>
            <p:cNvSpPr/>
            <p:nvPr/>
          </p:nvSpPr>
          <p:spPr>
            <a:xfrm>
              <a:off x="3919259" y="1605381"/>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47" name="Circle"/>
            <p:cNvSpPr/>
            <p:nvPr/>
          </p:nvSpPr>
          <p:spPr>
            <a:xfrm>
              <a:off x="4769160" y="1468713"/>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393" name="Group"/>
          <p:cNvGrpSpPr/>
          <p:nvPr/>
        </p:nvGrpSpPr>
        <p:grpSpPr>
          <a:xfrm>
            <a:off x="4406743" y="1972351"/>
            <a:ext cx="2994181" cy="3064037"/>
            <a:chOff x="0" y="0"/>
            <a:chExt cx="5988360" cy="6128073"/>
          </a:xfrm>
        </p:grpSpPr>
        <p:grpSp>
          <p:nvGrpSpPr>
            <p:cNvPr id="370" name="Group"/>
            <p:cNvGrpSpPr/>
            <p:nvPr/>
          </p:nvGrpSpPr>
          <p:grpSpPr>
            <a:xfrm>
              <a:off x="0" y="0"/>
              <a:ext cx="5988361" cy="6128074"/>
              <a:chOff x="0" y="0"/>
              <a:chExt cx="5988360" cy="6128073"/>
            </a:xfrm>
          </p:grpSpPr>
          <p:sp>
            <p:nvSpPr>
              <p:cNvPr id="349" name="Circle"/>
              <p:cNvSpPr/>
              <p:nvPr/>
            </p:nvSpPr>
            <p:spPr>
              <a:xfrm>
                <a:off x="4652629" y="2205129"/>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0" name="Circle"/>
              <p:cNvSpPr/>
              <p:nvPr/>
            </p:nvSpPr>
            <p:spPr>
              <a:xfrm>
                <a:off x="1344849" y="1275303"/>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1" name="Circle"/>
              <p:cNvSpPr/>
              <p:nvPr/>
            </p:nvSpPr>
            <p:spPr>
              <a:xfrm>
                <a:off x="3664536" y="4617544"/>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2" name="Circle"/>
              <p:cNvSpPr/>
              <p:nvPr/>
            </p:nvSpPr>
            <p:spPr>
              <a:xfrm>
                <a:off x="4419565" y="3311276"/>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3" name="Circle"/>
              <p:cNvSpPr/>
              <p:nvPr/>
            </p:nvSpPr>
            <p:spPr>
              <a:xfrm>
                <a:off x="4477832" y="3369541"/>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4" name="Circle"/>
              <p:cNvSpPr/>
              <p:nvPr/>
            </p:nvSpPr>
            <p:spPr>
              <a:xfrm>
                <a:off x="3406147" y="3611910"/>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5" name="Circle"/>
              <p:cNvSpPr/>
              <p:nvPr/>
            </p:nvSpPr>
            <p:spPr>
              <a:xfrm>
                <a:off x="0" y="2900200"/>
                <a:ext cx="1219200"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6" name="Circle"/>
              <p:cNvSpPr/>
              <p:nvPr/>
            </p:nvSpPr>
            <p:spPr>
              <a:xfrm>
                <a:off x="762192" y="3285499"/>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7" name="Circle"/>
              <p:cNvSpPr/>
              <p:nvPr/>
            </p:nvSpPr>
            <p:spPr>
              <a:xfrm>
                <a:off x="733821" y="4069350"/>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8" name="Circle"/>
              <p:cNvSpPr/>
              <p:nvPr/>
            </p:nvSpPr>
            <p:spPr>
              <a:xfrm>
                <a:off x="1431248" y="3770238"/>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59" name="Circle"/>
              <p:cNvSpPr/>
              <p:nvPr/>
            </p:nvSpPr>
            <p:spPr>
              <a:xfrm>
                <a:off x="2013904" y="4908873"/>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0" name="Circle"/>
              <p:cNvSpPr/>
              <p:nvPr/>
            </p:nvSpPr>
            <p:spPr>
              <a:xfrm>
                <a:off x="2392729" y="4194568"/>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1" name="Circle"/>
              <p:cNvSpPr/>
              <p:nvPr/>
            </p:nvSpPr>
            <p:spPr>
              <a:xfrm>
                <a:off x="2447499" y="0"/>
                <a:ext cx="1219201" cy="121920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2" name="Circle"/>
              <p:cNvSpPr/>
              <p:nvPr/>
            </p:nvSpPr>
            <p:spPr>
              <a:xfrm>
                <a:off x="1636178" y="692645"/>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3" name="Circle"/>
              <p:cNvSpPr/>
              <p:nvPr/>
            </p:nvSpPr>
            <p:spPr>
              <a:xfrm>
                <a:off x="291328" y="1275303"/>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4" name="Circle"/>
              <p:cNvSpPr/>
              <p:nvPr/>
            </p:nvSpPr>
            <p:spPr>
              <a:xfrm>
                <a:off x="733821" y="2317543"/>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5" name="Circle"/>
              <p:cNvSpPr/>
              <p:nvPr/>
            </p:nvSpPr>
            <p:spPr>
              <a:xfrm>
                <a:off x="3406147" y="983974"/>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6" name="Circle"/>
              <p:cNvSpPr/>
              <p:nvPr/>
            </p:nvSpPr>
            <p:spPr>
              <a:xfrm>
                <a:off x="3521777" y="198599"/>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7" name="Circle"/>
              <p:cNvSpPr/>
              <p:nvPr/>
            </p:nvSpPr>
            <p:spPr>
              <a:xfrm>
                <a:off x="2578977" y="781256"/>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8" name="Circle"/>
              <p:cNvSpPr/>
              <p:nvPr/>
            </p:nvSpPr>
            <p:spPr>
              <a:xfrm>
                <a:off x="3919258" y="1605381"/>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69" name="Circle"/>
              <p:cNvSpPr/>
              <p:nvPr/>
            </p:nvSpPr>
            <p:spPr>
              <a:xfrm>
                <a:off x="4769160" y="1468713"/>
                <a:ext cx="1219201" cy="12192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392" name="Group"/>
            <p:cNvGrpSpPr/>
            <p:nvPr/>
          </p:nvGrpSpPr>
          <p:grpSpPr>
            <a:xfrm>
              <a:off x="609609" y="513655"/>
              <a:ext cx="4902895" cy="5042608"/>
              <a:chOff x="0" y="0"/>
              <a:chExt cx="4902893" cy="5042607"/>
            </a:xfrm>
          </p:grpSpPr>
          <p:sp>
            <p:nvSpPr>
              <p:cNvPr id="371" name="Circle"/>
              <p:cNvSpPr/>
              <p:nvPr/>
            </p:nvSpPr>
            <p:spPr>
              <a:xfrm>
                <a:off x="4652629" y="2205129"/>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2" name="Circle"/>
              <p:cNvSpPr/>
              <p:nvPr/>
            </p:nvSpPr>
            <p:spPr>
              <a:xfrm>
                <a:off x="1344849" y="1275303"/>
                <a:ext cx="133735"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3" name="Circle"/>
              <p:cNvSpPr/>
              <p:nvPr/>
            </p:nvSpPr>
            <p:spPr>
              <a:xfrm>
                <a:off x="3664536" y="4617545"/>
                <a:ext cx="133735"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4" name="Circle"/>
              <p:cNvSpPr/>
              <p:nvPr/>
            </p:nvSpPr>
            <p:spPr>
              <a:xfrm>
                <a:off x="4419565" y="3311276"/>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5" name="Circle"/>
              <p:cNvSpPr/>
              <p:nvPr/>
            </p:nvSpPr>
            <p:spPr>
              <a:xfrm>
                <a:off x="4477832" y="3369541"/>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6" name="Circle"/>
              <p:cNvSpPr/>
              <p:nvPr/>
            </p:nvSpPr>
            <p:spPr>
              <a:xfrm>
                <a:off x="3406148" y="3611910"/>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7" name="Circle"/>
              <p:cNvSpPr/>
              <p:nvPr/>
            </p:nvSpPr>
            <p:spPr>
              <a:xfrm>
                <a:off x="0" y="2900200"/>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8" name="Circle"/>
              <p:cNvSpPr/>
              <p:nvPr/>
            </p:nvSpPr>
            <p:spPr>
              <a:xfrm>
                <a:off x="762192" y="3285499"/>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79" name="Circle"/>
              <p:cNvSpPr/>
              <p:nvPr/>
            </p:nvSpPr>
            <p:spPr>
              <a:xfrm>
                <a:off x="733821" y="4069350"/>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0" name="Circle"/>
              <p:cNvSpPr/>
              <p:nvPr/>
            </p:nvSpPr>
            <p:spPr>
              <a:xfrm>
                <a:off x="1431248" y="3770238"/>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1" name="Circle"/>
              <p:cNvSpPr/>
              <p:nvPr/>
            </p:nvSpPr>
            <p:spPr>
              <a:xfrm>
                <a:off x="2013905" y="4908874"/>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2" name="Circle"/>
              <p:cNvSpPr/>
              <p:nvPr/>
            </p:nvSpPr>
            <p:spPr>
              <a:xfrm>
                <a:off x="2392730" y="4194568"/>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3" name="Circle"/>
              <p:cNvSpPr/>
              <p:nvPr/>
            </p:nvSpPr>
            <p:spPr>
              <a:xfrm>
                <a:off x="2447499" y="0"/>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4" name="Circle"/>
              <p:cNvSpPr/>
              <p:nvPr/>
            </p:nvSpPr>
            <p:spPr>
              <a:xfrm>
                <a:off x="1636178" y="692645"/>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5" name="Circle"/>
              <p:cNvSpPr/>
              <p:nvPr/>
            </p:nvSpPr>
            <p:spPr>
              <a:xfrm>
                <a:off x="291328" y="1275303"/>
                <a:ext cx="133735"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6" name="Circle"/>
              <p:cNvSpPr/>
              <p:nvPr/>
            </p:nvSpPr>
            <p:spPr>
              <a:xfrm>
                <a:off x="733821" y="2317543"/>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7" name="Circle"/>
              <p:cNvSpPr/>
              <p:nvPr/>
            </p:nvSpPr>
            <p:spPr>
              <a:xfrm>
                <a:off x="3406148" y="983974"/>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8" name="Circle"/>
              <p:cNvSpPr/>
              <p:nvPr/>
            </p:nvSpPr>
            <p:spPr>
              <a:xfrm>
                <a:off x="3521777" y="198599"/>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89" name="Circle"/>
              <p:cNvSpPr/>
              <p:nvPr/>
            </p:nvSpPr>
            <p:spPr>
              <a:xfrm>
                <a:off x="2578977" y="781256"/>
                <a:ext cx="133735"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0" name="Circle"/>
              <p:cNvSpPr/>
              <p:nvPr/>
            </p:nvSpPr>
            <p:spPr>
              <a:xfrm>
                <a:off x="3919259" y="1605381"/>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1" name="Circle"/>
              <p:cNvSpPr/>
              <p:nvPr/>
            </p:nvSpPr>
            <p:spPr>
              <a:xfrm>
                <a:off x="4769160" y="1468713"/>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grpSp>
        <p:nvGrpSpPr>
          <p:cNvPr id="438" name="Group"/>
          <p:cNvGrpSpPr/>
          <p:nvPr/>
        </p:nvGrpSpPr>
        <p:grpSpPr>
          <a:xfrm>
            <a:off x="8135922" y="1878197"/>
            <a:ext cx="3146581" cy="3216438"/>
            <a:chOff x="0" y="0"/>
            <a:chExt cx="6293160" cy="6432874"/>
          </a:xfrm>
        </p:grpSpPr>
        <p:grpSp>
          <p:nvGrpSpPr>
            <p:cNvPr id="415" name="Group"/>
            <p:cNvGrpSpPr/>
            <p:nvPr/>
          </p:nvGrpSpPr>
          <p:grpSpPr>
            <a:xfrm>
              <a:off x="0" y="0"/>
              <a:ext cx="6293161" cy="6432875"/>
              <a:chOff x="0" y="0"/>
              <a:chExt cx="6293160" cy="6432874"/>
            </a:xfrm>
          </p:grpSpPr>
          <p:sp>
            <p:nvSpPr>
              <p:cNvPr id="394" name="Circle"/>
              <p:cNvSpPr/>
              <p:nvPr/>
            </p:nvSpPr>
            <p:spPr>
              <a:xfrm>
                <a:off x="4652629" y="2205129"/>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5" name="Circle"/>
              <p:cNvSpPr/>
              <p:nvPr/>
            </p:nvSpPr>
            <p:spPr>
              <a:xfrm>
                <a:off x="1344849" y="1275303"/>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6" name="Circle"/>
              <p:cNvSpPr/>
              <p:nvPr/>
            </p:nvSpPr>
            <p:spPr>
              <a:xfrm>
                <a:off x="3664537" y="4617545"/>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7" name="Circle"/>
              <p:cNvSpPr/>
              <p:nvPr/>
            </p:nvSpPr>
            <p:spPr>
              <a:xfrm>
                <a:off x="4419565" y="3311276"/>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8" name="Circle"/>
              <p:cNvSpPr/>
              <p:nvPr/>
            </p:nvSpPr>
            <p:spPr>
              <a:xfrm>
                <a:off x="4477832" y="3369541"/>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399" name="Circle"/>
              <p:cNvSpPr/>
              <p:nvPr/>
            </p:nvSpPr>
            <p:spPr>
              <a:xfrm>
                <a:off x="3406148" y="3611911"/>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0" name="Circle"/>
              <p:cNvSpPr/>
              <p:nvPr/>
            </p:nvSpPr>
            <p:spPr>
              <a:xfrm>
                <a:off x="0" y="2900201"/>
                <a:ext cx="1524000"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1" name="Circle"/>
              <p:cNvSpPr/>
              <p:nvPr/>
            </p:nvSpPr>
            <p:spPr>
              <a:xfrm>
                <a:off x="762192" y="3285499"/>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2" name="Circle"/>
              <p:cNvSpPr/>
              <p:nvPr/>
            </p:nvSpPr>
            <p:spPr>
              <a:xfrm>
                <a:off x="733821" y="4069350"/>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3" name="Circle"/>
              <p:cNvSpPr/>
              <p:nvPr/>
            </p:nvSpPr>
            <p:spPr>
              <a:xfrm>
                <a:off x="1431247" y="3770238"/>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4" name="Circle"/>
              <p:cNvSpPr/>
              <p:nvPr/>
            </p:nvSpPr>
            <p:spPr>
              <a:xfrm>
                <a:off x="2013904" y="4908874"/>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5" name="Circle"/>
              <p:cNvSpPr/>
              <p:nvPr/>
            </p:nvSpPr>
            <p:spPr>
              <a:xfrm>
                <a:off x="2392729" y="4194568"/>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6" name="Circle"/>
              <p:cNvSpPr/>
              <p:nvPr/>
            </p:nvSpPr>
            <p:spPr>
              <a:xfrm>
                <a:off x="2447498" y="0"/>
                <a:ext cx="1524001" cy="152400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7" name="Circle"/>
              <p:cNvSpPr/>
              <p:nvPr/>
            </p:nvSpPr>
            <p:spPr>
              <a:xfrm>
                <a:off x="1636179" y="692645"/>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8" name="Circle"/>
              <p:cNvSpPr/>
              <p:nvPr/>
            </p:nvSpPr>
            <p:spPr>
              <a:xfrm>
                <a:off x="291329" y="1275303"/>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09" name="Circle"/>
              <p:cNvSpPr/>
              <p:nvPr/>
            </p:nvSpPr>
            <p:spPr>
              <a:xfrm>
                <a:off x="733821" y="2317543"/>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0" name="Circle"/>
              <p:cNvSpPr/>
              <p:nvPr/>
            </p:nvSpPr>
            <p:spPr>
              <a:xfrm>
                <a:off x="3406148" y="983974"/>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1" name="Circle"/>
              <p:cNvSpPr/>
              <p:nvPr/>
            </p:nvSpPr>
            <p:spPr>
              <a:xfrm>
                <a:off x="3521777" y="198599"/>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2" name="Circle"/>
              <p:cNvSpPr/>
              <p:nvPr/>
            </p:nvSpPr>
            <p:spPr>
              <a:xfrm>
                <a:off x="2578977" y="781256"/>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3" name="Circle"/>
              <p:cNvSpPr/>
              <p:nvPr/>
            </p:nvSpPr>
            <p:spPr>
              <a:xfrm>
                <a:off x="3919259" y="1605381"/>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4" name="Circle"/>
              <p:cNvSpPr/>
              <p:nvPr/>
            </p:nvSpPr>
            <p:spPr>
              <a:xfrm>
                <a:off x="4769160" y="1468713"/>
                <a:ext cx="1524001" cy="1524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437" name="Group"/>
            <p:cNvGrpSpPr/>
            <p:nvPr/>
          </p:nvGrpSpPr>
          <p:grpSpPr>
            <a:xfrm>
              <a:off x="714539" y="678890"/>
              <a:ext cx="4902895" cy="5042609"/>
              <a:chOff x="0" y="0"/>
              <a:chExt cx="4902893" cy="5042607"/>
            </a:xfrm>
          </p:grpSpPr>
          <p:sp>
            <p:nvSpPr>
              <p:cNvPr id="416" name="Circle"/>
              <p:cNvSpPr/>
              <p:nvPr/>
            </p:nvSpPr>
            <p:spPr>
              <a:xfrm>
                <a:off x="4652629" y="2205129"/>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7" name="Circle"/>
              <p:cNvSpPr/>
              <p:nvPr/>
            </p:nvSpPr>
            <p:spPr>
              <a:xfrm>
                <a:off x="1344849" y="1275303"/>
                <a:ext cx="133735"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8" name="Circle"/>
              <p:cNvSpPr/>
              <p:nvPr/>
            </p:nvSpPr>
            <p:spPr>
              <a:xfrm>
                <a:off x="3664536" y="4617545"/>
                <a:ext cx="133735"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19" name="Circle"/>
              <p:cNvSpPr/>
              <p:nvPr/>
            </p:nvSpPr>
            <p:spPr>
              <a:xfrm>
                <a:off x="4419565" y="3311276"/>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0" name="Circle"/>
              <p:cNvSpPr/>
              <p:nvPr/>
            </p:nvSpPr>
            <p:spPr>
              <a:xfrm>
                <a:off x="4477832" y="3369541"/>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1" name="Circle"/>
              <p:cNvSpPr/>
              <p:nvPr/>
            </p:nvSpPr>
            <p:spPr>
              <a:xfrm>
                <a:off x="3406148" y="3611910"/>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2" name="Circle"/>
              <p:cNvSpPr/>
              <p:nvPr/>
            </p:nvSpPr>
            <p:spPr>
              <a:xfrm>
                <a:off x="0" y="2900200"/>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3" name="Circle"/>
              <p:cNvSpPr/>
              <p:nvPr/>
            </p:nvSpPr>
            <p:spPr>
              <a:xfrm>
                <a:off x="762192" y="3285499"/>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4" name="Circle"/>
              <p:cNvSpPr/>
              <p:nvPr/>
            </p:nvSpPr>
            <p:spPr>
              <a:xfrm>
                <a:off x="733821" y="4069350"/>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5" name="Circle"/>
              <p:cNvSpPr/>
              <p:nvPr/>
            </p:nvSpPr>
            <p:spPr>
              <a:xfrm>
                <a:off x="1431248" y="3770238"/>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6" name="Circle"/>
              <p:cNvSpPr/>
              <p:nvPr/>
            </p:nvSpPr>
            <p:spPr>
              <a:xfrm>
                <a:off x="2013905" y="4908874"/>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7" name="Circle"/>
              <p:cNvSpPr/>
              <p:nvPr/>
            </p:nvSpPr>
            <p:spPr>
              <a:xfrm>
                <a:off x="2392730" y="4194568"/>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8" name="Circle"/>
              <p:cNvSpPr/>
              <p:nvPr/>
            </p:nvSpPr>
            <p:spPr>
              <a:xfrm>
                <a:off x="2447499" y="0"/>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29" name="Circle"/>
              <p:cNvSpPr/>
              <p:nvPr/>
            </p:nvSpPr>
            <p:spPr>
              <a:xfrm>
                <a:off x="1636178" y="692645"/>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0" name="Circle"/>
              <p:cNvSpPr/>
              <p:nvPr/>
            </p:nvSpPr>
            <p:spPr>
              <a:xfrm>
                <a:off x="291328" y="1275303"/>
                <a:ext cx="133735"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1" name="Circle"/>
              <p:cNvSpPr/>
              <p:nvPr/>
            </p:nvSpPr>
            <p:spPr>
              <a:xfrm>
                <a:off x="733821" y="2317543"/>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2" name="Circle"/>
              <p:cNvSpPr/>
              <p:nvPr/>
            </p:nvSpPr>
            <p:spPr>
              <a:xfrm>
                <a:off x="3406148" y="983974"/>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3" name="Circle"/>
              <p:cNvSpPr/>
              <p:nvPr/>
            </p:nvSpPr>
            <p:spPr>
              <a:xfrm>
                <a:off x="3521777" y="198599"/>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4" name="Circle"/>
              <p:cNvSpPr/>
              <p:nvPr/>
            </p:nvSpPr>
            <p:spPr>
              <a:xfrm>
                <a:off x="2578977" y="781256"/>
                <a:ext cx="133735"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5" name="Circle"/>
              <p:cNvSpPr/>
              <p:nvPr/>
            </p:nvSpPr>
            <p:spPr>
              <a:xfrm>
                <a:off x="3919259" y="1605381"/>
                <a:ext cx="133734" cy="13373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36" name="Circle"/>
              <p:cNvSpPr/>
              <p:nvPr/>
            </p:nvSpPr>
            <p:spPr>
              <a:xfrm>
                <a:off x="4769160" y="1468713"/>
                <a:ext cx="133734" cy="133735"/>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sp>
        <p:nvSpPr>
          <p:cNvPr id="439" name="Rectangle"/>
          <p:cNvSpPr/>
          <p:nvPr/>
        </p:nvSpPr>
        <p:spPr>
          <a:xfrm>
            <a:off x="4214114" y="1648828"/>
            <a:ext cx="3403043" cy="367517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40" name="Rectangle"/>
          <p:cNvSpPr/>
          <p:nvPr/>
        </p:nvSpPr>
        <p:spPr>
          <a:xfrm>
            <a:off x="511019" y="1648828"/>
            <a:ext cx="3071199" cy="3743144"/>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41" name="Rectangle"/>
          <p:cNvSpPr/>
          <p:nvPr/>
        </p:nvSpPr>
        <p:spPr>
          <a:xfrm>
            <a:off x="7995407" y="1648828"/>
            <a:ext cx="3403043" cy="3675176"/>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442" name="radius = 0"/>
          <p:cNvSpPr txBox="1"/>
          <p:nvPr/>
        </p:nvSpPr>
        <p:spPr>
          <a:xfrm>
            <a:off x="1396637" y="5658075"/>
            <a:ext cx="1062342"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rgbClr val="000000"/>
                </a:solidFill>
              </a:defRPr>
            </a:lvl1pPr>
          </a:lstStyle>
          <a:p>
            <a:r>
              <a:rPr sz="2000"/>
              <a:t>radius = 0</a:t>
            </a:r>
          </a:p>
        </p:txBody>
      </p:sp>
      <p:sp>
        <p:nvSpPr>
          <p:cNvPr id="443" name="radius = 0.5"/>
          <p:cNvSpPr txBox="1"/>
          <p:nvPr/>
        </p:nvSpPr>
        <p:spPr>
          <a:xfrm>
            <a:off x="5215611" y="5658075"/>
            <a:ext cx="1256306"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rgbClr val="000000"/>
                </a:solidFill>
              </a:defRPr>
            </a:lvl1pPr>
          </a:lstStyle>
          <a:p>
            <a:r>
              <a:rPr sz="2000"/>
              <a:t>radius = 0.5</a:t>
            </a:r>
          </a:p>
        </p:txBody>
      </p:sp>
      <p:sp>
        <p:nvSpPr>
          <p:cNvPr id="444" name="radius = 1"/>
          <p:cNvSpPr txBox="1"/>
          <p:nvPr/>
        </p:nvSpPr>
        <p:spPr>
          <a:xfrm>
            <a:off x="9115106" y="5658075"/>
            <a:ext cx="1062342"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rgbClr val="000000"/>
                </a:solidFill>
              </a:defRPr>
            </a:lvl1pPr>
          </a:lstStyle>
          <a:p>
            <a:r>
              <a:rPr sz="2000"/>
              <a:t>radius = 1</a:t>
            </a:r>
          </a:p>
        </p:txBody>
      </p:sp>
      <p:sp>
        <p:nvSpPr>
          <p:cNvPr id="445" name="What is persistent homology?"/>
          <p:cNvSpPr txBox="1"/>
          <p:nvPr/>
        </p:nvSpPr>
        <p:spPr>
          <a:xfrm>
            <a:off x="690140" y="203036"/>
            <a:ext cx="10985501"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algn="l">
              <a:lnSpc>
                <a:spcPct val="80000"/>
              </a:lnSpc>
              <a:defRPr sz="8500" b="1" spc="-170">
                <a:solidFill>
                  <a:srgbClr val="000000"/>
                </a:solidFill>
              </a:defRPr>
            </a:lvl1pPr>
          </a:lstStyle>
          <a:p>
            <a:r>
              <a:rPr sz="4250"/>
              <a:t>What is persistent homology?</a:t>
            </a:r>
          </a:p>
        </p:txBody>
      </p:sp>
      <p:sp>
        <p:nvSpPr>
          <p:cNvPr id="446" name="problem: topology depends on choice of radius"/>
          <p:cNvSpPr txBox="1"/>
          <p:nvPr/>
        </p:nvSpPr>
        <p:spPr>
          <a:xfrm>
            <a:off x="690140" y="919618"/>
            <a:ext cx="10105306" cy="1170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lgn="l">
              <a:lnSpc>
                <a:spcPct val="80000"/>
              </a:lnSpc>
              <a:defRPr sz="6500" spc="-130">
                <a:solidFill>
                  <a:srgbClr val="000000"/>
                </a:solidFill>
              </a:defRPr>
            </a:pPr>
            <a:r>
              <a:rPr sz="3250" dirty="0"/>
              <a:t>problem: </a:t>
            </a:r>
            <a:r>
              <a:rPr sz="3250" dirty="0">
                <a:solidFill>
                  <a:schemeClr val="accent2"/>
                </a:solidFill>
              </a:rPr>
              <a:t>topology depends on choice of radius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 name="Group"/>
          <p:cNvGrpSpPr/>
          <p:nvPr/>
        </p:nvGrpSpPr>
        <p:grpSpPr>
          <a:xfrm>
            <a:off x="7610380" y="229851"/>
            <a:ext cx="2240533" cy="2427577"/>
            <a:chOff x="0" y="0"/>
            <a:chExt cx="4481064" cy="4855153"/>
          </a:xfrm>
        </p:grpSpPr>
        <p:grpSp>
          <p:nvGrpSpPr>
            <p:cNvPr id="1653" name="Group"/>
            <p:cNvGrpSpPr/>
            <p:nvPr/>
          </p:nvGrpSpPr>
          <p:grpSpPr>
            <a:xfrm>
              <a:off x="139434" y="362761"/>
              <a:ext cx="4267319" cy="4336522"/>
              <a:chOff x="0" y="0"/>
              <a:chExt cx="4267317" cy="4336521"/>
            </a:xfrm>
          </p:grpSpPr>
          <p:sp>
            <p:nvSpPr>
              <p:cNvPr id="1632" name="Circle"/>
              <p:cNvSpPr/>
              <p:nvPr/>
            </p:nvSpPr>
            <p:spPr>
              <a:xfrm>
                <a:off x="2304595" y="1092270"/>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33" name="Circle"/>
              <p:cNvSpPr/>
              <p:nvPr/>
            </p:nvSpPr>
            <p:spPr>
              <a:xfrm>
                <a:off x="666146" y="631698"/>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34" name="Circle"/>
              <p:cNvSpPr/>
              <p:nvPr/>
            </p:nvSpPr>
            <p:spPr>
              <a:xfrm>
                <a:off x="1815162" y="2287217"/>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35" name="Circle"/>
              <p:cNvSpPr/>
              <p:nvPr/>
            </p:nvSpPr>
            <p:spPr>
              <a:xfrm>
                <a:off x="2189151" y="1640180"/>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36" name="Circle"/>
              <p:cNvSpPr/>
              <p:nvPr/>
            </p:nvSpPr>
            <p:spPr>
              <a:xfrm>
                <a:off x="2218013" y="1669041"/>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37" name="Circle"/>
              <p:cNvSpPr/>
              <p:nvPr/>
            </p:nvSpPr>
            <p:spPr>
              <a:xfrm>
                <a:off x="1687174" y="1789094"/>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38" name="Circle"/>
              <p:cNvSpPr/>
              <p:nvPr/>
            </p:nvSpPr>
            <p:spPr>
              <a:xfrm>
                <a:off x="0" y="1436561"/>
                <a:ext cx="1905000"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39" name="Circle"/>
              <p:cNvSpPr/>
              <p:nvPr/>
            </p:nvSpPr>
            <p:spPr>
              <a:xfrm>
                <a:off x="377538" y="1627412"/>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0" name="Circle"/>
              <p:cNvSpPr/>
              <p:nvPr/>
            </p:nvSpPr>
            <p:spPr>
              <a:xfrm>
                <a:off x="363484" y="2015679"/>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1" name="Circle"/>
              <p:cNvSpPr/>
              <p:nvPr/>
            </p:nvSpPr>
            <p:spPr>
              <a:xfrm>
                <a:off x="708942" y="1867519"/>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2" name="Circle"/>
              <p:cNvSpPr/>
              <p:nvPr/>
            </p:nvSpPr>
            <p:spPr>
              <a:xfrm>
                <a:off x="997551" y="2431521"/>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3" name="Circle"/>
              <p:cNvSpPr/>
              <p:nvPr/>
            </p:nvSpPr>
            <p:spPr>
              <a:xfrm>
                <a:off x="1185195" y="2077703"/>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4" name="Circle"/>
              <p:cNvSpPr/>
              <p:nvPr/>
            </p:nvSpPr>
            <p:spPr>
              <a:xfrm>
                <a:off x="1212324" y="0"/>
                <a:ext cx="1905001" cy="190500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5" name="Circle"/>
              <p:cNvSpPr/>
              <p:nvPr/>
            </p:nvSpPr>
            <p:spPr>
              <a:xfrm>
                <a:off x="810451" y="343089"/>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6" name="Circle"/>
              <p:cNvSpPr/>
              <p:nvPr/>
            </p:nvSpPr>
            <p:spPr>
              <a:xfrm>
                <a:off x="144304" y="631698"/>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7" name="Circle"/>
              <p:cNvSpPr/>
              <p:nvPr/>
            </p:nvSpPr>
            <p:spPr>
              <a:xfrm>
                <a:off x="363484" y="1147952"/>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8" name="Circle"/>
              <p:cNvSpPr/>
              <p:nvPr/>
            </p:nvSpPr>
            <p:spPr>
              <a:xfrm>
                <a:off x="1687174" y="487393"/>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49" name="Circle"/>
              <p:cNvSpPr/>
              <p:nvPr/>
            </p:nvSpPr>
            <p:spPr>
              <a:xfrm>
                <a:off x="1744448" y="98372"/>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50" name="Circle"/>
              <p:cNvSpPr/>
              <p:nvPr/>
            </p:nvSpPr>
            <p:spPr>
              <a:xfrm>
                <a:off x="1277449" y="386981"/>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51" name="Circle"/>
              <p:cNvSpPr/>
              <p:nvPr/>
            </p:nvSpPr>
            <p:spPr>
              <a:xfrm>
                <a:off x="1941334" y="795196"/>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52" name="Circle"/>
              <p:cNvSpPr/>
              <p:nvPr/>
            </p:nvSpPr>
            <p:spPr>
              <a:xfrm>
                <a:off x="2362317" y="727500"/>
                <a:ext cx="1905001" cy="1905001"/>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1654" name="Rectangle"/>
            <p:cNvSpPr/>
            <p:nvPr/>
          </p:nvSpPr>
          <p:spPr>
            <a:xfrm>
              <a:off x="3949700" y="1066800"/>
              <a:ext cx="531365" cy="2772510"/>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55" name="Rectangle"/>
            <p:cNvSpPr/>
            <p:nvPr/>
          </p:nvSpPr>
          <p:spPr>
            <a:xfrm>
              <a:off x="0" y="1117600"/>
              <a:ext cx="531365" cy="2772510"/>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56" name="Rectangle"/>
            <p:cNvSpPr/>
            <p:nvPr/>
          </p:nvSpPr>
          <p:spPr>
            <a:xfrm>
              <a:off x="1231900" y="0"/>
              <a:ext cx="2329292" cy="777024"/>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57" name="Rectangle"/>
            <p:cNvSpPr/>
            <p:nvPr/>
          </p:nvSpPr>
          <p:spPr>
            <a:xfrm>
              <a:off x="1219200" y="4445000"/>
              <a:ext cx="2230601" cy="410154"/>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1680" name="Group"/>
          <p:cNvGrpSpPr/>
          <p:nvPr/>
        </p:nvGrpSpPr>
        <p:grpSpPr>
          <a:xfrm>
            <a:off x="2312065" y="909617"/>
            <a:ext cx="1214281" cy="1248883"/>
            <a:chOff x="0" y="0"/>
            <a:chExt cx="2428559" cy="2497764"/>
          </a:xfrm>
        </p:grpSpPr>
        <p:sp>
          <p:nvSpPr>
            <p:cNvPr id="1659" name="Circle"/>
            <p:cNvSpPr/>
            <p:nvPr/>
          </p:nvSpPr>
          <p:spPr>
            <a:xfrm>
              <a:off x="2304595" y="1092270"/>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0" name="Circle"/>
            <p:cNvSpPr/>
            <p:nvPr/>
          </p:nvSpPr>
          <p:spPr>
            <a:xfrm>
              <a:off x="666146" y="631698"/>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1" name="Circle"/>
            <p:cNvSpPr/>
            <p:nvPr/>
          </p:nvSpPr>
          <p:spPr>
            <a:xfrm>
              <a:off x="1815162" y="2287217"/>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2" name="Circle"/>
            <p:cNvSpPr/>
            <p:nvPr/>
          </p:nvSpPr>
          <p:spPr>
            <a:xfrm>
              <a:off x="2189151" y="1640180"/>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3" name="Circle"/>
            <p:cNvSpPr/>
            <p:nvPr/>
          </p:nvSpPr>
          <p:spPr>
            <a:xfrm>
              <a:off x="2218013" y="1669041"/>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4" name="Circle"/>
            <p:cNvSpPr/>
            <p:nvPr/>
          </p:nvSpPr>
          <p:spPr>
            <a:xfrm>
              <a:off x="1687173" y="1789094"/>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5" name="Circle"/>
            <p:cNvSpPr/>
            <p:nvPr/>
          </p:nvSpPr>
          <p:spPr>
            <a:xfrm>
              <a:off x="0" y="1436562"/>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6" name="Circle"/>
            <p:cNvSpPr/>
            <p:nvPr/>
          </p:nvSpPr>
          <p:spPr>
            <a:xfrm>
              <a:off x="377538" y="1627412"/>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7" name="Circle"/>
            <p:cNvSpPr/>
            <p:nvPr/>
          </p:nvSpPr>
          <p:spPr>
            <a:xfrm>
              <a:off x="363485" y="2015679"/>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8" name="Circle"/>
            <p:cNvSpPr/>
            <p:nvPr/>
          </p:nvSpPr>
          <p:spPr>
            <a:xfrm>
              <a:off x="708942" y="1867519"/>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69" name="Circle"/>
            <p:cNvSpPr/>
            <p:nvPr/>
          </p:nvSpPr>
          <p:spPr>
            <a:xfrm>
              <a:off x="997551" y="2431521"/>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0" name="Circle"/>
            <p:cNvSpPr/>
            <p:nvPr/>
          </p:nvSpPr>
          <p:spPr>
            <a:xfrm>
              <a:off x="1185195" y="2077703"/>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1" name="Circle"/>
            <p:cNvSpPr/>
            <p:nvPr/>
          </p:nvSpPr>
          <p:spPr>
            <a:xfrm>
              <a:off x="1212324" y="0"/>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2" name="Circle"/>
            <p:cNvSpPr/>
            <p:nvPr/>
          </p:nvSpPr>
          <p:spPr>
            <a:xfrm>
              <a:off x="810451" y="343089"/>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3" name="Circle"/>
            <p:cNvSpPr/>
            <p:nvPr/>
          </p:nvSpPr>
          <p:spPr>
            <a:xfrm>
              <a:off x="144304" y="631698"/>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4" name="Circle"/>
            <p:cNvSpPr/>
            <p:nvPr/>
          </p:nvSpPr>
          <p:spPr>
            <a:xfrm>
              <a:off x="363485" y="1147953"/>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5" name="Circle"/>
            <p:cNvSpPr/>
            <p:nvPr/>
          </p:nvSpPr>
          <p:spPr>
            <a:xfrm>
              <a:off x="1687173" y="487393"/>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6" name="Circle"/>
            <p:cNvSpPr/>
            <p:nvPr/>
          </p:nvSpPr>
          <p:spPr>
            <a:xfrm>
              <a:off x="1744448" y="98372"/>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7" name="Circle"/>
            <p:cNvSpPr/>
            <p:nvPr/>
          </p:nvSpPr>
          <p:spPr>
            <a:xfrm>
              <a:off x="1277449" y="386981"/>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8" name="Circle"/>
            <p:cNvSpPr/>
            <p:nvPr/>
          </p:nvSpPr>
          <p:spPr>
            <a:xfrm>
              <a:off x="1941334" y="795196"/>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79" name="Circle"/>
            <p:cNvSpPr/>
            <p:nvPr/>
          </p:nvSpPr>
          <p:spPr>
            <a:xfrm>
              <a:off x="2362317" y="727500"/>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1725" name="Group"/>
          <p:cNvGrpSpPr/>
          <p:nvPr/>
        </p:nvGrpSpPr>
        <p:grpSpPr>
          <a:xfrm>
            <a:off x="4115927" y="763508"/>
            <a:ext cx="1483114" cy="1517716"/>
            <a:chOff x="0" y="0"/>
            <a:chExt cx="2966225" cy="3035430"/>
          </a:xfrm>
        </p:grpSpPr>
        <p:grpSp>
          <p:nvGrpSpPr>
            <p:cNvPr id="1702" name="Group"/>
            <p:cNvGrpSpPr/>
            <p:nvPr/>
          </p:nvGrpSpPr>
          <p:grpSpPr>
            <a:xfrm>
              <a:off x="0" y="0"/>
              <a:ext cx="2966226" cy="3035431"/>
              <a:chOff x="0" y="0"/>
              <a:chExt cx="2966225" cy="3035430"/>
            </a:xfrm>
          </p:grpSpPr>
          <p:sp>
            <p:nvSpPr>
              <p:cNvPr id="1681" name="Circle"/>
              <p:cNvSpPr/>
              <p:nvPr/>
            </p:nvSpPr>
            <p:spPr>
              <a:xfrm>
                <a:off x="2304595" y="1092270"/>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82" name="Circle"/>
              <p:cNvSpPr/>
              <p:nvPr/>
            </p:nvSpPr>
            <p:spPr>
              <a:xfrm>
                <a:off x="666146" y="631698"/>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83" name="Circle"/>
              <p:cNvSpPr/>
              <p:nvPr/>
            </p:nvSpPr>
            <p:spPr>
              <a:xfrm>
                <a:off x="1815161" y="2287217"/>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84" name="Circle"/>
              <p:cNvSpPr/>
              <p:nvPr/>
            </p:nvSpPr>
            <p:spPr>
              <a:xfrm>
                <a:off x="2189152" y="1640180"/>
                <a:ext cx="603909"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85" name="Circle"/>
              <p:cNvSpPr/>
              <p:nvPr/>
            </p:nvSpPr>
            <p:spPr>
              <a:xfrm>
                <a:off x="2218013" y="1669041"/>
                <a:ext cx="603909"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86" name="Circle"/>
              <p:cNvSpPr/>
              <p:nvPr/>
            </p:nvSpPr>
            <p:spPr>
              <a:xfrm>
                <a:off x="1687173" y="1789094"/>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87" name="Circle"/>
              <p:cNvSpPr/>
              <p:nvPr/>
            </p:nvSpPr>
            <p:spPr>
              <a:xfrm>
                <a:off x="0" y="1436562"/>
                <a:ext cx="603909" cy="60390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88" name="Circle"/>
              <p:cNvSpPr/>
              <p:nvPr/>
            </p:nvSpPr>
            <p:spPr>
              <a:xfrm>
                <a:off x="377538" y="1627412"/>
                <a:ext cx="603909"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89" name="Circle"/>
              <p:cNvSpPr/>
              <p:nvPr/>
            </p:nvSpPr>
            <p:spPr>
              <a:xfrm>
                <a:off x="363485" y="2015679"/>
                <a:ext cx="603909" cy="60390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0" name="Circle"/>
              <p:cNvSpPr/>
              <p:nvPr/>
            </p:nvSpPr>
            <p:spPr>
              <a:xfrm>
                <a:off x="708942" y="1867519"/>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1" name="Circle"/>
              <p:cNvSpPr/>
              <p:nvPr/>
            </p:nvSpPr>
            <p:spPr>
              <a:xfrm>
                <a:off x="997551" y="2431521"/>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2" name="Circle"/>
              <p:cNvSpPr/>
              <p:nvPr/>
            </p:nvSpPr>
            <p:spPr>
              <a:xfrm>
                <a:off x="1185195" y="2077703"/>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3" name="Circle"/>
              <p:cNvSpPr/>
              <p:nvPr/>
            </p:nvSpPr>
            <p:spPr>
              <a:xfrm>
                <a:off x="1212324" y="0"/>
                <a:ext cx="603910" cy="603909"/>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4" name="Circle"/>
              <p:cNvSpPr/>
              <p:nvPr/>
            </p:nvSpPr>
            <p:spPr>
              <a:xfrm>
                <a:off x="810451" y="343089"/>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5" name="Circle"/>
              <p:cNvSpPr/>
              <p:nvPr/>
            </p:nvSpPr>
            <p:spPr>
              <a:xfrm>
                <a:off x="144304" y="631698"/>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6" name="Circle"/>
              <p:cNvSpPr/>
              <p:nvPr/>
            </p:nvSpPr>
            <p:spPr>
              <a:xfrm>
                <a:off x="363485" y="1147952"/>
                <a:ext cx="603909"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7" name="Circle"/>
              <p:cNvSpPr/>
              <p:nvPr/>
            </p:nvSpPr>
            <p:spPr>
              <a:xfrm>
                <a:off x="1687173" y="487393"/>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8" name="Circle"/>
              <p:cNvSpPr/>
              <p:nvPr/>
            </p:nvSpPr>
            <p:spPr>
              <a:xfrm>
                <a:off x="1744448" y="98372"/>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699" name="Circle"/>
              <p:cNvSpPr/>
              <p:nvPr/>
            </p:nvSpPr>
            <p:spPr>
              <a:xfrm>
                <a:off x="1277449" y="386981"/>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00" name="Circle"/>
              <p:cNvSpPr/>
              <p:nvPr/>
            </p:nvSpPr>
            <p:spPr>
              <a:xfrm>
                <a:off x="1941333" y="795196"/>
                <a:ext cx="603910"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01" name="Circle"/>
              <p:cNvSpPr/>
              <p:nvPr/>
            </p:nvSpPr>
            <p:spPr>
              <a:xfrm>
                <a:off x="2362317" y="727500"/>
                <a:ext cx="603909" cy="603910"/>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1724" name="Group"/>
            <p:cNvGrpSpPr/>
            <p:nvPr/>
          </p:nvGrpSpPr>
          <p:grpSpPr>
            <a:xfrm>
              <a:off x="301958" y="254429"/>
              <a:ext cx="2428561" cy="2497766"/>
              <a:chOff x="0" y="0"/>
              <a:chExt cx="2428559" cy="2497764"/>
            </a:xfrm>
          </p:grpSpPr>
          <p:sp>
            <p:nvSpPr>
              <p:cNvPr id="1703" name="Circle"/>
              <p:cNvSpPr/>
              <p:nvPr/>
            </p:nvSpPr>
            <p:spPr>
              <a:xfrm>
                <a:off x="2304595" y="1092270"/>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04" name="Circle"/>
              <p:cNvSpPr/>
              <p:nvPr/>
            </p:nvSpPr>
            <p:spPr>
              <a:xfrm>
                <a:off x="666146" y="631698"/>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05" name="Circle"/>
              <p:cNvSpPr/>
              <p:nvPr/>
            </p:nvSpPr>
            <p:spPr>
              <a:xfrm>
                <a:off x="1815162" y="2287217"/>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06" name="Circle"/>
              <p:cNvSpPr/>
              <p:nvPr/>
            </p:nvSpPr>
            <p:spPr>
              <a:xfrm>
                <a:off x="2189151" y="1640180"/>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07" name="Circle"/>
              <p:cNvSpPr/>
              <p:nvPr/>
            </p:nvSpPr>
            <p:spPr>
              <a:xfrm>
                <a:off x="2218013" y="1669041"/>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08" name="Circle"/>
              <p:cNvSpPr/>
              <p:nvPr/>
            </p:nvSpPr>
            <p:spPr>
              <a:xfrm>
                <a:off x="1687173" y="1789094"/>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09" name="Circle"/>
              <p:cNvSpPr/>
              <p:nvPr/>
            </p:nvSpPr>
            <p:spPr>
              <a:xfrm>
                <a:off x="0" y="1436562"/>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0" name="Circle"/>
              <p:cNvSpPr/>
              <p:nvPr/>
            </p:nvSpPr>
            <p:spPr>
              <a:xfrm>
                <a:off x="377538" y="1627412"/>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1" name="Circle"/>
              <p:cNvSpPr/>
              <p:nvPr/>
            </p:nvSpPr>
            <p:spPr>
              <a:xfrm>
                <a:off x="363485" y="2015679"/>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2" name="Circle"/>
              <p:cNvSpPr/>
              <p:nvPr/>
            </p:nvSpPr>
            <p:spPr>
              <a:xfrm>
                <a:off x="708942" y="1867519"/>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3" name="Circle"/>
              <p:cNvSpPr/>
              <p:nvPr/>
            </p:nvSpPr>
            <p:spPr>
              <a:xfrm>
                <a:off x="997551" y="2431521"/>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4" name="Circle"/>
              <p:cNvSpPr/>
              <p:nvPr/>
            </p:nvSpPr>
            <p:spPr>
              <a:xfrm>
                <a:off x="1185195" y="2077703"/>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5" name="Circle"/>
              <p:cNvSpPr/>
              <p:nvPr/>
            </p:nvSpPr>
            <p:spPr>
              <a:xfrm>
                <a:off x="1212324" y="0"/>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6" name="Circle"/>
              <p:cNvSpPr/>
              <p:nvPr/>
            </p:nvSpPr>
            <p:spPr>
              <a:xfrm>
                <a:off x="810451" y="343089"/>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7" name="Circle"/>
              <p:cNvSpPr/>
              <p:nvPr/>
            </p:nvSpPr>
            <p:spPr>
              <a:xfrm>
                <a:off x="144304" y="631698"/>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8" name="Circle"/>
              <p:cNvSpPr/>
              <p:nvPr/>
            </p:nvSpPr>
            <p:spPr>
              <a:xfrm>
                <a:off x="363485" y="1147953"/>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19" name="Circle"/>
              <p:cNvSpPr/>
              <p:nvPr/>
            </p:nvSpPr>
            <p:spPr>
              <a:xfrm>
                <a:off x="1687173" y="487393"/>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20" name="Circle"/>
              <p:cNvSpPr/>
              <p:nvPr/>
            </p:nvSpPr>
            <p:spPr>
              <a:xfrm>
                <a:off x="1744448" y="98372"/>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21" name="Circle"/>
              <p:cNvSpPr/>
              <p:nvPr/>
            </p:nvSpPr>
            <p:spPr>
              <a:xfrm>
                <a:off x="1277449" y="386981"/>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22" name="Circle"/>
              <p:cNvSpPr/>
              <p:nvPr/>
            </p:nvSpPr>
            <p:spPr>
              <a:xfrm>
                <a:off x="1941334" y="795196"/>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23" name="Circle"/>
              <p:cNvSpPr/>
              <p:nvPr/>
            </p:nvSpPr>
            <p:spPr>
              <a:xfrm>
                <a:off x="2362317" y="727500"/>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grpSp>
        <p:nvGrpSpPr>
          <p:cNvPr id="1770" name="Group"/>
          <p:cNvGrpSpPr/>
          <p:nvPr/>
        </p:nvGrpSpPr>
        <p:grpSpPr>
          <a:xfrm>
            <a:off x="5963108" y="716871"/>
            <a:ext cx="1558603" cy="1593204"/>
            <a:chOff x="0" y="0"/>
            <a:chExt cx="3117203" cy="3186407"/>
          </a:xfrm>
        </p:grpSpPr>
        <p:grpSp>
          <p:nvGrpSpPr>
            <p:cNvPr id="1747" name="Group"/>
            <p:cNvGrpSpPr/>
            <p:nvPr/>
          </p:nvGrpSpPr>
          <p:grpSpPr>
            <a:xfrm>
              <a:off x="-1" y="-1"/>
              <a:ext cx="3117205" cy="3186409"/>
              <a:chOff x="0" y="0"/>
              <a:chExt cx="3117203" cy="3186407"/>
            </a:xfrm>
          </p:grpSpPr>
          <p:sp>
            <p:nvSpPr>
              <p:cNvPr id="1726" name="Circle"/>
              <p:cNvSpPr/>
              <p:nvPr/>
            </p:nvSpPr>
            <p:spPr>
              <a:xfrm>
                <a:off x="2304595" y="1092271"/>
                <a:ext cx="754887" cy="754886"/>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27" name="Circle"/>
              <p:cNvSpPr/>
              <p:nvPr/>
            </p:nvSpPr>
            <p:spPr>
              <a:xfrm>
                <a:off x="666146" y="631698"/>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28" name="Circle"/>
              <p:cNvSpPr/>
              <p:nvPr/>
            </p:nvSpPr>
            <p:spPr>
              <a:xfrm>
                <a:off x="1815162" y="2287217"/>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29" name="Circle"/>
              <p:cNvSpPr/>
              <p:nvPr/>
            </p:nvSpPr>
            <p:spPr>
              <a:xfrm>
                <a:off x="2189152" y="1640180"/>
                <a:ext cx="754886"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0" name="Circle"/>
              <p:cNvSpPr/>
              <p:nvPr/>
            </p:nvSpPr>
            <p:spPr>
              <a:xfrm>
                <a:off x="2218013" y="1669041"/>
                <a:ext cx="754886"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1" name="Circle"/>
              <p:cNvSpPr/>
              <p:nvPr/>
            </p:nvSpPr>
            <p:spPr>
              <a:xfrm>
                <a:off x="1687174" y="1789094"/>
                <a:ext cx="754886"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2" name="Circle"/>
              <p:cNvSpPr/>
              <p:nvPr/>
            </p:nvSpPr>
            <p:spPr>
              <a:xfrm>
                <a:off x="0" y="1436562"/>
                <a:ext cx="754886" cy="754886"/>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3" name="Circle"/>
              <p:cNvSpPr/>
              <p:nvPr/>
            </p:nvSpPr>
            <p:spPr>
              <a:xfrm>
                <a:off x="377538" y="1627412"/>
                <a:ext cx="754886"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4" name="Circle"/>
              <p:cNvSpPr/>
              <p:nvPr/>
            </p:nvSpPr>
            <p:spPr>
              <a:xfrm>
                <a:off x="363485" y="2015679"/>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5" name="Circle"/>
              <p:cNvSpPr/>
              <p:nvPr/>
            </p:nvSpPr>
            <p:spPr>
              <a:xfrm>
                <a:off x="708942" y="1867519"/>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6" name="Circle"/>
              <p:cNvSpPr/>
              <p:nvPr/>
            </p:nvSpPr>
            <p:spPr>
              <a:xfrm>
                <a:off x="997551" y="2431521"/>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7" name="Circle"/>
              <p:cNvSpPr/>
              <p:nvPr/>
            </p:nvSpPr>
            <p:spPr>
              <a:xfrm>
                <a:off x="1185195" y="2077703"/>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8" name="Circle"/>
              <p:cNvSpPr/>
              <p:nvPr/>
            </p:nvSpPr>
            <p:spPr>
              <a:xfrm>
                <a:off x="1212324" y="0"/>
                <a:ext cx="754887" cy="754886"/>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39" name="Circle"/>
              <p:cNvSpPr/>
              <p:nvPr/>
            </p:nvSpPr>
            <p:spPr>
              <a:xfrm>
                <a:off x="810451" y="343089"/>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40" name="Circle"/>
              <p:cNvSpPr/>
              <p:nvPr/>
            </p:nvSpPr>
            <p:spPr>
              <a:xfrm>
                <a:off x="144304" y="631698"/>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41" name="Circle"/>
              <p:cNvSpPr/>
              <p:nvPr/>
            </p:nvSpPr>
            <p:spPr>
              <a:xfrm>
                <a:off x="363485" y="1147953"/>
                <a:ext cx="754887" cy="754886"/>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42" name="Circle"/>
              <p:cNvSpPr/>
              <p:nvPr/>
            </p:nvSpPr>
            <p:spPr>
              <a:xfrm>
                <a:off x="1687174" y="487393"/>
                <a:ext cx="754886"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43" name="Circle"/>
              <p:cNvSpPr/>
              <p:nvPr/>
            </p:nvSpPr>
            <p:spPr>
              <a:xfrm>
                <a:off x="1744448" y="98372"/>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44" name="Circle"/>
              <p:cNvSpPr/>
              <p:nvPr/>
            </p:nvSpPr>
            <p:spPr>
              <a:xfrm>
                <a:off x="1277449" y="386981"/>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45" name="Circle"/>
              <p:cNvSpPr/>
              <p:nvPr/>
            </p:nvSpPr>
            <p:spPr>
              <a:xfrm>
                <a:off x="1941334" y="795196"/>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46" name="Circle"/>
              <p:cNvSpPr/>
              <p:nvPr/>
            </p:nvSpPr>
            <p:spPr>
              <a:xfrm>
                <a:off x="2362317" y="727500"/>
                <a:ext cx="754887" cy="754887"/>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1769" name="Group"/>
            <p:cNvGrpSpPr/>
            <p:nvPr/>
          </p:nvGrpSpPr>
          <p:grpSpPr>
            <a:xfrm>
              <a:off x="353934" y="336276"/>
              <a:ext cx="2428561" cy="2497765"/>
              <a:chOff x="0" y="0"/>
              <a:chExt cx="2428559" cy="2497764"/>
            </a:xfrm>
          </p:grpSpPr>
          <p:sp>
            <p:nvSpPr>
              <p:cNvPr id="1748" name="Circle"/>
              <p:cNvSpPr/>
              <p:nvPr/>
            </p:nvSpPr>
            <p:spPr>
              <a:xfrm>
                <a:off x="2304595" y="1092270"/>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49" name="Circle"/>
              <p:cNvSpPr/>
              <p:nvPr/>
            </p:nvSpPr>
            <p:spPr>
              <a:xfrm>
                <a:off x="666146" y="631698"/>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0" name="Circle"/>
              <p:cNvSpPr/>
              <p:nvPr/>
            </p:nvSpPr>
            <p:spPr>
              <a:xfrm>
                <a:off x="1815162" y="2287217"/>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1" name="Circle"/>
              <p:cNvSpPr/>
              <p:nvPr/>
            </p:nvSpPr>
            <p:spPr>
              <a:xfrm>
                <a:off x="2189151" y="1640180"/>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2" name="Circle"/>
              <p:cNvSpPr/>
              <p:nvPr/>
            </p:nvSpPr>
            <p:spPr>
              <a:xfrm>
                <a:off x="2218013" y="1669041"/>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3" name="Circle"/>
              <p:cNvSpPr/>
              <p:nvPr/>
            </p:nvSpPr>
            <p:spPr>
              <a:xfrm>
                <a:off x="1687173" y="1789094"/>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4" name="Circle"/>
              <p:cNvSpPr/>
              <p:nvPr/>
            </p:nvSpPr>
            <p:spPr>
              <a:xfrm>
                <a:off x="0" y="1436562"/>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5" name="Circle"/>
              <p:cNvSpPr/>
              <p:nvPr/>
            </p:nvSpPr>
            <p:spPr>
              <a:xfrm>
                <a:off x="377538" y="1627412"/>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6" name="Circle"/>
              <p:cNvSpPr/>
              <p:nvPr/>
            </p:nvSpPr>
            <p:spPr>
              <a:xfrm>
                <a:off x="363485" y="2015679"/>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7" name="Circle"/>
              <p:cNvSpPr/>
              <p:nvPr/>
            </p:nvSpPr>
            <p:spPr>
              <a:xfrm>
                <a:off x="708942" y="1867519"/>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8" name="Circle"/>
              <p:cNvSpPr/>
              <p:nvPr/>
            </p:nvSpPr>
            <p:spPr>
              <a:xfrm>
                <a:off x="997551" y="2431521"/>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59" name="Circle"/>
              <p:cNvSpPr/>
              <p:nvPr/>
            </p:nvSpPr>
            <p:spPr>
              <a:xfrm>
                <a:off x="1185195" y="2077703"/>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60" name="Circle"/>
              <p:cNvSpPr/>
              <p:nvPr/>
            </p:nvSpPr>
            <p:spPr>
              <a:xfrm>
                <a:off x="1212324" y="0"/>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61" name="Circle"/>
              <p:cNvSpPr/>
              <p:nvPr/>
            </p:nvSpPr>
            <p:spPr>
              <a:xfrm>
                <a:off x="810451" y="343089"/>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62" name="Circle"/>
              <p:cNvSpPr/>
              <p:nvPr/>
            </p:nvSpPr>
            <p:spPr>
              <a:xfrm>
                <a:off x="144304" y="631698"/>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63" name="Circle"/>
              <p:cNvSpPr/>
              <p:nvPr/>
            </p:nvSpPr>
            <p:spPr>
              <a:xfrm>
                <a:off x="363485" y="1147953"/>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64" name="Circle"/>
              <p:cNvSpPr/>
              <p:nvPr/>
            </p:nvSpPr>
            <p:spPr>
              <a:xfrm>
                <a:off x="1687173" y="487393"/>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65" name="Circle"/>
              <p:cNvSpPr/>
              <p:nvPr/>
            </p:nvSpPr>
            <p:spPr>
              <a:xfrm>
                <a:off x="1744448" y="98372"/>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66" name="Circle"/>
              <p:cNvSpPr/>
              <p:nvPr/>
            </p:nvSpPr>
            <p:spPr>
              <a:xfrm>
                <a:off x="1277449" y="386981"/>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67" name="Circle"/>
              <p:cNvSpPr/>
              <p:nvPr/>
            </p:nvSpPr>
            <p:spPr>
              <a:xfrm>
                <a:off x="1941334" y="795196"/>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68" name="Circle"/>
              <p:cNvSpPr/>
              <p:nvPr/>
            </p:nvSpPr>
            <p:spPr>
              <a:xfrm>
                <a:off x="2362317" y="727500"/>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sp>
        <p:nvSpPr>
          <p:cNvPr id="1771" name="Line"/>
          <p:cNvSpPr/>
          <p:nvPr/>
        </p:nvSpPr>
        <p:spPr>
          <a:xfrm>
            <a:off x="2397893" y="2757183"/>
            <a:ext cx="6965828" cy="1"/>
          </a:xfrm>
          <a:prstGeom prst="line">
            <a:avLst/>
          </a:prstGeom>
          <a:ln w="76200">
            <a:solidFill>
              <a:srgbClr val="000000"/>
            </a:solidFill>
            <a:miter lim="400000"/>
            <a:tailEnd type="triangle"/>
          </a:ln>
        </p:spPr>
        <p:txBody>
          <a:bodyPr lIns="25400" tIns="25400" rIns="25400" bIns="25400" anchor="ctr"/>
          <a:lstStyle/>
          <a:p>
            <a:endParaRPr sz="900"/>
          </a:p>
        </p:txBody>
      </p:sp>
      <p:sp>
        <p:nvSpPr>
          <p:cNvPr id="1772" name="Line"/>
          <p:cNvSpPr/>
          <p:nvPr/>
        </p:nvSpPr>
        <p:spPr>
          <a:xfrm flipV="1">
            <a:off x="2918201" y="2463646"/>
            <a:ext cx="1" cy="280298"/>
          </a:xfrm>
          <a:prstGeom prst="line">
            <a:avLst/>
          </a:prstGeom>
          <a:ln w="63500">
            <a:solidFill>
              <a:srgbClr val="000000"/>
            </a:solidFill>
            <a:prstDash val="sysDot"/>
            <a:miter lim="400000"/>
          </a:ln>
        </p:spPr>
        <p:txBody>
          <a:bodyPr lIns="25400" tIns="25400" rIns="25400" bIns="25400" anchor="ctr"/>
          <a:lstStyle/>
          <a:p>
            <a:endParaRPr sz="900"/>
          </a:p>
        </p:txBody>
      </p:sp>
      <p:sp>
        <p:nvSpPr>
          <p:cNvPr id="1773" name="Rectangle"/>
          <p:cNvSpPr/>
          <p:nvPr/>
        </p:nvSpPr>
        <p:spPr>
          <a:xfrm>
            <a:off x="4020512" y="603257"/>
            <a:ext cx="1685636" cy="1820432"/>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74" name="Rectangle"/>
          <p:cNvSpPr/>
          <p:nvPr/>
        </p:nvSpPr>
        <p:spPr>
          <a:xfrm>
            <a:off x="2186251" y="603257"/>
            <a:ext cx="1521263" cy="1854099"/>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75" name="Rectangle"/>
          <p:cNvSpPr/>
          <p:nvPr/>
        </p:nvSpPr>
        <p:spPr>
          <a:xfrm>
            <a:off x="5893507" y="603257"/>
            <a:ext cx="1685636" cy="1820432"/>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76" name="Line"/>
          <p:cNvSpPr/>
          <p:nvPr/>
        </p:nvSpPr>
        <p:spPr>
          <a:xfrm flipV="1">
            <a:off x="4871193" y="2429979"/>
            <a:ext cx="1" cy="313964"/>
          </a:xfrm>
          <a:prstGeom prst="line">
            <a:avLst/>
          </a:prstGeom>
          <a:ln w="63500">
            <a:solidFill>
              <a:srgbClr val="000000"/>
            </a:solidFill>
            <a:prstDash val="sysDot"/>
            <a:miter lim="400000"/>
          </a:ln>
        </p:spPr>
        <p:txBody>
          <a:bodyPr lIns="25400" tIns="25400" rIns="25400" bIns="25400" anchor="ctr"/>
          <a:lstStyle/>
          <a:p>
            <a:endParaRPr sz="900"/>
          </a:p>
        </p:txBody>
      </p:sp>
      <p:sp>
        <p:nvSpPr>
          <p:cNvPr id="1777" name="Line"/>
          <p:cNvSpPr/>
          <p:nvPr/>
        </p:nvSpPr>
        <p:spPr>
          <a:xfrm flipV="1">
            <a:off x="6738342" y="2420510"/>
            <a:ext cx="1" cy="313965"/>
          </a:xfrm>
          <a:prstGeom prst="line">
            <a:avLst/>
          </a:prstGeom>
          <a:ln w="63500">
            <a:solidFill>
              <a:srgbClr val="000000"/>
            </a:solidFill>
            <a:prstDash val="sysDot"/>
            <a:miter lim="400000"/>
          </a:ln>
        </p:spPr>
        <p:txBody>
          <a:bodyPr lIns="25400" tIns="25400" rIns="25400" bIns="25400" anchor="ctr"/>
          <a:lstStyle/>
          <a:p>
            <a:endParaRPr sz="900"/>
          </a:p>
        </p:txBody>
      </p:sp>
      <mc:AlternateContent xmlns:mc="http://schemas.openxmlformats.org/markup-compatibility/2006" xmlns:a14="http://schemas.microsoft.com/office/drawing/2010/main">
        <mc:Choice Requires="a14">
          <p:sp>
            <p:nvSpPr>
              <p:cNvPr id="1778" name="Equation"/>
              <p:cNvSpPr txBox="1"/>
              <p:nvPr/>
            </p:nvSpPr>
            <p:spPr>
              <a:xfrm>
                <a:off x="723257" y="-51412"/>
                <a:ext cx="1756891" cy="3439403"/>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22350" i="1">
                          <a:solidFill>
                            <a:srgbClr val="5E5E5E"/>
                          </a:solidFill>
                          <a:latin typeface="Cambria Math" panose="02040503050406030204" pitchFamily="18" charset="0"/>
                        </a:rPr>
                        <m:t>{</m:t>
                      </m:r>
                    </m:oMath>
                  </m:oMathPara>
                </a14:m>
                <a:endParaRPr sz="22350" dirty="0">
                  <a:solidFill>
                    <a:srgbClr val="5E5E5E"/>
                  </a:solidFill>
                </a:endParaRPr>
              </a:p>
            </p:txBody>
          </p:sp>
        </mc:Choice>
        <mc:Fallback xmlns="">
          <p:sp>
            <p:nvSpPr>
              <p:cNvPr id="1778" name="Equation"/>
              <p:cNvSpPr txBox="1">
                <a:spLocks noRot="1" noChangeAspect="1" noMove="1" noResize="1" noEditPoints="1" noAdjustHandles="1" noChangeArrowheads="1" noChangeShapeType="1" noTextEdit="1"/>
              </p:cNvSpPr>
              <p:nvPr/>
            </p:nvSpPr>
            <p:spPr>
              <a:xfrm>
                <a:off x="723257" y="-51412"/>
                <a:ext cx="1756891" cy="3439403"/>
              </a:xfrm>
              <a:prstGeom prst="rect">
                <a:avLst/>
              </a:prstGeom>
              <a:blipFill>
                <a:blip r:embed="rId2"/>
                <a:stretch>
                  <a:fillRect/>
                </a:stretch>
              </a:blipFill>
              <a:ln w="12700">
                <a:miter lim="400000"/>
              </a:ln>
            </p:spPr>
            <p:txBody>
              <a:bodyPr/>
              <a:lstStyle/>
              <a:p>
                <a:r>
                  <a:rPr lang="en-US">
                    <a:noFill/>
                  </a:rPr>
                  <a:t> </a:t>
                </a:r>
              </a:p>
            </p:txBody>
          </p:sp>
        </mc:Fallback>
      </mc:AlternateContent>
      <p:grpSp>
        <p:nvGrpSpPr>
          <p:cNvPr id="1800" name="Group"/>
          <p:cNvGrpSpPr/>
          <p:nvPr/>
        </p:nvGrpSpPr>
        <p:grpSpPr>
          <a:xfrm>
            <a:off x="8132878" y="907719"/>
            <a:ext cx="1214281" cy="1248883"/>
            <a:chOff x="0" y="0"/>
            <a:chExt cx="2428559" cy="2497764"/>
          </a:xfrm>
        </p:grpSpPr>
        <p:sp>
          <p:nvSpPr>
            <p:cNvPr id="1779" name="Circle"/>
            <p:cNvSpPr/>
            <p:nvPr/>
          </p:nvSpPr>
          <p:spPr>
            <a:xfrm>
              <a:off x="2304595" y="1092270"/>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0" name="Circle"/>
            <p:cNvSpPr/>
            <p:nvPr/>
          </p:nvSpPr>
          <p:spPr>
            <a:xfrm>
              <a:off x="666146" y="631698"/>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1" name="Circle"/>
            <p:cNvSpPr/>
            <p:nvPr/>
          </p:nvSpPr>
          <p:spPr>
            <a:xfrm>
              <a:off x="1815162" y="2287217"/>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2" name="Circle"/>
            <p:cNvSpPr/>
            <p:nvPr/>
          </p:nvSpPr>
          <p:spPr>
            <a:xfrm>
              <a:off x="2189151" y="1640180"/>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3" name="Circle"/>
            <p:cNvSpPr/>
            <p:nvPr/>
          </p:nvSpPr>
          <p:spPr>
            <a:xfrm>
              <a:off x="2218013" y="1669041"/>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4" name="Circle"/>
            <p:cNvSpPr/>
            <p:nvPr/>
          </p:nvSpPr>
          <p:spPr>
            <a:xfrm>
              <a:off x="1687173" y="1789094"/>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5" name="Circle"/>
            <p:cNvSpPr/>
            <p:nvPr/>
          </p:nvSpPr>
          <p:spPr>
            <a:xfrm>
              <a:off x="0" y="1436562"/>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6" name="Circle"/>
            <p:cNvSpPr/>
            <p:nvPr/>
          </p:nvSpPr>
          <p:spPr>
            <a:xfrm>
              <a:off x="377538" y="1627412"/>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7" name="Circle"/>
            <p:cNvSpPr/>
            <p:nvPr/>
          </p:nvSpPr>
          <p:spPr>
            <a:xfrm>
              <a:off x="363485" y="2015679"/>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8" name="Circle"/>
            <p:cNvSpPr/>
            <p:nvPr/>
          </p:nvSpPr>
          <p:spPr>
            <a:xfrm>
              <a:off x="708942" y="1867519"/>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89" name="Circle"/>
            <p:cNvSpPr/>
            <p:nvPr/>
          </p:nvSpPr>
          <p:spPr>
            <a:xfrm>
              <a:off x="997551" y="2431521"/>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0" name="Circle"/>
            <p:cNvSpPr/>
            <p:nvPr/>
          </p:nvSpPr>
          <p:spPr>
            <a:xfrm>
              <a:off x="1185195" y="2077703"/>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1" name="Circle"/>
            <p:cNvSpPr/>
            <p:nvPr/>
          </p:nvSpPr>
          <p:spPr>
            <a:xfrm>
              <a:off x="1212324" y="0"/>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2" name="Circle"/>
            <p:cNvSpPr/>
            <p:nvPr/>
          </p:nvSpPr>
          <p:spPr>
            <a:xfrm>
              <a:off x="810451" y="343089"/>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3" name="Circle"/>
            <p:cNvSpPr/>
            <p:nvPr/>
          </p:nvSpPr>
          <p:spPr>
            <a:xfrm>
              <a:off x="144304" y="631698"/>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4" name="Circle"/>
            <p:cNvSpPr/>
            <p:nvPr/>
          </p:nvSpPr>
          <p:spPr>
            <a:xfrm>
              <a:off x="363485" y="1147953"/>
              <a:ext cx="66243"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5" name="Circle"/>
            <p:cNvSpPr/>
            <p:nvPr/>
          </p:nvSpPr>
          <p:spPr>
            <a:xfrm>
              <a:off x="1687173" y="487393"/>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6" name="Circle"/>
            <p:cNvSpPr/>
            <p:nvPr/>
          </p:nvSpPr>
          <p:spPr>
            <a:xfrm>
              <a:off x="1744448" y="98372"/>
              <a:ext cx="66244"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7" name="Circle"/>
            <p:cNvSpPr/>
            <p:nvPr/>
          </p:nvSpPr>
          <p:spPr>
            <a:xfrm>
              <a:off x="1277449" y="386981"/>
              <a:ext cx="66244" cy="66243"/>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8" name="Circle"/>
            <p:cNvSpPr/>
            <p:nvPr/>
          </p:nvSpPr>
          <p:spPr>
            <a:xfrm>
              <a:off x="1941334" y="795196"/>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799" name="Circle"/>
            <p:cNvSpPr/>
            <p:nvPr/>
          </p:nvSpPr>
          <p:spPr>
            <a:xfrm>
              <a:off x="2362317" y="727500"/>
              <a:ext cx="66243" cy="66244"/>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1801" name="Rectangle"/>
          <p:cNvSpPr/>
          <p:nvPr/>
        </p:nvSpPr>
        <p:spPr>
          <a:xfrm>
            <a:off x="7886309" y="625967"/>
            <a:ext cx="1685636" cy="1820432"/>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802" name="Line"/>
          <p:cNvSpPr/>
          <p:nvPr/>
        </p:nvSpPr>
        <p:spPr>
          <a:xfrm flipV="1">
            <a:off x="8731144" y="2443220"/>
            <a:ext cx="1" cy="313964"/>
          </a:xfrm>
          <a:prstGeom prst="line">
            <a:avLst/>
          </a:prstGeom>
          <a:ln w="63500">
            <a:solidFill>
              <a:srgbClr val="000000"/>
            </a:solidFill>
            <a:prstDash val="sysDot"/>
            <a:miter lim="400000"/>
          </a:ln>
        </p:spPr>
        <p:txBody>
          <a:bodyPr lIns="25400" tIns="25400" rIns="25400" bIns="25400" anchor="ctr"/>
          <a:lstStyle/>
          <a:p>
            <a:endParaRPr sz="900"/>
          </a:p>
        </p:txBody>
      </p:sp>
      <p:sp>
        <p:nvSpPr>
          <p:cNvPr id="1803" name="radius"/>
          <p:cNvSpPr txBox="1"/>
          <p:nvPr/>
        </p:nvSpPr>
        <p:spPr>
          <a:xfrm>
            <a:off x="9584645" y="2564407"/>
            <a:ext cx="688843"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rgbClr val="000000"/>
                </a:solidFill>
              </a:defRPr>
            </a:lvl1pPr>
          </a:lstStyle>
          <a:p>
            <a:r>
              <a:rPr sz="2000"/>
              <a:t>radius</a:t>
            </a:r>
          </a:p>
        </p:txBody>
      </p:sp>
      <mc:AlternateContent xmlns:mc="http://schemas.openxmlformats.org/markup-compatibility/2006" xmlns:a14="http://schemas.microsoft.com/office/drawing/2010/main">
        <mc:Choice Requires="a14">
          <p:sp>
            <p:nvSpPr>
              <p:cNvPr id="1804" name="Equation"/>
              <p:cNvSpPr txBox="1"/>
              <p:nvPr/>
            </p:nvSpPr>
            <p:spPr>
              <a:xfrm>
                <a:off x="2855287" y="3005330"/>
                <a:ext cx="288541" cy="446276"/>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2900" i="1">
                          <a:solidFill>
                            <a:srgbClr val="5E5E5E"/>
                          </a:solidFill>
                          <a:latin typeface="Cambria Math" panose="02040503050406030204" pitchFamily="18" charset="0"/>
                        </a:rPr>
                        <m:t>0</m:t>
                      </m:r>
                    </m:oMath>
                  </m:oMathPara>
                </a14:m>
                <a:endParaRPr sz="2900">
                  <a:solidFill>
                    <a:srgbClr val="5E5E5E"/>
                  </a:solidFill>
                </a:endParaRPr>
              </a:p>
            </p:txBody>
          </p:sp>
        </mc:Choice>
        <mc:Fallback xmlns="">
          <p:sp>
            <p:nvSpPr>
              <p:cNvPr id="1804" name="Equation"/>
              <p:cNvSpPr txBox="1">
                <a:spLocks noRot="1" noChangeAspect="1" noMove="1" noResize="1" noEditPoints="1" noAdjustHandles="1" noChangeArrowheads="1" noChangeShapeType="1" noTextEdit="1"/>
              </p:cNvSpPr>
              <p:nvPr/>
            </p:nvSpPr>
            <p:spPr>
              <a:xfrm>
                <a:off x="2855287" y="3005330"/>
                <a:ext cx="288541" cy="446276"/>
              </a:xfrm>
              <a:prstGeom prst="rect">
                <a:avLst/>
              </a:prstGeom>
              <a:blipFill>
                <a:blip r:embed="rId3"/>
                <a:stretch>
                  <a:fillRect/>
                </a:stretch>
              </a:blipFill>
              <a:ln w="12700">
                <a:miter lim="400000"/>
              </a:ln>
            </p:spPr>
            <p:txBody>
              <a:bodyPr/>
              <a:lstStyle/>
              <a:p>
                <a:r>
                  <a:rPr lang="en-US">
                    <a:noFill/>
                  </a:rPr>
                  <a:t> </a:t>
                </a:r>
              </a:p>
            </p:txBody>
          </p:sp>
        </mc:Fallback>
      </mc:AlternateContent>
      <p:sp>
        <p:nvSpPr>
          <p:cNvPr id="1805" name="Circle"/>
          <p:cNvSpPr/>
          <p:nvPr/>
        </p:nvSpPr>
        <p:spPr>
          <a:xfrm>
            <a:off x="4359639" y="1195677"/>
            <a:ext cx="239215" cy="239215"/>
          </a:xfrm>
          <a:prstGeom prst="ellipse">
            <a:avLst/>
          </a:prstGeom>
          <a:ln w="76200">
            <a:solidFill>
              <a:schemeClr val="accent1"/>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807" name="barcode"/>
          <p:cNvSpPr txBox="1"/>
          <p:nvPr/>
        </p:nvSpPr>
        <p:spPr>
          <a:xfrm>
            <a:off x="2517452" y="3816050"/>
            <a:ext cx="89979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rgbClr val="000000"/>
                </a:solidFill>
              </a:defRPr>
            </a:lvl1pPr>
          </a:lstStyle>
          <a:p>
            <a:r>
              <a:rPr sz="2000" dirty="0"/>
              <a:t>barcode</a:t>
            </a:r>
          </a:p>
        </p:txBody>
      </p:sp>
      <mc:AlternateContent xmlns:mc="http://schemas.openxmlformats.org/markup-compatibility/2006" xmlns:a14="http://schemas.microsoft.com/office/drawing/2010/main">
        <mc:Choice Requires="a14">
          <p:sp>
            <p:nvSpPr>
              <p:cNvPr id="1808" name="Equation"/>
              <p:cNvSpPr txBox="1"/>
              <p:nvPr/>
            </p:nvSpPr>
            <p:spPr>
              <a:xfrm>
                <a:off x="3215322" y="3005330"/>
                <a:ext cx="952184" cy="1862048"/>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12100" i="1">
                          <a:solidFill>
                            <a:srgbClr val="5E5E5E"/>
                          </a:solidFill>
                          <a:latin typeface="Cambria Math" panose="02040503050406030204" pitchFamily="18" charset="0"/>
                        </a:rPr>
                        <m:t>{</m:t>
                      </m:r>
                    </m:oMath>
                  </m:oMathPara>
                </a14:m>
                <a:endParaRPr sz="12100" dirty="0">
                  <a:solidFill>
                    <a:srgbClr val="5E5E5E"/>
                  </a:solidFill>
                </a:endParaRPr>
              </a:p>
            </p:txBody>
          </p:sp>
        </mc:Choice>
        <mc:Fallback xmlns="">
          <p:sp>
            <p:nvSpPr>
              <p:cNvPr id="1808" name="Equation"/>
              <p:cNvSpPr txBox="1">
                <a:spLocks noRot="1" noChangeAspect="1" noMove="1" noResize="1" noEditPoints="1" noAdjustHandles="1" noChangeArrowheads="1" noChangeShapeType="1" noTextEdit="1"/>
              </p:cNvSpPr>
              <p:nvPr/>
            </p:nvSpPr>
            <p:spPr>
              <a:xfrm>
                <a:off x="3215322" y="3005330"/>
                <a:ext cx="952184" cy="1862048"/>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809" name="Circle"/>
          <p:cNvSpPr/>
          <p:nvPr/>
        </p:nvSpPr>
        <p:spPr>
          <a:xfrm>
            <a:off x="4631787" y="1281095"/>
            <a:ext cx="531440" cy="488533"/>
          </a:xfrm>
          <a:prstGeom prst="ellipse">
            <a:avLst/>
          </a:prstGeom>
          <a:ln w="76200">
            <a:solidFill>
              <a:srgbClr val="D73084"/>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811" name="Line"/>
          <p:cNvSpPr/>
          <p:nvPr/>
        </p:nvSpPr>
        <p:spPr>
          <a:xfrm>
            <a:off x="4356700" y="4175123"/>
            <a:ext cx="3617513" cy="1"/>
          </a:xfrm>
          <a:prstGeom prst="line">
            <a:avLst/>
          </a:prstGeom>
          <a:ln w="76200">
            <a:solidFill>
              <a:srgbClr val="D73084"/>
            </a:solidFill>
            <a:miter lim="400000"/>
          </a:ln>
        </p:spPr>
        <p:txBody>
          <a:bodyPr lIns="25400" tIns="25400" rIns="25400" bIns="25400" anchor="ctr"/>
          <a:lstStyle/>
          <a:p>
            <a:endParaRPr sz="900"/>
          </a:p>
        </p:txBody>
      </p:sp>
      <p:sp>
        <p:nvSpPr>
          <p:cNvPr id="1812" name="lifespan of A"/>
          <p:cNvSpPr txBox="1"/>
          <p:nvPr/>
        </p:nvSpPr>
        <p:spPr>
          <a:xfrm>
            <a:off x="4275384" y="4256731"/>
            <a:ext cx="1192634"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chemeClr val="accent6">
                    <a:satOff val="-20754"/>
                    <a:lumOff val="-16738"/>
                  </a:schemeClr>
                </a:solidFill>
              </a:defRPr>
            </a:lvl1pPr>
          </a:lstStyle>
          <a:p>
            <a:r>
              <a:rPr sz="2000" dirty="0">
                <a:solidFill>
                  <a:srgbClr val="D73084"/>
                </a:solidFill>
              </a:rPr>
              <a:t>lifespan of </a:t>
            </a:r>
          </a:p>
        </p:txBody>
      </p:sp>
      <p:sp>
        <p:nvSpPr>
          <p:cNvPr id="1813" name="Line"/>
          <p:cNvSpPr/>
          <p:nvPr/>
        </p:nvSpPr>
        <p:spPr>
          <a:xfrm>
            <a:off x="4744254" y="3579747"/>
            <a:ext cx="726290" cy="7247"/>
          </a:xfrm>
          <a:prstGeom prst="line">
            <a:avLst/>
          </a:prstGeom>
          <a:ln w="76200">
            <a:solidFill>
              <a:schemeClr val="accent1"/>
            </a:solidFill>
            <a:miter lim="400000"/>
          </a:ln>
        </p:spPr>
        <p:txBody>
          <a:bodyPr lIns="25400" tIns="25400" rIns="25400" bIns="25400" anchor="ctr"/>
          <a:lstStyle/>
          <a:p>
            <a:endParaRPr sz="900"/>
          </a:p>
        </p:txBody>
      </p:sp>
      <p:sp>
        <p:nvSpPr>
          <p:cNvPr id="1814" name="lifespan of B"/>
          <p:cNvSpPr txBox="1"/>
          <p:nvPr/>
        </p:nvSpPr>
        <p:spPr>
          <a:xfrm>
            <a:off x="4752431" y="3645037"/>
            <a:ext cx="1134926"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chemeClr val="accent1"/>
                </a:solidFill>
              </a:defRPr>
            </a:lvl1pPr>
          </a:lstStyle>
          <a:p>
            <a:r>
              <a:rPr sz="2000" dirty="0"/>
              <a:t>lifespan of</a:t>
            </a:r>
          </a:p>
        </p:txBody>
      </p:sp>
      <p:sp>
        <p:nvSpPr>
          <p:cNvPr id="1815" name="Line"/>
          <p:cNvSpPr/>
          <p:nvPr/>
        </p:nvSpPr>
        <p:spPr>
          <a:xfrm flipV="1">
            <a:off x="4753392" y="2781899"/>
            <a:ext cx="1" cy="801472"/>
          </a:xfrm>
          <a:prstGeom prst="line">
            <a:avLst/>
          </a:prstGeom>
          <a:ln w="50800">
            <a:solidFill>
              <a:schemeClr val="accent1">
                <a:alpha val="21104"/>
              </a:schemeClr>
            </a:solidFill>
            <a:custDash>
              <a:ds d="200000" sp="200000"/>
            </a:custDash>
            <a:miter lim="400000"/>
          </a:ln>
        </p:spPr>
        <p:txBody>
          <a:bodyPr lIns="25400" tIns="25400" rIns="25400" bIns="25400" anchor="ctr"/>
          <a:lstStyle/>
          <a:p>
            <a:endParaRPr sz="900"/>
          </a:p>
        </p:txBody>
      </p:sp>
      <p:sp>
        <p:nvSpPr>
          <p:cNvPr id="1816" name="Line"/>
          <p:cNvSpPr/>
          <p:nvPr/>
        </p:nvSpPr>
        <p:spPr>
          <a:xfrm flipV="1">
            <a:off x="5457878" y="2775047"/>
            <a:ext cx="1" cy="801472"/>
          </a:xfrm>
          <a:prstGeom prst="line">
            <a:avLst/>
          </a:prstGeom>
          <a:ln w="50800">
            <a:solidFill>
              <a:schemeClr val="accent1">
                <a:alpha val="21104"/>
              </a:schemeClr>
            </a:solidFill>
            <a:custDash>
              <a:ds d="200000" sp="200000"/>
            </a:custDash>
            <a:miter lim="400000"/>
          </a:ln>
        </p:spPr>
        <p:txBody>
          <a:bodyPr lIns="25400" tIns="25400" rIns="25400" bIns="25400" anchor="ctr"/>
          <a:lstStyle/>
          <a:p>
            <a:endParaRPr sz="900"/>
          </a:p>
        </p:txBody>
      </p:sp>
      <p:sp>
        <p:nvSpPr>
          <p:cNvPr id="1817" name="Line"/>
          <p:cNvSpPr/>
          <p:nvPr/>
        </p:nvSpPr>
        <p:spPr>
          <a:xfrm flipV="1">
            <a:off x="4380110" y="2757183"/>
            <a:ext cx="1" cy="1406567"/>
          </a:xfrm>
          <a:prstGeom prst="line">
            <a:avLst/>
          </a:prstGeom>
          <a:ln w="50800">
            <a:solidFill>
              <a:schemeClr val="accent6">
                <a:satOff val="-20754"/>
                <a:lumOff val="-16738"/>
                <a:alpha val="21104"/>
              </a:schemeClr>
            </a:solidFill>
            <a:custDash>
              <a:ds d="200000" sp="200000"/>
            </a:custDash>
            <a:miter lim="400000"/>
          </a:ln>
        </p:spPr>
        <p:txBody>
          <a:bodyPr lIns="25400" tIns="25400" rIns="25400" bIns="25400" anchor="ctr"/>
          <a:lstStyle/>
          <a:p>
            <a:endParaRPr sz="900"/>
          </a:p>
        </p:txBody>
      </p:sp>
      <p:sp>
        <p:nvSpPr>
          <p:cNvPr id="1818" name="Line"/>
          <p:cNvSpPr/>
          <p:nvPr/>
        </p:nvSpPr>
        <p:spPr>
          <a:xfrm flipV="1">
            <a:off x="7969030" y="2758148"/>
            <a:ext cx="1" cy="1406567"/>
          </a:xfrm>
          <a:prstGeom prst="line">
            <a:avLst/>
          </a:prstGeom>
          <a:ln w="50800">
            <a:solidFill>
              <a:schemeClr val="accent6">
                <a:satOff val="-20754"/>
                <a:lumOff val="-16738"/>
                <a:alpha val="21104"/>
              </a:schemeClr>
            </a:solidFill>
            <a:custDash>
              <a:ds d="200000" sp="200000"/>
            </a:custDash>
            <a:miter lim="400000"/>
          </a:ln>
        </p:spPr>
        <p:txBody>
          <a:bodyPr lIns="25400" tIns="25400" rIns="25400" bIns="25400" anchor="ctr"/>
          <a:lstStyle/>
          <a:p>
            <a:endParaRPr sz="900"/>
          </a:p>
        </p:txBody>
      </p:sp>
      <p:sp>
        <p:nvSpPr>
          <p:cNvPr id="1819" name="nested…"/>
          <p:cNvSpPr txBox="1"/>
          <p:nvPr/>
        </p:nvSpPr>
        <p:spPr>
          <a:xfrm>
            <a:off x="77545" y="1043957"/>
            <a:ext cx="1049967" cy="974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4000">
                <a:solidFill>
                  <a:srgbClr val="000000"/>
                </a:solidFill>
              </a:defRPr>
            </a:pPr>
            <a:r>
              <a:rPr sz="2000"/>
              <a:t>nested</a:t>
            </a:r>
          </a:p>
          <a:p>
            <a:pPr>
              <a:defRPr sz="4000">
                <a:solidFill>
                  <a:srgbClr val="000000"/>
                </a:solidFill>
              </a:defRPr>
            </a:pPr>
            <a:r>
              <a:rPr sz="2000"/>
              <a:t>sequence</a:t>
            </a:r>
          </a:p>
          <a:p>
            <a:pPr>
              <a:defRPr sz="4000">
                <a:solidFill>
                  <a:srgbClr val="000000"/>
                </a:solidFill>
              </a:defRPr>
            </a:pPr>
            <a:r>
              <a:rPr sz="2000"/>
              <a:t>of spaces</a:t>
            </a:r>
          </a:p>
        </p:txBody>
      </p:sp>
      <p:sp>
        <p:nvSpPr>
          <p:cNvPr id="192" name="Line">
            <a:extLst>
              <a:ext uri="{FF2B5EF4-FFF2-40B4-BE49-F238E27FC236}">
                <a16:creationId xmlns:a16="http://schemas.microsoft.com/office/drawing/2014/main" id="{3F464874-B345-46BE-93D7-C8085B5D857B}"/>
              </a:ext>
            </a:extLst>
          </p:cNvPr>
          <p:cNvSpPr/>
          <p:nvPr/>
        </p:nvSpPr>
        <p:spPr>
          <a:xfrm flipH="1" flipV="1">
            <a:off x="7144953" y="4272029"/>
            <a:ext cx="540086" cy="410213"/>
          </a:xfrm>
          <a:prstGeom prst="line">
            <a:avLst/>
          </a:prstGeom>
          <a:ln w="63500">
            <a:solidFill>
              <a:srgbClr val="929292"/>
            </a:solidFill>
            <a:miter lim="400000"/>
            <a:tailEnd type="triangle"/>
          </a:ln>
        </p:spPr>
        <p:txBody>
          <a:bodyPr lIns="25400" tIns="25400" rIns="25400" bIns="25400" anchor="ctr"/>
          <a:lstStyle/>
          <a:p>
            <a:endParaRPr sz="900"/>
          </a:p>
        </p:txBody>
      </p:sp>
      <p:sp>
        <p:nvSpPr>
          <p:cNvPr id="193" name="more “robust”">
            <a:extLst>
              <a:ext uri="{FF2B5EF4-FFF2-40B4-BE49-F238E27FC236}">
                <a16:creationId xmlns:a16="http://schemas.microsoft.com/office/drawing/2014/main" id="{4A179C8C-97E1-465B-ACB2-26B05DE47D1B}"/>
              </a:ext>
            </a:extLst>
          </p:cNvPr>
          <p:cNvSpPr txBox="1"/>
          <p:nvPr/>
        </p:nvSpPr>
        <p:spPr>
          <a:xfrm>
            <a:off x="7082426" y="4855678"/>
            <a:ext cx="1561453"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chemeClr val="accent4">
                    <a:hueOff val="-1247790"/>
                    <a:lumOff val="-12326"/>
                  </a:schemeClr>
                </a:solidFill>
              </a:defRPr>
            </a:lvl1pPr>
          </a:lstStyle>
          <a:p>
            <a:r>
              <a:rPr sz="2000" dirty="0">
                <a:solidFill>
                  <a:schemeClr val="accent2"/>
                </a:solidFill>
              </a:rPr>
              <a:t>more “robust”</a:t>
            </a:r>
          </a:p>
        </p:txBody>
      </p:sp>
      <mc:AlternateContent xmlns:mc="http://schemas.openxmlformats.org/markup-compatibility/2006" xmlns:a14="http://schemas.microsoft.com/office/drawing/2010/main">
        <mc:Choice Requires="a14">
          <p:sp>
            <p:nvSpPr>
              <p:cNvPr id="194" name="Equation">
                <a:extLst>
                  <a:ext uri="{FF2B5EF4-FFF2-40B4-BE49-F238E27FC236}">
                    <a16:creationId xmlns:a16="http://schemas.microsoft.com/office/drawing/2014/main" id="{4574FD4C-BB2C-4363-AE81-E2E5ECDD1CCC}"/>
                  </a:ext>
                </a:extLst>
              </p:cNvPr>
              <p:cNvSpPr txBox="1"/>
              <p:nvPr/>
            </p:nvSpPr>
            <p:spPr>
              <a:xfrm>
                <a:off x="4693740" y="1269100"/>
                <a:ext cx="272382" cy="377026"/>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450" i="1">
                          <a:solidFill>
                            <a:srgbClr val="D73084"/>
                          </a:solidFill>
                          <a:latin typeface="Cambria Math" panose="02040503050406030204" pitchFamily="18" charset="0"/>
                        </a:rPr>
                        <m:t>𝐴</m:t>
                      </m:r>
                    </m:oMath>
                  </m:oMathPara>
                </a14:m>
                <a:endParaRPr lang="en-US" sz="2450" dirty="0">
                  <a:solidFill>
                    <a:srgbClr val="D73084"/>
                  </a:solidFill>
                </a:endParaRPr>
              </a:p>
            </p:txBody>
          </p:sp>
        </mc:Choice>
        <mc:Fallback xmlns="">
          <p:sp>
            <p:nvSpPr>
              <p:cNvPr id="194" name="Equation">
                <a:extLst>
                  <a:ext uri="{FF2B5EF4-FFF2-40B4-BE49-F238E27FC236}">
                    <a16:creationId xmlns:a16="http://schemas.microsoft.com/office/drawing/2014/main" id="{4574FD4C-BB2C-4363-AE81-E2E5ECDD1CCC}"/>
                  </a:ext>
                </a:extLst>
              </p:cNvPr>
              <p:cNvSpPr txBox="1">
                <a:spLocks noRot="1" noChangeAspect="1" noMove="1" noResize="1" noEditPoints="1" noAdjustHandles="1" noChangeArrowheads="1" noChangeShapeType="1" noTextEdit="1"/>
              </p:cNvSpPr>
              <p:nvPr/>
            </p:nvSpPr>
            <p:spPr>
              <a:xfrm>
                <a:off x="4693740" y="1269100"/>
                <a:ext cx="272382" cy="377026"/>
              </a:xfrm>
              <a:prstGeom prst="rect">
                <a:avLst/>
              </a:prstGeom>
              <a:blipFill>
                <a:blip r:embed="rId5"/>
                <a:stretch>
                  <a:fillRect l="-26667" r="-22222" b="-6452"/>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ED9AB9A-9B0C-43CD-91C7-E42B3FCA9BC7}"/>
                  </a:ext>
                </a:extLst>
              </p:cNvPr>
              <p:cNvSpPr/>
              <p:nvPr/>
            </p:nvSpPr>
            <p:spPr>
              <a:xfrm>
                <a:off x="5271787" y="4272029"/>
                <a:ext cx="385682" cy="369332"/>
              </a:xfrm>
              <a:prstGeom prst="rect">
                <a:avLst/>
              </a:prstGeom>
            </p:spPr>
            <p:txBody>
              <a:bodyPr wrap="none">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i="1">
                          <a:solidFill>
                            <a:srgbClr val="D73084"/>
                          </a:solidFill>
                          <a:latin typeface="Cambria Math" panose="02040503050406030204" pitchFamily="18" charset="0"/>
                        </a:rPr>
                        <m:t>𝐴</m:t>
                      </m:r>
                    </m:oMath>
                  </m:oMathPara>
                </a14:m>
                <a:endParaRPr lang="en-US" dirty="0">
                  <a:solidFill>
                    <a:srgbClr val="D73084"/>
                  </a:solidFill>
                </a:endParaRPr>
              </a:p>
            </p:txBody>
          </p:sp>
        </mc:Choice>
        <mc:Fallback xmlns="">
          <p:sp>
            <p:nvSpPr>
              <p:cNvPr id="2" name="Rectangle 1">
                <a:extLst>
                  <a:ext uri="{FF2B5EF4-FFF2-40B4-BE49-F238E27FC236}">
                    <a16:creationId xmlns:a16="http://schemas.microsoft.com/office/drawing/2014/main" id="{0ED9AB9A-9B0C-43CD-91C7-E42B3FCA9BC7}"/>
                  </a:ext>
                </a:extLst>
              </p:cNvPr>
              <p:cNvSpPr>
                <a:spLocks noRot="1" noChangeAspect="1" noMove="1" noResize="1" noEditPoints="1" noAdjustHandles="1" noChangeArrowheads="1" noChangeShapeType="1" noTextEdit="1"/>
              </p:cNvSpPr>
              <p:nvPr/>
            </p:nvSpPr>
            <p:spPr>
              <a:xfrm>
                <a:off x="5271787" y="4272029"/>
                <a:ext cx="38568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786647C-7006-4547-A4C2-DE93225F24FE}"/>
                  </a:ext>
                </a:extLst>
              </p:cNvPr>
              <p:cNvSpPr/>
              <p:nvPr/>
            </p:nvSpPr>
            <p:spPr>
              <a:xfrm>
                <a:off x="5746990" y="3639907"/>
                <a:ext cx="396070" cy="369332"/>
              </a:xfrm>
              <a:prstGeom prst="rect">
                <a:avLst/>
              </a:prstGeom>
            </p:spPr>
            <p:txBody>
              <a:bodyPr wrap="none">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i="1">
                          <a:solidFill>
                            <a:srgbClr val="0075B9"/>
                          </a:solidFill>
                          <a:latin typeface="Cambria Math" panose="02040503050406030204" pitchFamily="18" charset="0"/>
                        </a:rPr>
                        <m:t>𝐵</m:t>
                      </m:r>
                    </m:oMath>
                  </m:oMathPara>
                </a14:m>
                <a:endParaRPr lang="en-US" dirty="0">
                  <a:solidFill>
                    <a:srgbClr val="0076BA"/>
                  </a:solidFill>
                </a:endParaRPr>
              </a:p>
            </p:txBody>
          </p:sp>
        </mc:Choice>
        <mc:Fallback xmlns="">
          <p:sp>
            <p:nvSpPr>
              <p:cNvPr id="3" name="Rectangle 2">
                <a:extLst>
                  <a:ext uri="{FF2B5EF4-FFF2-40B4-BE49-F238E27FC236}">
                    <a16:creationId xmlns:a16="http://schemas.microsoft.com/office/drawing/2014/main" id="{7786647C-7006-4547-A4C2-DE93225F24FE}"/>
                  </a:ext>
                </a:extLst>
              </p:cNvPr>
              <p:cNvSpPr>
                <a:spLocks noRot="1" noChangeAspect="1" noMove="1" noResize="1" noEditPoints="1" noAdjustHandles="1" noChangeArrowheads="1" noChangeShapeType="1" noTextEdit="1"/>
              </p:cNvSpPr>
              <p:nvPr/>
            </p:nvSpPr>
            <p:spPr>
              <a:xfrm>
                <a:off x="5746990" y="3639907"/>
                <a:ext cx="39607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A864D0F-EF01-4202-A183-CA432BB78689}"/>
                  </a:ext>
                </a:extLst>
              </p:cNvPr>
              <p:cNvSpPr/>
              <p:nvPr/>
            </p:nvSpPr>
            <p:spPr>
              <a:xfrm>
                <a:off x="4218762" y="810959"/>
                <a:ext cx="396070" cy="369332"/>
              </a:xfrm>
              <a:prstGeom prst="rect">
                <a:avLst/>
              </a:prstGeom>
            </p:spPr>
            <p:txBody>
              <a:bodyPr wrap="none">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i="1">
                          <a:solidFill>
                            <a:srgbClr val="0075B9"/>
                          </a:solidFill>
                          <a:latin typeface="Cambria Math" panose="02040503050406030204" pitchFamily="18" charset="0"/>
                        </a:rPr>
                        <m:t>𝐵</m:t>
                      </m:r>
                    </m:oMath>
                  </m:oMathPara>
                </a14:m>
                <a:endParaRPr lang="en-US" dirty="0">
                  <a:solidFill>
                    <a:srgbClr val="0076BA"/>
                  </a:solidFill>
                </a:endParaRPr>
              </a:p>
            </p:txBody>
          </p:sp>
        </mc:Choice>
        <mc:Fallback xmlns="">
          <p:sp>
            <p:nvSpPr>
              <p:cNvPr id="4" name="Rectangle 3">
                <a:extLst>
                  <a:ext uri="{FF2B5EF4-FFF2-40B4-BE49-F238E27FC236}">
                    <a16:creationId xmlns:a16="http://schemas.microsoft.com/office/drawing/2014/main" id="{FA864D0F-EF01-4202-A183-CA432BB78689}"/>
                  </a:ext>
                </a:extLst>
              </p:cNvPr>
              <p:cNvSpPr>
                <a:spLocks noRot="1" noChangeAspect="1" noMove="1" noResize="1" noEditPoints="1" noAdjustHandles="1" noChangeArrowheads="1" noChangeShapeType="1" noTextEdit="1"/>
              </p:cNvSpPr>
              <p:nvPr/>
            </p:nvSpPr>
            <p:spPr>
              <a:xfrm>
                <a:off x="4218762" y="810959"/>
                <a:ext cx="396070" cy="369332"/>
              </a:xfrm>
              <a:prstGeom prst="rect">
                <a:avLst/>
              </a:prstGeom>
              <a:blipFill>
                <a:blip r:embed="rId8"/>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9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motivation: mimic the mind’s eye with a union of balls"/>
          <p:cNvSpPr txBox="1">
            <a:spLocks noGrp="1"/>
          </p:cNvSpPr>
          <p:nvPr>
            <p:ph type="title" idx="4294967295"/>
          </p:nvPr>
        </p:nvSpPr>
        <p:spPr>
          <a:xfrm>
            <a:off x="690140" y="919618"/>
            <a:ext cx="10105306" cy="1170930"/>
          </a:xfrm>
          <a:prstGeom prst="rect">
            <a:avLst/>
          </a:prstGeom>
        </p:spPr>
        <p:txBody>
          <a:bodyPr>
            <a:normAutofit/>
          </a:bodyPr>
          <a:lstStyle/>
          <a:p>
            <a:pPr>
              <a:defRPr sz="6500" b="0" spc="-130"/>
            </a:pPr>
            <a:r>
              <a:rPr lang="en-US" sz="3600" dirty="0"/>
              <a:t>motivation: </a:t>
            </a:r>
            <a:r>
              <a:rPr lang="en-US" sz="3600" dirty="0">
                <a:solidFill>
                  <a:schemeClr val="accent2"/>
                </a:solidFill>
              </a:rPr>
              <a:t>matrix decomposition</a:t>
            </a:r>
            <a:endParaRPr sz="3600" dirty="0">
              <a:solidFill>
                <a:schemeClr val="accent2"/>
              </a:solidFill>
            </a:endParaRPr>
          </a:p>
        </p:txBody>
      </p:sp>
      <p:sp>
        <p:nvSpPr>
          <p:cNvPr id="201" name="What is persistent homology?"/>
          <p:cNvSpPr txBox="1"/>
          <p:nvPr/>
        </p:nvSpPr>
        <p:spPr>
          <a:xfrm>
            <a:off x="690140" y="545626"/>
            <a:ext cx="10985501"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algn="l">
              <a:lnSpc>
                <a:spcPct val="80000"/>
              </a:lnSpc>
              <a:defRPr sz="8500" b="1" spc="-170">
                <a:solidFill>
                  <a:srgbClr val="000000"/>
                </a:solidFill>
              </a:defRPr>
            </a:lvl1pPr>
          </a:lstStyle>
          <a:p>
            <a:r>
              <a:rPr lang="en-US" sz="4250" dirty="0"/>
              <a:t>How to compute persistence</a:t>
            </a:r>
            <a:r>
              <a:rPr sz="4250" dirty="0"/>
              <a:t>?</a:t>
            </a:r>
          </a:p>
        </p:txBody>
      </p:sp>
      <p:pic>
        <p:nvPicPr>
          <p:cNvPr id="3" name="Picture 2">
            <a:extLst>
              <a:ext uri="{FF2B5EF4-FFF2-40B4-BE49-F238E27FC236}">
                <a16:creationId xmlns:a16="http://schemas.microsoft.com/office/drawing/2014/main" id="{32BC5031-DAEB-484C-ABED-67EB8D8692C8}"/>
              </a:ext>
            </a:extLst>
          </p:cNvPr>
          <p:cNvPicPr>
            <a:picLocks noChangeAspect="1"/>
          </p:cNvPicPr>
          <p:nvPr/>
        </p:nvPicPr>
        <p:blipFill>
          <a:blip r:embed="rId3"/>
          <a:stretch>
            <a:fillRect/>
          </a:stretch>
        </p:blipFill>
        <p:spPr>
          <a:xfrm>
            <a:off x="3061864" y="3124739"/>
            <a:ext cx="6068272" cy="447737"/>
          </a:xfrm>
          <a:prstGeom prst="rect">
            <a:avLst/>
          </a:prstGeom>
        </p:spPr>
      </p:pic>
      <p:sp>
        <p:nvSpPr>
          <p:cNvPr id="23" name="Line">
            <a:extLst>
              <a:ext uri="{FF2B5EF4-FFF2-40B4-BE49-F238E27FC236}">
                <a16:creationId xmlns:a16="http://schemas.microsoft.com/office/drawing/2014/main" id="{0A9FE370-4DAC-4536-8BD1-8A1A1795958D}"/>
              </a:ext>
            </a:extLst>
          </p:cNvPr>
          <p:cNvSpPr/>
          <p:nvPr/>
        </p:nvSpPr>
        <p:spPr>
          <a:xfrm rot="6101270" flipH="1" flipV="1">
            <a:off x="3273121" y="3750202"/>
            <a:ext cx="540086" cy="410213"/>
          </a:xfrm>
          <a:prstGeom prst="line">
            <a:avLst/>
          </a:prstGeom>
          <a:ln w="63500">
            <a:solidFill>
              <a:srgbClr val="929292"/>
            </a:solidFill>
            <a:miter lim="400000"/>
            <a:tailEnd type="triangle"/>
          </a:ln>
        </p:spPr>
        <p:txBody>
          <a:bodyPr lIns="25400" tIns="25400" rIns="25400" bIns="25400" anchor="ctr"/>
          <a:lstStyle/>
          <a:p>
            <a:endParaRPr sz="900"/>
          </a:p>
        </p:txBody>
      </p:sp>
      <p:sp>
        <p:nvSpPr>
          <p:cNvPr id="4" name="Rectangle 3">
            <a:extLst>
              <a:ext uri="{FF2B5EF4-FFF2-40B4-BE49-F238E27FC236}">
                <a16:creationId xmlns:a16="http://schemas.microsoft.com/office/drawing/2014/main" id="{9C34C187-6E9C-4C6D-BB75-E13514A412EC}"/>
              </a:ext>
            </a:extLst>
          </p:cNvPr>
          <p:cNvSpPr/>
          <p:nvPr/>
        </p:nvSpPr>
        <p:spPr>
          <a:xfrm>
            <a:off x="2536894" y="4265790"/>
            <a:ext cx="2012539" cy="369332"/>
          </a:xfrm>
          <a:prstGeom prst="rect">
            <a:avLst/>
          </a:prstGeom>
        </p:spPr>
        <p:txBody>
          <a:bodyPr wrap="none">
            <a:spAutoFit/>
          </a:bodyPr>
          <a:lstStyle/>
          <a:p>
            <a:r>
              <a:rPr lang="en-US" dirty="0">
                <a:solidFill>
                  <a:schemeClr val="accent2"/>
                </a:solidFill>
              </a:rPr>
              <a:t>Standard Algorithm</a:t>
            </a:r>
          </a:p>
        </p:txBody>
      </p:sp>
      <p:sp>
        <p:nvSpPr>
          <p:cNvPr id="24" name="Line">
            <a:extLst>
              <a:ext uri="{FF2B5EF4-FFF2-40B4-BE49-F238E27FC236}">
                <a16:creationId xmlns:a16="http://schemas.microsoft.com/office/drawing/2014/main" id="{D5383153-A288-4C1A-B1E0-56C1412D5585}"/>
              </a:ext>
            </a:extLst>
          </p:cNvPr>
          <p:cNvSpPr/>
          <p:nvPr/>
        </p:nvSpPr>
        <p:spPr>
          <a:xfrm flipH="1" flipV="1">
            <a:off x="8569312" y="3750201"/>
            <a:ext cx="540086" cy="410213"/>
          </a:xfrm>
          <a:prstGeom prst="line">
            <a:avLst/>
          </a:prstGeom>
          <a:ln w="63500">
            <a:solidFill>
              <a:srgbClr val="929292"/>
            </a:solidFill>
            <a:miter lim="400000"/>
            <a:tailEnd type="triangle"/>
          </a:ln>
        </p:spPr>
        <p:txBody>
          <a:bodyPr lIns="25400" tIns="25400" rIns="25400" bIns="25400" anchor="ctr"/>
          <a:lstStyle/>
          <a:p>
            <a:endParaRPr sz="900"/>
          </a:p>
        </p:txBody>
      </p:sp>
      <p:sp>
        <p:nvSpPr>
          <p:cNvPr id="8" name="Rectangle 7">
            <a:extLst>
              <a:ext uri="{FF2B5EF4-FFF2-40B4-BE49-F238E27FC236}">
                <a16:creationId xmlns:a16="http://schemas.microsoft.com/office/drawing/2014/main" id="{39D9F9A3-37BD-4DB6-A582-E1691C78AC79}"/>
              </a:ext>
            </a:extLst>
          </p:cNvPr>
          <p:cNvSpPr/>
          <p:nvPr/>
        </p:nvSpPr>
        <p:spPr>
          <a:xfrm>
            <a:off x="7772367" y="4261302"/>
            <a:ext cx="2351926" cy="369332"/>
          </a:xfrm>
          <a:prstGeom prst="rect">
            <a:avLst/>
          </a:prstGeom>
        </p:spPr>
        <p:txBody>
          <a:bodyPr wrap="none">
            <a:spAutoFit/>
          </a:bodyPr>
          <a:lstStyle/>
          <a:p>
            <a:r>
              <a:rPr lang="en-US" dirty="0" err="1">
                <a:solidFill>
                  <a:schemeClr val="accent2"/>
                </a:solidFill>
              </a:rPr>
              <a:t>Cohomology</a:t>
            </a:r>
            <a:r>
              <a:rPr lang="en-US" dirty="0">
                <a:solidFill>
                  <a:schemeClr val="accent2"/>
                </a:solidFill>
              </a:rPr>
              <a:t> Algorithm</a:t>
            </a:r>
          </a:p>
        </p:txBody>
      </p:sp>
      <p:sp>
        <p:nvSpPr>
          <p:cNvPr id="9" name="Rectangle 8">
            <a:extLst>
              <a:ext uri="{FF2B5EF4-FFF2-40B4-BE49-F238E27FC236}">
                <a16:creationId xmlns:a16="http://schemas.microsoft.com/office/drawing/2014/main" id="{25B21478-E19A-4F37-9C88-D0E9E9B1B81F}"/>
              </a:ext>
            </a:extLst>
          </p:cNvPr>
          <p:cNvSpPr/>
          <p:nvPr/>
        </p:nvSpPr>
        <p:spPr>
          <a:xfrm>
            <a:off x="4083461" y="2381036"/>
            <a:ext cx="1715534" cy="646331"/>
          </a:xfrm>
          <a:prstGeom prst="rect">
            <a:avLst/>
          </a:prstGeom>
        </p:spPr>
        <p:txBody>
          <a:bodyPr wrap="none">
            <a:spAutoFit/>
          </a:bodyPr>
          <a:lstStyle/>
          <a:p>
            <a:r>
              <a:rPr lang="en-US" dirty="0"/>
              <a:t>V, invertible &amp; </a:t>
            </a:r>
          </a:p>
          <a:p>
            <a:r>
              <a:rPr lang="en-US" dirty="0"/>
              <a:t>upper triangular</a:t>
            </a:r>
          </a:p>
        </p:txBody>
      </p:sp>
      <p:sp>
        <p:nvSpPr>
          <p:cNvPr id="11" name="Rectangle 10">
            <a:extLst>
              <a:ext uri="{FF2B5EF4-FFF2-40B4-BE49-F238E27FC236}">
                <a16:creationId xmlns:a16="http://schemas.microsoft.com/office/drawing/2014/main" id="{7301BF19-8063-4CF2-AE09-B9F1A77B155A}"/>
              </a:ext>
            </a:extLst>
          </p:cNvPr>
          <p:cNvSpPr/>
          <p:nvPr/>
        </p:nvSpPr>
        <p:spPr>
          <a:xfrm>
            <a:off x="2097102" y="1844674"/>
            <a:ext cx="1804736" cy="1477328"/>
          </a:xfrm>
          <a:prstGeom prst="rect">
            <a:avLst/>
          </a:prstGeom>
        </p:spPr>
        <p:txBody>
          <a:bodyPr wrap="square">
            <a:spAutoFit/>
          </a:bodyPr>
          <a:lstStyle/>
          <a:p>
            <a:r>
              <a:rPr lang="en-US" dirty="0"/>
              <a:t>R, “reduced”, every nonzero column has lowest entry in distinct row</a:t>
            </a:r>
          </a:p>
        </p:txBody>
      </p:sp>
      <p:pic>
        <p:nvPicPr>
          <p:cNvPr id="5" name="Picture 4">
            <a:extLst>
              <a:ext uri="{FF2B5EF4-FFF2-40B4-BE49-F238E27FC236}">
                <a16:creationId xmlns:a16="http://schemas.microsoft.com/office/drawing/2014/main" id="{FB3A08F8-ACF6-4C63-83D8-FB4A7F5C0E55}"/>
              </a:ext>
            </a:extLst>
          </p:cNvPr>
          <p:cNvPicPr>
            <a:picLocks noChangeAspect="1"/>
          </p:cNvPicPr>
          <p:nvPr/>
        </p:nvPicPr>
        <p:blipFill>
          <a:blip r:embed="rId4"/>
          <a:stretch>
            <a:fillRect/>
          </a:stretch>
        </p:blipFill>
        <p:spPr>
          <a:xfrm>
            <a:off x="3113232" y="3255952"/>
            <a:ext cx="1265214" cy="364647"/>
          </a:xfrm>
          <a:prstGeom prst="rect">
            <a:avLst/>
          </a:prstGeom>
        </p:spPr>
      </p:pic>
      <p:sp>
        <p:nvSpPr>
          <p:cNvPr id="6" name="Left Brace 5">
            <a:extLst>
              <a:ext uri="{FF2B5EF4-FFF2-40B4-BE49-F238E27FC236}">
                <a16:creationId xmlns:a16="http://schemas.microsoft.com/office/drawing/2014/main" id="{E8E03081-BA08-483C-8603-7EA362A4B761}"/>
              </a:ext>
            </a:extLst>
          </p:cNvPr>
          <p:cNvSpPr/>
          <p:nvPr/>
        </p:nvSpPr>
        <p:spPr>
          <a:xfrm rot="16200000">
            <a:off x="5767528" y="2429688"/>
            <a:ext cx="847171" cy="5295900"/>
          </a:xfrm>
          <a:prstGeom prst="leftBrac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774BF75-C5B1-4AE6-929E-C2AC28DB258D}"/>
              </a:ext>
            </a:extLst>
          </p:cNvPr>
          <p:cNvSpPr txBox="1"/>
          <p:nvPr/>
        </p:nvSpPr>
        <p:spPr>
          <a:xfrm>
            <a:off x="24041" y="6259634"/>
            <a:ext cx="9316669" cy="523220"/>
          </a:xfrm>
          <a:prstGeom prst="rect">
            <a:avLst/>
          </a:prstGeom>
          <a:noFill/>
        </p:spPr>
        <p:txBody>
          <a:bodyPr wrap="square">
            <a:spAutoFit/>
          </a:bodyPr>
          <a:lstStyle/>
          <a:p>
            <a:pPr>
              <a:defRPr sz="3000"/>
            </a:pPr>
            <a:r>
              <a:rPr lang="en-US" sz="1400" dirty="0">
                <a:solidFill>
                  <a:schemeClr val="accent2"/>
                </a:solidFill>
              </a:rPr>
              <a:t>V. De Silva, D. Morozov, and M. </a:t>
            </a:r>
            <a:r>
              <a:rPr lang="en-US" sz="1400" dirty="0" err="1">
                <a:solidFill>
                  <a:schemeClr val="accent2"/>
                </a:solidFill>
              </a:rPr>
              <a:t>Vejdemo</a:t>
            </a:r>
            <a:r>
              <a:rPr lang="en-US" sz="1400" dirty="0">
                <a:solidFill>
                  <a:schemeClr val="accent2"/>
                </a:solidFill>
              </a:rPr>
              <a:t>-Johansson. </a:t>
            </a:r>
            <a:r>
              <a:rPr lang="en-US" sz="1400" dirty="0"/>
              <a:t>“Dualities in persistent (co)homology.” 2011 https://arxiv.org/abs/1107.5665</a:t>
            </a:r>
          </a:p>
        </p:txBody>
      </p:sp>
      <p:sp>
        <p:nvSpPr>
          <p:cNvPr id="20" name="TextBox 19">
            <a:extLst>
              <a:ext uri="{FF2B5EF4-FFF2-40B4-BE49-F238E27FC236}">
                <a16:creationId xmlns:a16="http://schemas.microsoft.com/office/drawing/2014/main" id="{4462726C-E70A-441B-B68B-2833DA60798E}"/>
              </a:ext>
            </a:extLst>
          </p:cNvPr>
          <p:cNvSpPr txBox="1"/>
          <p:nvPr/>
        </p:nvSpPr>
        <p:spPr>
          <a:xfrm>
            <a:off x="4193055" y="5712210"/>
            <a:ext cx="5155700" cy="369332"/>
          </a:xfrm>
          <a:prstGeom prst="rect">
            <a:avLst/>
          </a:prstGeom>
          <a:noFill/>
        </p:spPr>
        <p:txBody>
          <a:bodyPr wrap="square">
            <a:spAutoFit/>
          </a:bodyPr>
          <a:lstStyle/>
          <a:p>
            <a:r>
              <a:rPr lang="en-US" dirty="0">
                <a:solidFill>
                  <a:schemeClr val="accent2"/>
                </a:solidFill>
              </a:rPr>
              <a:t>Same barcode, different cycle representatives</a:t>
            </a:r>
          </a:p>
        </p:txBody>
      </p:sp>
      <p:sp>
        <p:nvSpPr>
          <p:cNvPr id="25" name="TextBox 24">
            <a:extLst>
              <a:ext uri="{FF2B5EF4-FFF2-40B4-BE49-F238E27FC236}">
                <a16:creationId xmlns:a16="http://schemas.microsoft.com/office/drawing/2014/main" id="{7D600EEF-04EB-48F7-983D-34910442E5EC}"/>
              </a:ext>
            </a:extLst>
          </p:cNvPr>
          <p:cNvSpPr txBox="1"/>
          <p:nvPr/>
        </p:nvSpPr>
        <p:spPr>
          <a:xfrm>
            <a:off x="7996205" y="2449292"/>
            <a:ext cx="2030912" cy="646331"/>
          </a:xfrm>
          <a:prstGeom prst="rect">
            <a:avLst/>
          </a:prstGeom>
          <a:noFill/>
        </p:spPr>
        <p:txBody>
          <a:bodyPr wrap="square">
            <a:spAutoFit/>
          </a:bodyPr>
          <a:lstStyle/>
          <a:p>
            <a:r>
              <a:rPr lang="en-US" dirty="0"/>
              <a:t>Anti-transpose of boundary matrix</a:t>
            </a:r>
          </a:p>
        </p:txBody>
      </p:sp>
    </p:spTree>
    <p:extLst>
      <p:ext uri="{BB962C8B-B14F-4D97-AF65-F5344CB8AC3E}">
        <p14:creationId xmlns:p14="http://schemas.microsoft.com/office/powerpoint/2010/main" val="34070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p:bldP spid="9" grpId="0"/>
      <p:bldP spid="11" grpId="0"/>
      <p:bldP spid="6" grpId="0" animBg="1"/>
      <p:bldP spid="16" grpId="0"/>
      <p:bldP spid="20"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What is persistent homology?"/>
          <p:cNvSpPr txBox="1"/>
          <p:nvPr/>
        </p:nvSpPr>
        <p:spPr>
          <a:xfrm>
            <a:off x="963826" y="598452"/>
            <a:ext cx="10985501"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algn="l">
              <a:lnSpc>
                <a:spcPct val="80000"/>
              </a:lnSpc>
              <a:defRPr sz="8500" b="1" spc="-170">
                <a:solidFill>
                  <a:srgbClr val="000000"/>
                </a:solidFill>
              </a:defRPr>
            </a:lvl1pPr>
          </a:lstStyle>
          <a:p>
            <a:r>
              <a:rPr lang="en-US" sz="4250" dirty="0"/>
              <a:t>Some Tasks we Might Like to Perform</a:t>
            </a:r>
            <a:endParaRPr sz="4250" dirty="0"/>
          </a:p>
        </p:txBody>
      </p:sp>
      <p:sp>
        <p:nvSpPr>
          <p:cNvPr id="2" name="Rectangle 1">
            <a:extLst>
              <a:ext uri="{FF2B5EF4-FFF2-40B4-BE49-F238E27FC236}">
                <a16:creationId xmlns:a16="http://schemas.microsoft.com/office/drawing/2014/main" id="{B76D8E16-31E3-448D-AA10-9F59E42A614F}"/>
              </a:ext>
            </a:extLst>
          </p:cNvPr>
          <p:cNvSpPr/>
          <p:nvPr/>
        </p:nvSpPr>
        <p:spPr>
          <a:xfrm>
            <a:off x="486031" y="1566432"/>
            <a:ext cx="10865709" cy="4308872"/>
          </a:xfrm>
          <a:prstGeom prst="rect">
            <a:avLst/>
          </a:prstGeom>
        </p:spPr>
        <p:txBody>
          <a:bodyPr wrap="square">
            <a:spAutoFit/>
          </a:bodyPr>
          <a:lstStyle/>
          <a:p>
            <a:pPr marL="285750" indent="-285750">
              <a:spcAft>
                <a:spcPts val="1200"/>
              </a:spcAft>
              <a:buFont typeface="Arial" panose="020B0604020202020204" pitchFamily="34" charset="0"/>
              <a:buChar char="•"/>
            </a:pPr>
            <a:r>
              <a:rPr lang="en-US" sz="2800" dirty="0"/>
              <a:t>Given a vector b, solve Dx = b</a:t>
            </a:r>
          </a:p>
          <a:p>
            <a:pPr marL="285750" indent="-285750">
              <a:spcAft>
                <a:spcPts val="1200"/>
              </a:spcAft>
              <a:buFont typeface="Arial" panose="020B0604020202020204" pitchFamily="34" charset="0"/>
              <a:buChar char="•"/>
            </a:pPr>
            <a:r>
              <a:rPr lang="en-US" sz="2800" dirty="0"/>
              <a:t>Calculate a row or column of R and V</a:t>
            </a:r>
          </a:p>
          <a:p>
            <a:pPr marL="285750" indent="-285750">
              <a:spcAft>
                <a:spcPts val="1200"/>
              </a:spcAft>
              <a:buFont typeface="Arial" panose="020B0604020202020204" pitchFamily="34" charset="0"/>
              <a:buChar char="•"/>
            </a:pPr>
            <a:r>
              <a:rPr lang="en-US" sz="2800" dirty="0"/>
              <a:t>Identify the lowest nonzero element in each nonzero column of R</a:t>
            </a:r>
          </a:p>
          <a:p>
            <a:pPr marL="285750" indent="-285750">
              <a:spcAft>
                <a:spcPts val="1200"/>
              </a:spcAft>
              <a:buFont typeface="Arial" panose="020B0604020202020204" pitchFamily="34" charset="0"/>
              <a:buChar char="•"/>
            </a:pPr>
            <a:r>
              <a:rPr lang="en-US" sz="2800" dirty="0"/>
              <a:t>Compute a basis for the image of the filtration under the linear map D</a:t>
            </a:r>
          </a:p>
          <a:p>
            <a:pPr marL="285750" indent="-285750">
              <a:spcAft>
                <a:spcPts val="1200"/>
              </a:spcAft>
              <a:buFont typeface="Arial" panose="020B0604020202020204" pitchFamily="34" charset="0"/>
              <a:buChar char="•"/>
            </a:pPr>
            <a:r>
              <a:rPr lang="en-US" sz="2800" dirty="0"/>
              <a:t>Compute a cycle representative for a specific bar in the persistent homology barcode</a:t>
            </a:r>
          </a:p>
          <a:p>
            <a:pPr marL="285750" indent="-285750">
              <a:spcAft>
                <a:spcPts val="1200"/>
              </a:spcAft>
              <a:buFont typeface="Arial" panose="020B0604020202020204" pitchFamily="34" charset="0"/>
              <a:buChar char="•"/>
            </a:pPr>
            <a:r>
              <a:rPr lang="en-US" sz="2800" dirty="0"/>
              <a:t>Compute a cocycle representative for a specific bar in the persistent </a:t>
            </a:r>
            <a:r>
              <a:rPr lang="en-US" sz="2800" dirty="0" err="1"/>
              <a:t>cohomology</a:t>
            </a:r>
            <a:r>
              <a:rPr lang="en-US" sz="2800" dirty="0"/>
              <a:t> barcode</a:t>
            </a:r>
          </a:p>
        </p:txBody>
      </p:sp>
    </p:spTree>
    <p:extLst>
      <p:ext uri="{BB962C8B-B14F-4D97-AF65-F5344CB8AC3E}">
        <p14:creationId xmlns:p14="http://schemas.microsoft.com/office/powerpoint/2010/main" val="1288051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What is persistent homology?"/>
          <p:cNvSpPr txBox="1"/>
          <p:nvPr/>
        </p:nvSpPr>
        <p:spPr>
          <a:xfrm>
            <a:off x="963826" y="598452"/>
            <a:ext cx="10985501"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algn="l">
              <a:lnSpc>
                <a:spcPct val="80000"/>
              </a:lnSpc>
              <a:defRPr sz="8500" b="1" spc="-170">
                <a:solidFill>
                  <a:srgbClr val="000000"/>
                </a:solidFill>
              </a:defRPr>
            </a:lvl1pPr>
          </a:lstStyle>
          <a:p>
            <a:r>
              <a:rPr lang="en-US" sz="4250" dirty="0"/>
              <a:t>U-Match Factorization</a:t>
            </a:r>
            <a:endParaRPr sz="4250" dirty="0"/>
          </a:p>
        </p:txBody>
      </p:sp>
      <p:pic>
        <p:nvPicPr>
          <p:cNvPr id="8" name="Picture 7">
            <a:extLst>
              <a:ext uri="{FF2B5EF4-FFF2-40B4-BE49-F238E27FC236}">
                <a16:creationId xmlns:a16="http://schemas.microsoft.com/office/drawing/2014/main" id="{EDB416F2-8A73-46A3-A446-7C640CA17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359" y="1272865"/>
            <a:ext cx="6982111" cy="5120644"/>
          </a:xfrm>
          <a:prstGeom prst="rect">
            <a:avLst/>
          </a:prstGeom>
        </p:spPr>
      </p:pic>
      <p:sp>
        <p:nvSpPr>
          <p:cNvPr id="4" name="Line">
            <a:extLst>
              <a:ext uri="{FF2B5EF4-FFF2-40B4-BE49-F238E27FC236}">
                <a16:creationId xmlns:a16="http://schemas.microsoft.com/office/drawing/2014/main" id="{FA9073DA-2171-4792-A3CC-3AF18414B3B0}"/>
              </a:ext>
            </a:extLst>
          </p:cNvPr>
          <p:cNvSpPr/>
          <p:nvPr/>
        </p:nvSpPr>
        <p:spPr>
          <a:xfrm rot="6101270">
            <a:off x="8790872" y="3408522"/>
            <a:ext cx="488690" cy="492164"/>
          </a:xfrm>
          <a:prstGeom prst="line">
            <a:avLst/>
          </a:prstGeom>
          <a:ln w="63500">
            <a:solidFill>
              <a:srgbClr val="929292"/>
            </a:solidFill>
            <a:miter lim="400000"/>
            <a:tailEnd type="triangle"/>
          </a:ln>
        </p:spPr>
        <p:txBody>
          <a:bodyPr lIns="25400" tIns="25400" rIns="25400" bIns="25400" anchor="ctr"/>
          <a:lstStyle/>
          <a:p>
            <a:endParaRPr sz="900"/>
          </a:p>
        </p:txBody>
      </p:sp>
      <p:sp>
        <p:nvSpPr>
          <p:cNvPr id="2" name="Rectangle 1">
            <a:extLst>
              <a:ext uri="{FF2B5EF4-FFF2-40B4-BE49-F238E27FC236}">
                <a16:creationId xmlns:a16="http://schemas.microsoft.com/office/drawing/2014/main" id="{62ABD778-31C5-47C5-A502-7EC8FAC0C044}"/>
              </a:ext>
            </a:extLst>
          </p:cNvPr>
          <p:cNvSpPr/>
          <p:nvPr/>
        </p:nvSpPr>
        <p:spPr>
          <a:xfrm>
            <a:off x="9063042" y="3168837"/>
            <a:ext cx="824072" cy="369332"/>
          </a:xfrm>
          <a:prstGeom prst="rect">
            <a:avLst/>
          </a:prstGeom>
        </p:spPr>
        <p:txBody>
          <a:bodyPr wrap="none">
            <a:spAutoFit/>
          </a:bodyPr>
          <a:lstStyle/>
          <a:p>
            <a:r>
              <a:rPr lang="en-US" dirty="0">
                <a:solidFill>
                  <a:schemeClr val="accent2"/>
                </a:solidFill>
              </a:rPr>
              <a:t>Source</a:t>
            </a:r>
          </a:p>
        </p:txBody>
      </p:sp>
      <p:sp>
        <p:nvSpPr>
          <p:cNvPr id="6" name="Line">
            <a:extLst>
              <a:ext uri="{FF2B5EF4-FFF2-40B4-BE49-F238E27FC236}">
                <a16:creationId xmlns:a16="http://schemas.microsoft.com/office/drawing/2014/main" id="{C1C8BBF3-E89C-4CAC-A237-C6BE9E89E370}"/>
              </a:ext>
            </a:extLst>
          </p:cNvPr>
          <p:cNvSpPr/>
          <p:nvPr/>
        </p:nvSpPr>
        <p:spPr>
          <a:xfrm rot="6101270" flipV="1">
            <a:off x="4529813" y="3340864"/>
            <a:ext cx="245377" cy="637001"/>
          </a:xfrm>
          <a:prstGeom prst="line">
            <a:avLst/>
          </a:prstGeom>
          <a:ln w="63500">
            <a:solidFill>
              <a:srgbClr val="929292"/>
            </a:solidFill>
            <a:miter lim="400000"/>
            <a:tailEnd type="triangle"/>
          </a:ln>
        </p:spPr>
        <p:txBody>
          <a:bodyPr lIns="25400" tIns="25400" rIns="25400" bIns="25400" anchor="ctr"/>
          <a:lstStyle/>
          <a:p>
            <a:endParaRPr sz="900"/>
          </a:p>
        </p:txBody>
      </p:sp>
      <p:sp>
        <p:nvSpPr>
          <p:cNvPr id="7" name="Rectangle 6">
            <a:extLst>
              <a:ext uri="{FF2B5EF4-FFF2-40B4-BE49-F238E27FC236}">
                <a16:creationId xmlns:a16="http://schemas.microsoft.com/office/drawing/2014/main" id="{BC145738-46EF-4720-B62F-A34B532A87EE}"/>
              </a:ext>
            </a:extLst>
          </p:cNvPr>
          <p:cNvSpPr/>
          <p:nvPr/>
        </p:nvSpPr>
        <p:spPr>
          <a:xfrm>
            <a:off x="3547820" y="3168837"/>
            <a:ext cx="1735732" cy="369332"/>
          </a:xfrm>
          <a:prstGeom prst="rect">
            <a:avLst/>
          </a:prstGeom>
        </p:spPr>
        <p:txBody>
          <a:bodyPr wrap="none">
            <a:spAutoFit/>
          </a:bodyPr>
          <a:lstStyle/>
          <a:p>
            <a:r>
              <a:rPr lang="en-US" dirty="0">
                <a:solidFill>
                  <a:schemeClr val="accent2"/>
                </a:solidFill>
              </a:rPr>
              <a:t>Matching Matrix</a:t>
            </a:r>
          </a:p>
        </p:txBody>
      </p:sp>
      <p:sp>
        <p:nvSpPr>
          <p:cNvPr id="9" name="Line">
            <a:extLst>
              <a:ext uri="{FF2B5EF4-FFF2-40B4-BE49-F238E27FC236}">
                <a16:creationId xmlns:a16="http://schemas.microsoft.com/office/drawing/2014/main" id="{D6941088-D964-4D6E-91F3-B3476085B507}"/>
              </a:ext>
            </a:extLst>
          </p:cNvPr>
          <p:cNvSpPr/>
          <p:nvPr/>
        </p:nvSpPr>
        <p:spPr>
          <a:xfrm rot="6101270" flipV="1">
            <a:off x="2568329" y="3367183"/>
            <a:ext cx="256263" cy="584366"/>
          </a:xfrm>
          <a:prstGeom prst="line">
            <a:avLst/>
          </a:prstGeom>
          <a:ln w="63500">
            <a:solidFill>
              <a:srgbClr val="929292"/>
            </a:solidFill>
            <a:miter lim="400000"/>
            <a:tailEnd type="triangle"/>
          </a:ln>
        </p:spPr>
        <p:txBody>
          <a:bodyPr lIns="25400" tIns="25400" rIns="25400" bIns="25400" anchor="ctr"/>
          <a:lstStyle/>
          <a:p>
            <a:endParaRPr sz="900"/>
          </a:p>
        </p:txBody>
      </p:sp>
      <p:sp>
        <p:nvSpPr>
          <p:cNvPr id="10" name="Rectangle 9">
            <a:extLst>
              <a:ext uri="{FF2B5EF4-FFF2-40B4-BE49-F238E27FC236}">
                <a16:creationId xmlns:a16="http://schemas.microsoft.com/office/drawing/2014/main" id="{BE12020C-ED97-4565-BA21-1565E4AA24D7}"/>
              </a:ext>
            </a:extLst>
          </p:cNvPr>
          <p:cNvSpPr/>
          <p:nvPr/>
        </p:nvSpPr>
        <p:spPr>
          <a:xfrm>
            <a:off x="1987949" y="3168837"/>
            <a:ext cx="764697" cy="369332"/>
          </a:xfrm>
          <a:prstGeom prst="rect">
            <a:avLst/>
          </a:prstGeom>
        </p:spPr>
        <p:txBody>
          <a:bodyPr wrap="none">
            <a:spAutoFit/>
          </a:bodyPr>
          <a:lstStyle/>
          <a:p>
            <a:r>
              <a:rPr lang="en-US" dirty="0">
                <a:solidFill>
                  <a:schemeClr val="accent2"/>
                </a:solidFill>
              </a:rPr>
              <a:t>Target</a:t>
            </a:r>
          </a:p>
        </p:txBody>
      </p:sp>
      <p:sp>
        <p:nvSpPr>
          <p:cNvPr id="11" name="Line">
            <a:extLst>
              <a:ext uri="{FF2B5EF4-FFF2-40B4-BE49-F238E27FC236}">
                <a16:creationId xmlns:a16="http://schemas.microsoft.com/office/drawing/2014/main" id="{C17194D9-1C94-4087-872D-28FC17F47368}"/>
              </a:ext>
            </a:extLst>
          </p:cNvPr>
          <p:cNvSpPr/>
          <p:nvPr/>
        </p:nvSpPr>
        <p:spPr>
          <a:xfrm rot="6101270">
            <a:off x="6742753" y="3408522"/>
            <a:ext cx="488690" cy="492164"/>
          </a:xfrm>
          <a:prstGeom prst="line">
            <a:avLst/>
          </a:prstGeom>
          <a:ln w="63500">
            <a:solidFill>
              <a:srgbClr val="929292"/>
            </a:solidFill>
            <a:miter lim="400000"/>
            <a:tailEnd type="triangle"/>
          </a:ln>
        </p:spPr>
        <p:txBody>
          <a:bodyPr lIns="25400" tIns="25400" rIns="25400" bIns="25400" anchor="ctr"/>
          <a:lstStyle/>
          <a:p>
            <a:endParaRPr sz="900"/>
          </a:p>
        </p:txBody>
      </p:sp>
      <p:sp>
        <p:nvSpPr>
          <p:cNvPr id="12" name="Rectangle 11">
            <a:extLst>
              <a:ext uri="{FF2B5EF4-FFF2-40B4-BE49-F238E27FC236}">
                <a16:creationId xmlns:a16="http://schemas.microsoft.com/office/drawing/2014/main" id="{7E13AC99-7613-4A75-B73C-4EEAA54B64D9}"/>
              </a:ext>
            </a:extLst>
          </p:cNvPr>
          <p:cNvSpPr/>
          <p:nvPr/>
        </p:nvSpPr>
        <p:spPr>
          <a:xfrm>
            <a:off x="7014923" y="3168837"/>
            <a:ext cx="1761060" cy="369332"/>
          </a:xfrm>
          <a:prstGeom prst="rect">
            <a:avLst/>
          </a:prstGeom>
        </p:spPr>
        <p:txBody>
          <a:bodyPr wrap="none">
            <a:spAutoFit/>
          </a:bodyPr>
          <a:lstStyle/>
          <a:p>
            <a:r>
              <a:rPr lang="en-US" dirty="0">
                <a:solidFill>
                  <a:schemeClr val="accent2"/>
                </a:solidFill>
              </a:rPr>
              <a:t>Boundary Matrix</a:t>
            </a:r>
          </a:p>
        </p:txBody>
      </p:sp>
      <p:pic>
        <p:nvPicPr>
          <p:cNvPr id="5" name="Picture 4">
            <a:extLst>
              <a:ext uri="{FF2B5EF4-FFF2-40B4-BE49-F238E27FC236}">
                <a16:creationId xmlns:a16="http://schemas.microsoft.com/office/drawing/2014/main" id="{AEB98FE0-A82F-49F8-8078-99599EEDB037}"/>
              </a:ext>
            </a:extLst>
          </p:cNvPr>
          <p:cNvPicPr>
            <a:picLocks noChangeAspect="1"/>
          </p:cNvPicPr>
          <p:nvPr/>
        </p:nvPicPr>
        <p:blipFill>
          <a:blip r:embed="rId4"/>
          <a:stretch>
            <a:fillRect/>
          </a:stretch>
        </p:blipFill>
        <p:spPr>
          <a:xfrm>
            <a:off x="9123687" y="5520853"/>
            <a:ext cx="3068313" cy="1178462"/>
          </a:xfrm>
          <a:prstGeom prst="rect">
            <a:avLst/>
          </a:prstGeom>
        </p:spPr>
      </p:pic>
      <p:pic>
        <p:nvPicPr>
          <p:cNvPr id="13" name="Picture 12">
            <a:extLst>
              <a:ext uri="{FF2B5EF4-FFF2-40B4-BE49-F238E27FC236}">
                <a16:creationId xmlns:a16="http://schemas.microsoft.com/office/drawing/2014/main" id="{DACD5EF9-F9F2-442B-A7A9-4DD64EA7AC58}"/>
              </a:ext>
            </a:extLst>
          </p:cNvPr>
          <p:cNvPicPr>
            <a:picLocks noChangeAspect="1"/>
          </p:cNvPicPr>
          <p:nvPr/>
        </p:nvPicPr>
        <p:blipFill>
          <a:blip r:embed="rId5"/>
          <a:stretch>
            <a:fillRect/>
          </a:stretch>
        </p:blipFill>
        <p:spPr>
          <a:xfrm>
            <a:off x="233904" y="1272865"/>
            <a:ext cx="7661549" cy="1969342"/>
          </a:xfrm>
          <a:prstGeom prst="rect">
            <a:avLst/>
          </a:prstGeom>
        </p:spPr>
      </p:pic>
    </p:spTree>
    <p:extLst>
      <p:ext uri="{BB962C8B-B14F-4D97-AF65-F5344CB8AC3E}">
        <p14:creationId xmlns:p14="http://schemas.microsoft.com/office/powerpoint/2010/main" val="154908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6" grpId="0" animBg="1"/>
      <p:bldP spid="7" grpId="0"/>
      <p:bldP spid="9" grpId="0" animBg="1"/>
      <p:bldP spid="10" grpId="0"/>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78BEB8-2F10-46CC-B6EC-9990A4411548}"/>
              </a:ext>
            </a:extLst>
          </p:cNvPr>
          <p:cNvSpPr txBox="1"/>
          <p:nvPr/>
        </p:nvSpPr>
        <p:spPr>
          <a:xfrm>
            <a:off x="286781" y="540932"/>
            <a:ext cx="3402022" cy="769441"/>
          </a:xfrm>
          <a:prstGeom prst="rect">
            <a:avLst/>
          </a:prstGeom>
          <a:noFill/>
        </p:spPr>
        <p:txBody>
          <a:bodyPr wrap="none" rtlCol="0">
            <a:spAutoFit/>
          </a:bodyPr>
          <a:lstStyle/>
          <a:p>
            <a:r>
              <a:rPr lang="en-US" sz="4400" dirty="0">
                <a:solidFill>
                  <a:schemeClr val="accent2"/>
                </a:solidFill>
              </a:rPr>
              <a:t>Collaborators:</a:t>
            </a:r>
          </a:p>
        </p:txBody>
      </p:sp>
      <p:sp>
        <p:nvSpPr>
          <p:cNvPr id="24" name="TextBox 23">
            <a:extLst>
              <a:ext uri="{FF2B5EF4-FFF2-40B4-BE49-F238E27FC236}">
                <a16:creationId xmlns:a16="http://schemas.microsoft.com/office/drawing/2014/main" id="{5F5D7E7B-096D-4AE6-9119-6749EBD6243A}"/>
              </a:ext>
            </a:extLst>
          </p:cNvPr>
          <p:cNvSpPr txBox="1"/>
          <p:nvPr/>
        </p:nvSpPr>
        <p:spPr>
          <a:xfrm>
            <a:off x="2017129" y="4457665"/>
            <a:ext cx="8124030" cy="646331"/>
          </a:xfrm>
          <a:prstGeom prst="rect">
            <a:avLst/>
          </a:prstGeom>
          <a:noFill/>
        </p:spPr>
        <p:txBody>
          <a:bodyPr wrap="square" rtlCol="0">
            <a:spAutoFit/>
          </a:bodyPr>
          <a:lstStyle/>
          <a:p>
            <a:r>
              <a:rPr lang="en-US" dirty="0"/>
              <a:t>        </a:t>
            </a:r>
            <a:r>
              <a:rPr lang="en-US" dirty="0" err="1"/>
              <a:t>Haibin</a:t>
            </a:r>
            <a:r>
              <a:rPr lang="en-US" dirty="0"/>
              <a:t> Hang		    Greg </a:t>
            </a:r>
            <a:r>
              <a:rPr lang="en-US" dirty="0" err="1"/>
              <a:t>Henselman-Petrusek</a:t>
            </a:r>
            <a:r>
              <a:rPr lang="en-US" dirty="0"/>
              <a:t>	             Chad Giusti</a:t>
            </a:r>
          </a:p>
          <a:p>
            <a:r>
              <a:rPr lang="en-US" dirty="0"/>
              <a:t>           Amazon		Pacific Northwest National Lab          Oregon State</a:t>
            </a:r>
          </a:p>
        </p:txBody>
      </p:sp>
      <p:pic>
        <p:nvPicPr>
          <p:cNvPr id="3" name="Picture 2">
            <a:extLst>
              <a:ext uri="{FF2B5EF4-FFF2-40B4-BE49-F238E27FC236}">
                <a16:creationId xmlns:a16="http://schemas.microsoft.com/office/drawing/2014/main" id="{092A73A2-E961-4B29-B124-FBA460EC6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775" y="1918336"/>
            <a:ext cx="2539329" cy="2539329"/>
          </a:xfrm>
          <a:prstGeom prst="rect">
            <a:avLst/>
          </a:prstGeom>
        </p:spPr>
      </p:pic>
      <p:pic>
        <p:nvPicPr>
          <p:cNvPr id="11" name="Picture 10">
            <a:extLst>
              <a:ext uri="{FF2B5EF4-FFF2-40B4-BE49-F238E27FC236}">
                <a16:creationId xmlns:a16="http://schemas.microsoft.com/office/drawing/2014/main" id="{A42F585B-3AF1-4F01-8E78-60BC6ABC0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7249" y="1903212"/>
            <a:ext cx="2554453" cy="2554453"/>
          </a:xfrm>
          <a:prstGeom prst="rect">
            <a:avLst/>
          </a:prstGeom>
        </p:spPr>
      </p:pic>
      <p:pic>
        <p:nvPicPr>
          <p:cNvPr id="12" name="Image" descr="Image">
            <a:extLst>
              <a:ext uri="{FF2B5EF4-FFF2-40B4-BE49-F238E27FC236}">
                <a16:creationId xmlns:a16="http://schemas.microsoft.com/office/drawing/2014/main" id="{D37535A5-C73C-476B-B7D7-0B25724B84A0}"/>
              </a:ext>
            </a:extLst>
          </p:cNvPr>
          <p:cNvPicPr>
            <a:picLocks noChangeAspect="1"/>
          </p:cNvPicPr>
          <p:nvPr/>
        </p:nvPicPr>
        <p:blipFill>
          <a:blip r:embed="rId5"/>
          <a:srcRect l="10860" r="10208"/>
          <a:stretch>
            <a:fillRect/>
          </a:stretch>
        </p:blipFill>
        <p:spPr>
          <a:xfrm>
            <a:off x="7845939" y="1918336"/>
            <a:ext cx="1966631" cy="2491595"/>
          </a:xfrm>
          <a:prstGeom prst="rect">
            <a:avLst/>
          </a:prstGeom>
          <a:ln w="12700">
            <a:miter lim="400000"/>
          </a:ln>
        </p:spPr>
      </p:pic>
      <p:sp>
        <p:nvSpPr>
          <p:cNvPr id="5" name="Rectangle 4">
            <a:extLst>
              <a:ext uri="{FF2B5EF4-FFF2-40B4-BE49-F238E27FC236}">
                <a16:creationId xmlns:a16="http://schemas.microsoft.com/office/drawing/2014/main" id="{40831BB3-6C29-4300-824F-B1D3C3B6E88F}"/>
              </a:ext>
            </a:extLst>
          </p:cNvPr>
          <p:cNvSpPr/>
          <p:nvPr/>
        </p:nvSpPr>
        <p:spPr>
          <a:xfrm>
            <a:off x="286781" y="5696836"/>
            <a:ext cx="11936756" cy="1015663"/>
          </a:xfrm>
          <a:prstGeom prst="rect">
            <a:avLst/>
          </a:prstGeom>
        </p:spPr>
        <p:txBody>
          <a:bodyPr wrap="square">
            <a:spAutoFit/>
          </a:bodyPr>
          <a:lstStyle/>
          <a:p>
            <a:pPr>
              <a:defRPr sz="3000"/>
            </a:pPr>
            <a:r>
              <a:rPr lang="en-US" sz="2000" dirty="0">
                <a:solidFill>
                  <a:schemeClr val="accent2"/>
                </a:solidFill>
              </a:rPr>
              <a:t>H. Hang, C. Giusti, L. </a:t>
            </a:r>
            <a:r>
              <a:rPr lang="en-US" sz="2000" dirty="0" err="1">
                <a:solidFill>
                  <a:schemeClr val="accent2"/>
                </a:solidFill>
              </a:rPr>
              <a:t>Ziegelmeier</a:t>
            </a:r>
            <a:r>
              <a:rPr lang="en-US" sz="2000" dirty="0">
                <a:solidFill>
                  <a:schemeClr val="accent2"/>
                </a:solidFill>
              </a:rPr>
              <a:t>, and G. </a:t>
            </a:r>
            <a:r>
              <a:rPr lang="en-US" sz="2000" dirty="0" err="1">
                <a:solidFill>
                  <a:schemeClr val="accent2"/>
                </a:solidFill>
              </a:rPr>
              <a:t>Henselman-Petrusek</a:t>
            </a:r>
            <a:r>
              <a:rPr lang="en-US" sz="2000" dirty="0">
                <a:solidFill>
                  <a:schemeClr val="accent2"/>
                </a:solidFill>
              </a:rPr>
              <a:t>. </a:t>
            </a:r>
            <a:r>
              <a:rPr lang="en-US" sz="2000" dirty="0"/>
              <a:t>“U-match factorization: sparse homological algebra, lazy cycle representatives, and dualities in persistent (co)homology.” 2021, https://arxiv.org/pdf/2108.08831.pdf</a:t>
            </a:r>
          </a:p>
        </p:txBody>
      </p:sp>
    </p:spTree>
    <p:extLst>
      <p:ext uri="{BB962C8B-B14F-4D97-AF65-F5344CB8AC3E}">
        <p14:creationId xmlns:p14="http://schemas.microsoft.com/office/powerpoint/2010/main" val="2060281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9B06-5F45-4B13-B54A-B5CCAC292E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1939A9-92FE-41AB-B4C6-C750F68A89A2}"/>
              </a:ext>
            </a:extLst>
          </p:cNvPr>
          <p:cNvSpPr>
            <a:spLocks noGrp="1"/>
          </p:cNvSpPr>
          <p:nvPr>
            <p:ph idx="1"/>
          </p:nvPr>
        </p:nvSpPr>
        <p:spPr/>
        <p:txBody>
          <a:bodyPr/>
          <a:lstStyle/>
          <a:p>
            <a:endParaRPr lang="en-US" dirty="0"/>
          </a:p>
        </p:txBody>
      </p:sp>
      <p:pic>
        <p:nvPicPr>
          <p:cNvPr id="4" name="Content Placeholder 3">
            <a:extLst>
              <a:ext uri="{FF2B5EF4-FFF2-40B4-BE49-F238E27FC236}">
                <a16:creationId xmlns:a16="http://schemas.microsoft.com/office/drawing/2014/main" id="{C62FEEDC-F8A0-4DA5-9C91-0BD252EA719F}"/>
              </a:ext>
            </a:extLst>
          </p:cNvPr>
          <p:cNvPicPr>
            <a:picLocks noChangeAspect="1"/>
          </p:cNvPicPr>
          <p:nvPr/>
        </p:nvPicPr>
        <p:blipFill>
          <a:blip r:embed="rId3"/>
          <a:stretch>
            <a:fillRect/>
          </a:stretch>
        </p:blipFill>
        <p:spPr>
          <a:xfrm>
            <a:off x="0" y="0"/>
            <a:ext cx="11541211" cy="6359611"/>
          </a:xfrm>
          <a:prstGeom prst="rect">
            <a:avLst/>
          </a:prstGeom>
        </p:spPr>
      </p:pic>
      <p:sp>
        <p:nvSpPr>
          <p:cNvPr id="6" name="Rectangle 5">
            <a:extLst>
              <a:ext uri="{FF2B5EF4-FFF2-40B4-BE49-F238E27FC236}">
                <a16:creationId xmlns:a16="http://schemas.microsoft.com/office/drawing/2014/main" id="{EA12E0C1-3584-4FE6-BE6F-FDF1E9ED986D}"/>
              </a:ext>
            </a:extLst>
          </p:cNvPr>
          <p:cNvSpPr/>
          <p:nvPr/>
        </p:nvSpPr>
        <p:spPr>
          <a:xfrm>
            <a:off x="115331" y="6506397"/>
            <a:ext cx="10330248" cy="338554"/>
          </a:xfrm>
          <a:prstGeom prst="rect">
            <a:avLst/>
          </a:prstGeom>
        </p:spPr>
        <p:txBody>
          <a:bodyPr wrap="square">
            <a:spAutoFit/>
          </a:bodyPr>
          <a:lstStyle/>
          <a:p>
            <a:pPr>
              <a:defRPr sz="3300"/>
            </a:pPr>
            <a:r>
              <a:rPr lang="en-US" sz="1600" dirty="0">
                <a:hlinkClick r:id="rId4" tooltip="OpenAppliedTopology.github.io"/>
              </a:rPr>
              <a:t>http://OpenAppliedTopology.github.io</a:t>
            </a:r>
            <a:r>
              <a:rPr lang="en-US" sz="1600" dirty="0"/>
              <a:t> OAT</a:t>
            </a:r>
          </a:p>
        </p:txBody>
      </p:sp>
    </p:spTree>
    <p:extLst>
      <p:ext uri="{BB962C8B-B14F-4D97-AF65-F5344CB8AC3E}">
        <p14:creationId xmlns:p14="http://schemas.microsoft.com/office/powerpoint/2010/main" val="3321978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11E7-1844-444B-9144-EDDD628A71A5}"/>
              </a:ext>
            </a:extLst>
          </p:cNvPr>
          <p:cNvSpPr>
            <a:spLocks noGrp="1"/>
          </p:cNvSpPr>
          <p:nvPr>
            <p:ph type="title"/>
          </p:nvPr>
        </p:nvSpPr>
        <p:spPr/>
        <p:txBody>
          <a:bodyPr/>
          <a:lstStyle/>
          <a:p>
            <a:r>
              <a:rPr lang="en-US" dirty="0"/>
              <a:t>Example Filtration</a:t>
            </a:r>
          </a:p>
        </p:txBody>
      </p:sp>
      <p:sp>
        <p:nvSpPr>
          <p:cNvPr id="3" name="Text Placeholder 2">
            <a:extLst>
              <a:ext uri="{FF2B5EF4-FFF2-40B4-BE49-F238E27FC236}">
                <a16:creationId xmlns:a16="http://schemas.microsoft.com/office/drawing/2014/main" id="{56A47C5F-1572-4896-AD20-FE5770FC55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459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7359855" y="1995499"/>
            <a:ext cx="201168" cy="201168"/>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6004973" y="2242021"/>
            <a:ext cx="201168" cy="201168"/>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75106E-DAE2-6E44-95CB-ED4F8A0B3139}"/>
              </a:ext>
            </a:extLst>
          </p:cNvPr>
          <p:cNvSpPr/>
          <p:nvPr/>
        </p:nvSpPr>
        <p:spPr>
          <a:xfrm>
            <a:off x="7786871" y="4580026"/>
            <a:ext cx="201168" cy="201168"/>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3192713" y="4467725"/>
            <a:ext cx="201168" cy="201168"/>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2941794" y="2223733"/>
            <a:ext cx="201168" cy="201168"/>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5271243" y="1039287"/>
            <a:ext cx="201168" cy="201168"/>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5252955" y="5608401"/>
            <a:ext cx="201168" cy="201168"/>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AB0C43-31EE-714D-9858-1715786A24AD}"/>
              </a:ext>
            </a:extLst>
          </p:cNvPr>
          <p:cNvSpPr/>
          <p:nvPr/>
        </p:nvSpPr>
        <p:spPr>
          <a:xfrm>
            <a:off x="2941794" y="2242021"/>
            <a:ext cx="182880" cy="18288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03AE9D-5EF0-094D-9774-A580903F570A}"/>
              </a:ext>
            </a:extLst>
          </p:cNvPr>
          <p:cNvSpPr/>
          <p:nvPr/>
        </p:nvSpPr>
        <p:spPr>
          <a:xfrm>
            <a:off x="5271243" y="1057575"/>
            <a:ext cx="182880" cy="18288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41D871F-1466-8349-AD6C-2293C847B961}"/>
              </a:ext>
            </a:extLst>
          </p:cNvPr>
          <p:cNvSpPr/>
          <p:nvPr/>
        </p:nvSpPr>
        <p:spPr>
          <a:xfrm>
            <a:off x="3211001" y="4488586"/>
            <a:ext cx="182880" cy="18288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49FD154-0E61-C147-AD7E-CCBA67105AA1}"/>
              </a:ext>
            </a:extLst>
          </p:cNvPr>
          <p:cNvSpPr/>
          <p:nvPr/>
        </p:nvSpPr>
        <p:spPr>
          <a:xfrm>
            <a:off x="7359855" y="2013787"/>
            <a:ext cx="182880" cy="18288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EB08649-65F0-2049-89B2-68CF77D83B5A}"/>
              </a:ext>
            </a:extLst>
          </p:cNvPr>
          <p:cNvSpPr/>
          <p:nvPr/>
        </p:nvSpPr>
        <p:spPr>
          <a:xfrm>
            <a:off x="6023261" y="2242021"/>
            <a:ext cx="182880" cy="18288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DCA81CC-1B44-E24B-A91C-709A9A0BB619}"/>
              </a:ext>
            </a:extLst>
          </p:cNvPr>
          <p:cNvSpPr/>
          <p:nvPr/>
        </p:nvSpPr>
        <p:spPr>
          <a:xfrm>
            <a:off x="5246899" y="5617545"/>
            <a:ext cx="182880" cy="18288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C599FF-A022-A543-A5D8-C40ECB0D4FB3}"/>
              </a:ext>
            </a:extLst>
          </p:cNvPr>
          <p:cNvSpPr/>
          <p:nvPr/>
        </p:nvSpPr>
        <p:spPr>
          <a:xfrm>
            <a:off x="7805159" y="4574107"/>
            <a:ext cx="182880" cy="18288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7A70B05-28DC-2C4C-8A5C-AB789E3FB836}"/>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8" name="TextBox 37">
            <a:extLst>
              <a:ext uri="{FF2B5EF4-FFF2-40B4-BE49-F238E27FC236}">
                <a16:creationId xmlns:a16="http://schemas.microsoft.com/office/drawing/2014/main" id="{30989806-6701-9B4D-BA5A-987477C211CD}"/>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40" name="TextBox 39">
            <a:extLst>
              <a:ext uri="{FF2B5EF4-FFF2-40B4-BE49-F238E27FC236}">
                <a16:creationId xmlns:a16="http://schemas.microsoft.com/office/drawing/2014/main" id="{597A3376-680F-4F45-921F-FE33364EBD5A}"/>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41" name="TextBox 40">
            <a:extLst>
              <a:ext uri="{FF2B5EF4-FFF2-40B4-BE49-F238E27FC236}">
                <a16:creationId xmlns:a16="http://schemas.microsoft.com/office/drawing/2014/main" id="{742A3654-F9D7-C64D-AC26-02C09DF2AD6F}"/>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42" name="TextBox 41">
            <a:extLst>
              <a:ext uri="{FF2B5EF4-FFF2-40B4-BE49-F238E27FC236}">
                <a16:creationId xmlns:a16="http://schemas.microsoft.com/office/drawing/2014/main" id="{124078B3-2AAE-084B-895E-F8553E69C0A4}"/>
              </a:ext>
            </a:extLst>
          </p:cNvPr>
          <p:cNvSpPr txBox="1"/>
          <p:nvPr/>
        </p:nvSpPr>
        <p:spPr>
          <a:xfrm>
            <a:off x="2919680" y="4395360"/>
            <a:ext cx="291322" cy="369332"/>
          </a:xfrm>
          <a:prstGeom prst="rect">
            <a:avLst/>
          </a:prstGeom>
          <a:noFill/>
        </p:spPr>
        <p:txBody>
          <a:bodyPr wrap="square" rtlCol="0">
            <a:spAutoFit/>
          </a:bodyPr>
          <a:lstStyle/>
          <a:p>
            <a:r>
              <a:rPr lang="en-US" dirty="0"/>
              <a:t>F</a:t>
            </a:r>
          </a:p>
        </p:txBody>
      </p:sp>
      <p:sp>
        <p:nvSpPr>
          <p:cNvPr id="43" name="TextBox 42">
            <a:extLst>
              <a:ext uri="{FF2B5EF4-FFF2-40B4-BE49-F238E27FC236}">
                <a16:creationId xmlns:a16="http://schemas.microsoft.com/office/drawing/2014/main" id="{DFA789FD-A9A8-CF44-9984-046F699888E2}"/>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44" name="TextBox 43">
            <a:extLst>
              <a:ext uri="{FF2B5EF4-FFF2-40B4-BE49-F238E27FC236}">
                <a16:creationId xmlns:a16="http://schemas.microsoft.com/office/drawing/2014/main" id="{59E6AEAE-DBDC-6147-B34F-8F2EF5341148}"/>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sp>
        <p:nvSpPr>
          <p:cNvPr id="31" name="Oval 30">
            <a:extLst>
              <a:ext uri="{FF2B5EF4-FFF2-40B4-BE49-F238E27FC236}">
                <a16:creationId xmlns:a16="http://schemas.microsoft.com/office/drawing/2014/main" id="{611C625B-F96B-674D-9E20-F96A6044841E}"/>
              </a:ext>
            </a:extLst>
          </p:cNvPr>
          <p:cNvSpPr/>
          <p:nvPr/>
        </p:nvSpPr>
        <p:spPr>
          <a:xfrm>
            <a:off x="12408047" y="70108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BAE414F-3CC8-E942-B360-5E92788F86E5}"/>
              </a:ext>
            </a:extLst>
          </p:cNvPr>
          <p:cNvCxnSpPr>
            <a:cxnSpLocks/>
            <a:stCxn id="31" idx="6"/>
            <a:endCxn id="33" idx="2"/>
          </p:cNvCxnSpPr>
          <p:nvPr/>
        </p:nvCxnSpPr>
        <p:spPr>
          <a:xfrm flipV="1">
            <a:off x="12499487" y="743915"/>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33" name="Oval 32">
            <a:extLst>
              <a:ext uri="{FF2B5EF4-FFF2-40B4-BE49-F238E27FC236}">
                <a16:creationId xmlns:a16="http://schemas.microsoft.com/office/drawing/2014/main" id="{9E90311A-7FC9-8A48-B6AF-3A27F3CF698A}"/>
              </a:ext>
            </a:extLst>
          </p:cNvPr>
          <p:cNvSpPr/>
          <p:nvPr/>
        </p:nvSpPr>
        <p:spPr>
          <a:xfrm>
            <a:off x="13245671" y="69819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63D2127-2008-2145-9E49-6E74F058CC7F}"/>
              </a:ext>
            </a:extLst>
          </p:cNvPr>
          <p:cNvSpPr/>
          <p:nvPr/>
        </p:nvSpPr>
        <p:spPr>
          <a:xfrm>
            <a:off x="12408047" y="97033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93255BD-35A9-0B45-A850-292B53C804C7}"/>
              </a:ext>
            </a:extLst>
          </p:cNvPr>
          <p:cNvCxnSpPr>
            <a:cxnSpLocks/>
            <a:stCxn id="34" idx="6"/>
            <a:endCxn id="39" idx="2"/>
          </p:cNvCxnSpPr>
          <p:nvPr/>
        </p:nvCxnSpPr>
        <p:spPr>
          <a:xfrm flipV="1">
            <a:off x="12499487" y="1013162"/>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39" name="Oval 38">
            <a:extLst>
              <a:ext uri="{FF2B5EF4-FFF2-40B4-BE49-F238E27FC236}">
                <a16:creationId xmlns:a16="http://schemas.microsoft.com/office/drawing/2014/main" id="{5CC968FB-A019-5C46-B648-EC9F59CE439C}"/>
              </a:ext>
            </a:extLst>
          </p:cNvPr>
          <p:cNvSpPr/>
          <p:nvPr/>
        </p:nvSpPr>
        <p:spPr>
          <a:xfrm>
            <a:off x="13245671" y="96744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2CC74FF-3917-2245-B27A-A05D326BC52E}"/>
              </a:ext>
            </a:extLst>
          </p:cNvPr>
          <p:cNvSpPr txBox="1"/>
          <p:nvPr/>
        </p:nvSpPr>
        <p:spPr>
          <a:xfrm>
            <a:off x="13607951" y="547721"/>
            <a:ext cx="439479" cy="646331"/>
          </a:xfrm>
          <a:prstGeom prst="rect">
            <a:avLst/>
          </a:prstGeom>
          <a:noFill/>
        </p:spPr>
        <p:txBody>
          <a:bodyPr wrap="none" rtlCol="0">
            <a:spAutoFit/>
          </a:bodyPr>
          <a:lstStyle/>
          <a:p>
            <a:r>
              <a:rPr lang="en-US" dirty="0">
                <a:solidFill>
                  <a:srgbClr val="C00000"/>
                </a:solidFill>
              </a:rPr>
              <a:t>AC</a:t>
            </a:r>
          </a:p>
          <a:p>
            <a:r>
              <a:rPr lang="en-US" dirty="0">
                <a:solidFill>
                  <a:srgbClr val="C00000"/>
                </a:solidFill>
              </a:rPr>
              <a:t>BC</a:t>
            </a:r>
          </a:p>
        </p:txBody>
      </p:sp>
      <p:sp>
        <p:nvSpPr>
          <p:cNvPr id="46" name="Oval 45">
            <a:extLst>
              <a:ext uri="{FF2B5EF4-FFF2-40B4-BE49-F238E27FC236}">
                <a16:creationId xmlns:a16="http://schemas.microsoft.com/office/drawing/2014/main" id="{4F1ABFA7-344D-1945-82E2-FA83CADE07E2}"/>
              </a:ext>
            </a:extLst>
          </p:cNvPr>
          <p:cNvSpPr/>
          <p:nvPr/>
        </p:nvSpPr>
        <p:spPr>
          <a:xfrm>
            <a:off x="9972592" y="392061"/>
            <a:ext cx="91440" cy="9144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A2A5BDD-64E8-0D4E-8C92-7458FD83058B}"/>
              </a:ext>
            </a:extLst>
          </p:cNvPr>
          <p:cNvSpPr/>
          <p:nvPr/>
        </p:nvSpPr>
        <p:spPr>
          <a:xfrm>
            <a:off x="10250818" y="392061"/>
            <a:ext cx="91440" cy="9144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0839A84-8A86-4B4F-9FB5-762261774FFD}"/>
              </a:ext>
            </a:extLst>
          </p:cNvPr>
          <p:cNvSpPr/>
          <p:nvPr/>
        </p:nvSpPr>
        <p:spPr>
          <a:xfrm>
            <a:off x="10532967" y="394952"/>
            <a:ext cx="91440" cy="9144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D886908-4D49-C840-A473-ACA1675C17E7}"/>
              </a:ext>
            </a:extLst>
          </p:cNvPr>
          <p:cNvSpPr/>
          <p:nvPr/>
        </p:nvSpPr>
        <p:spPr>
          <a:xfrm>
            <a:off x="10807271" y="392061"/>
            <a:ext cx="91440" cy="9144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62AFEA4-3494-F948-9971-BCC8D804AA6D}"/>
              </a:ext>
            </a:extLst>
          </p:cNvPr>
          <p:cNvSpPr/>
          <p:nvPr/>
        </p:nvSpPr>
        <p:spPr>
          <a:xfrm>
            <a:off x="11082071" y="392061"/>
            <a:ext cx="91440" cy="9144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3D37DD7-A1A1-6140-B8B4-9C9CD23C2F9B}"/>
              </a:ext>
            </a:extLst>
          </p:cNvPr>
          <p:cNvSpPr/>
          <p:nvPr/>
        </p:nvSpPr>
        <p:spPr>
          <a:xfrm>
            <a:off x="11355880" y="392061"/>
            <a:ext cx="91440" cy="9144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E628824-55A4-9344-BCDA-0A3AEDA2D480}"/>
              </a:ext>
            </a:extLst>
          </p:cNvPr>
          <p:cNvSpPr/>
          <p:nvPr/>
        </p:nvSpPr>
        <p:spPr>
          <a:xfrm>
            <a:off x="11630680" y="393526"/>
            <a:ext cx="91440" cy="91440"/>
          </a:xfrm>
          <a:prstGeom prst="ellipse">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A97581F-8E05-644B-B942-40D58A89B0E5}"/>
              </a:ext>
            </a:extLst>
          </p:cNvPr>
          <p:cNvSpPr txBox="1"/>
          <p:nvPr/>
        </p:nvSpPr>
        <p:spPr>
          <a:xfrm>
            <a:off x="9888815" y="24194"/>
            <a:ext cx="2006115" cy="369332"/>
          </a:xfrm>
          <a:prstGeom prst="rect">
            <a:avLst/>
          </a:prstGeom>
          <a:noFill/>
        </p:spPr>
        <p:txBody>
          <a:bodyPr wrap="square" rtlCol="0">
            <a:spAutoFit/>
          </a:bodyPr>
          <a:lstStyle/>
          <a:p>
            <a:r>
              <a:rPr lang="en-US" dirty="0">
                <a:solidFill>
                  <a:srgbClr val="C00000"/>
                </a:solidFill>
              </a:rPr>
              <a:t>A  B   C   D   E   F   G </a:t>
            </a:r>
          </a:p>
        </p:txBody>
      </p:sp>
    </p:spTree>
    <p:extLst>
      <p:ext uri="{BB962C8B-B14F-4D97-AF65-F5344CB8AC3E}">
        <p14:creationId xmlns:p14="http://schemas.microsoft.com/office/powerpoint/2010/main" val="19523948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6072-0AE5-474F-8F31-85ADCAE87FEA}"/>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94A0A94C-A7CD-4B85-9C29-A3F77B2E25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6000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6765495" y="1419427"/>
            <a:ext cx="1371600" cy="1371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5410200" y="1634351"/>
            <a:ext cx="1371600" cy="1371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675106E-DAE2-6E44-95CB-ED4F8A0B3139}"/>
              </a:ext>
            </a:extLst>
          </p:cNvPr>
          <p:cNvSpPr/>
          <p:nvPr/>
        </p:nvSpPr>
        <p:spPr>
          <a:xfrm>
            <a:off x="7187939" y="3956887"/>
            <a:ext cx="1417320" cy="14173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2593781" y="3871366"/>
            <a:ext cx="1417320" cy="141732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2324574" y="1624801"/>
            <a:ext cx="1417320" cy="141732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4663167" y="449499"/>
            <a:ext cx="1399032" cy="1399032"/>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2F984BE-B84D-814B-B5A8-A9BF2954EC59}"/>
              </a:ext>
            </a:extLst>
          </p:cNvPr>
          <p:cNvSpPr/>
          <p:nvPr/>
        </p:nvSpPr>
        <p:spPr>
          <a:xfrm>
            <a:off x="4605941" y="5000325"/>
            <a:ext cx="1417320" cy="14173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403AE9D-5EF0-094D-9774-A580903F570A}"/>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41D871F-1466-8349-AD6C-2293C847B961}"/>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49FD154-0E61-C147-AD7E-CCBA67105AA1}"/>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EB08649-65F0-2049-89B2-68CF77D83B5A}"/>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DCA81CC-1B44-E24B-A91C-709A9A0BB619}"/>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30E4F2E-1F69-3C4B-BA09-6F03F6C39886}"/>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AAF0686-ACB1-E240-81CB-FFF6DB5C0BD0}"/>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43" name="TextBox 42">
            <a:extLst>
              <a:ext uri="{FF2B5EF4-FFF2-40B4-BE49-F238E27FC236}">
                <a16:creationId xmlns:a16="http://schemas.microsoft.com/office/drawing/2014/main" id="{9071E53F-5C04-FE4B-AF53-C49A71644A0F}"/>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45" name="TextBox 44">
            <a:extLst>
              <a:ext uri="{FF2B5EF4-FFF2-40B4-BE49-F238E27FC236}">
                <a16:creationId xmlns:a16="http://schemas.microsoft.com/office/drawing/2014/main" id="{0911F34A-70EB-0E46-A042-C798C2ECBD79}"/>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46" name="TextBox 45">
            <a:extLst>
              <a:ext uri="{FF2B5EF4-FFF2-40B4-BE49-F238E27FC236}">
                <a16:creationId xmlns:a16="http://schemas.microsoft.com/office/drawing/2014/main" id="{CC927FCB-AD40-BE4E-B098-C2D512DF18BD}"/>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47" name="TextBox 46">
            <a:extLst>
              <a:ext uri="{FF2B5EF4-FFF2-40B4-BE49-F238E27FC236}">
                <a16:creationId xmlns:a16="http://schemas.microsoft.com/office/drawing/2014/main" id="{F4BB9442-9206-AA42-BC81-3B6E7F2AFF05}"/>
              </a:ext>
            </a:extLst>
          </p:cNvPr>
          <p:cNvSpPr txBox="1"/>
          <p:nvPr/>
        </p:nvSpPr>
        <p:spPr>
          <a:xfrm>
            <a:off x="2919679" y="4395360"/>
            <a:ext cx="576943" cy="369332"/>
          </a:xfrm>
          <a:prstGeom prst="rect">
            <a:avLst/>
          </a:prstGeom>
          <a:noFill/>
        </p:spPr>
        <p:txBody>
          <a:bodyPr wrap="square" rtlCol="0">
            <a:spAutoFit/>
          </a:bodyPr>
          <a:lstStyle/>
          <a:p>
            <a:r>
              <a:rPr lang="en-US" dirty="0"/>
              <a:t>F</a:t>
            </a:r>
          </a:p>
        </p:txBody>
      </p:sp>
      <p:sp>
        <p:nvSpPr>
          <p:cNvPr id="48" name="TextBox 47">
            <a:extLst>
              <a:ext uri="{FF2B5EF4-FFF2-40B4-BE49-F238E27FC236}">
                <a16:creationId xmlns:a16="http://schemas.microsoft.com/office/drawing/2014/main" id="{B510D4E5-9B7E-954B-B874-B9D4482941E7}"/>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49" name="TextBox 48">
            <a:extLst>
              <a:ext uri="{FF2B5EF4-FFF2-40B4-BE49-F238E27FC236}">
                <a16:creationId xmlns:a16="http://schemas.microsoft.com/office/drawing/2014/main" id="{4E88A21E-81D9-474C-9642-4A3A838EFE47}"/>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sp>
        <p:nvSpPr>
          <p:cNvPr id="40" name="Oval 39">
            <a:extLst>
              <a:ext uri="{FF2B5EF4-FFF2-40B4-BE49-F238E27FC236}">
                <a16:creationId xmlns:a16="http://schemas.microsoft.com/office/drawing/2014/main" id="{BB2CCD32-5173-1143-AF60-F99F89B86736}"/>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012B073-B59E-DF4E-B0F3-36C8348AE285}"/>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145B79C-F558-F849-B16B-CDEEB007B51D}"/>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F5E734B-EAA1-1E47-89FF-1416B86BA073}"/>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4440DA5-DC9F-7F49-9B05-E8FB0BD66B08}"/>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5438D6C-6286-4E45-8842-43CE39EFB196}"/>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EFFA442-878C-3B42-8C14-B20039F33C6D}"/>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ABBA6C2-86B8-DA4B-8018-E4F4E6E90049}"/>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
        <p:nvSpPr>
          <p:cNvPr id="62" name="Oval 61">
            <a:extLst>
              <a:ext uri="{FF2B5EF4-FFF2-40B4-BE49-F238E27FC236}">
                <a16:creationId xmlns:a16="http://schemas.microsoft.com/office/drawing/2014/main" id="{5C0011BB-FB20-7544-A4AB-D06E8558DC74}"/>
              </a:ext>
            </a:extLst>
          </p:cNvPr>
          <p:cNvSpPr/>
          <p:nvPr/>
        </p:nvSpPr>
        <p:spPr>
          <a:xfrm>
            <a:off x="12408047" y="70108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7D1C2D6B-B43F-0349-B01D-165A6C4F261A}"/>
              </a:ext>
            </a:extLst>
          </p:cNvPr>
          <p:cNvCxnSpPr>
            <a:cxnSpLocks/>
            <a:stCxn id="62" idx="6"/>
            <a:endCxn id="64" idx="2"/>
          </p:cNvCxnSpPr>
          <p:nvPr/>
        </p:nvCxnSpPr>
        <p:spPr>
          <a:xfrm flipV="1">
            <a:off x="12499487" y="743915"/>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64" name="Oval 63">
            <a:extLst>
              <a:ext uri="{FF2B5EF4-FFF2-40B4-BE49-F238E27FC236}">
                <a16:creationId xmlns:a16="http://schemas.microsoft.com/office/drawing/2014/main" id="{94BEE576-56CF-934A-835B-7F9D353497FC}"/>
              </a:ext>
            </a:extLst>
          </p:cNvPr>
          <p:cNvSpPr/>
          <p:nvPr/>
        </p:nvSpPr>
        <p:spPr>
          <a:xfrm>
            <a:off x="13245671" y="69819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5CC8AB3-9329-6E4A-8BD1-A8A84300F569}"/>
              </a:ext>
            </a:extLst>
          </p:cNvPr>
          <p:cNvSpPr/>
          <p:nvPr/>
        </p:nvSpPr>
        <p:spPr>
          <a:xfrm>
            <a:off x="12408047" y="97033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D4D1C0BD-4CFE-AE4D-9836-99D5538BC578}"/>
              </a:ext>
            </a:extLst>
          </p:cNvPr>
          <p:cNvCxnSpPr>
            <a:cxnSpLocks/>
            <a:stCxn id="65" idx="6"/>
            <a:endCxn id="67" idx="2"/>
          </p:cNvCxnSpPr>
          <p:nvPr/>
        </p:nvCxnSpPr>
        <p:spPr>
          <a:xfrm flipV="1">
            <a:off x="12499487" y="1013162"/>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033653F4-D47B-8C44-84BB-C5FDD5B3EE87}"/>
              </a:ext>
            </a:extLst>
          </p:cNvPr>
          <p:cNvSpPr/>
          <p:nvPr/>
        </p:nvSpPr>
        <p:spPr>
          <a:xfrm>
            <a:off x="13245671" y="96744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08EBD207-249C-0849-8E42-8B865590A2B3}"/>
              </a:ext>
            </a:extLst>
          </p:cNvPr>
          <p:cNvSpPr txBox="1"/>
          <p:nvPr/>
        </p:nvSpPr>
        <p:spPr>
          <a:xfrm>
            <a:off x="13607951" y="547721"/>
            <a:ext cx="439479" cy="646331"/>
          </a:xfrm>
          <a:prstGeom prst="rect">
            <a:avLst/>
          </a:prstGeom>
          <a:noFill/>
        </p:spPr>
        <p:txBody>
          <a:bodyPr wrap="none" rtlCol="0">
            <a:spAutoFit/>
          </a:bodyPr>
          <a:lstStyle/>
          <a:p>
            <a:r>
              <a:rPr lang="en-US" dirty="0">
                <a:solidFill>
                  <a:srgbClr val="C00000"/>
                </a:solidFill>
              </a:rPr>
              <a:t>AC</a:t>
            </a:r>
          </a:p>
          <a:p>
            <a:r>
              <a:rPr lang="en-US" dirty="0">
                <a:solidFill>
                  <a:srgbClr val="C00000"/>
                </a:solidFill>
              </a:rPr>
              <a:t>BC</a:t>
            </a:r>
          </a:p>
        </p:txBody>
      </p:sp>
      <p:sp>
        <p:nvSpPr>
          <p:cNvPr id="18" name="Oval 17">
            <a:extLst>
              <a:ext uri="{FF2B5EF4-FFF2-40B4-BE49-F238E27FC236}">
                <a16:creationId xmlns:a16="http://schemas.microsoft.com/office/drawing/2014/main" id="{58AB0C43-31EE-714D-9858-1715786A24AD}"/>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53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6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Straight Connector 95">
            <a:extLst>
              <a:ext uri="{FF2B5EF4-FFF2-40B4-BE49-F238E27FC236}">
                <a16:creationId xmlns:a16="http://schemas.microsoft.com/office/drawing/2014/main" id="{EE51EDDE-1789-D943-B56C-932C084E3323}"/>
              </a:ext>
            </a:extLst>
          </p:cNvPr>
          <p:cNvCxnSpPr>
            <a:cxnSpLocks/>
          </p:cNvCxnSpPr>
          <p:nvPr/>
        </p:nvCxnSpPr>
        <p:spPr>
          <a:xfrm>
            <a:off x="2532136" y="1832363"/>
            <a:ext cx="565756" cy="56575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C2C13C6-FFC4-1040-A83F-8CF2262F1D63}"/>
              </a:ext>
            </a:extLst>
          </p:cNvPr>
          <p:cNvSpPr/>
          <p:nvPr/>
        </p:nvSpPr>
        <p:spPr>
          <a:xfrm>
            <a:off x="6765495" y="1419427"/>
            <a:ext cx="1371600" cy="1371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ABE262D6-3745-3043-A3C3-B961E91E4A00}"/>
              </a:ext>
            </a:extLst>
          </p:cNvPr>
          <p:cNvSpPr/>
          <p:nvPr/>
        </p:nvSpPr>
        <p:spPr>
          <a:xfrm>
            <a:off x="5410200" y="1634351"/>
            <a:ext cx="1371600" cy="1371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306A9F1E-B17F-7F49-B390-CF97933502D6}"/>
              </a:ext>
            </a:extLst>
          </p:cNvPr>
          <p:cNvSpPr/>
          <p:nvPr/>
        </p:nvSpPr>
        <p:spPr>
          <a:xfrm>
            <a:off x="4663167" y="449499"/>
            <a:ext cx="1399032" cy="1399032"/>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675106E-DAE2-6E44-95CB-ED4F8A0B3139}"/>
              </a:ext>
            </a:extLst>
          </p:cNvPr>
          <p:cNvSpPr/>
          <p:nvPr/>
        </p:nvSpPr>
        <p:spPr>
          <a:xfrm>
            <a:off x="7187939" y="3956887"/>
            <a:ext cx="1417320" cy="14173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2593781" y="3871366"/>
            <a:ext cx="1417320" cy="141732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2324574" y="1624801"/>
            <a:ext cx="1417320" cy="141732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4605941" y="5000325"/>
            <a:ext cx="1417320" cy="14173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41D871F-1466-8349-AD6C-2293C847B961}"/>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EB08649-65F0-2049-89B2-68CF77D83B5A}"/>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DFA7363-B361-9243-825D-ED8E01595B36}"/>
              </a:ext>
            </a:extLst>
          </p:cNvPr>
          <p:cNvCxnSpPr>
            <a:cxnSpLocks/>
            <a:stCxn id="20" idx="1"/>
            <a:endCxn id="26" idx="1"/>
          </p:cNvCxnSpPr>
          <p:nvPr/>
        </p:nvCxnSpPr>
        <p:spPr>
          <a:xfrm>
            <a:off x="5298025" y="1084357"/>
            <a:ext cx="752018" cy="1184446"/>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35" name="Oval 34">
            <a:extLst>
              <a:ext uri="{FF2B5EF4-FFF2-40B4-BE49-F238E27FC236}">
                <a16:creationId xmlns:a16="http://schemas.microsoft.com/office/drawing/2014/main" id="{BDCA81CC-1B44-E24B-A91C-709A9A0BB619}"/>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B0A67CE9-D0D0-5145-AE07-518B2ED0C721}"/>
              </a:ext>
            </a:extLst>
          </p:cNvPr>
          <p:cNvCxnSpPr>
            <a:cxnSpLocks/>
            <a:stCxn id="26" idx="6"/>
            <a:endCxn id="24" idx="2"/>
          </p:cNvCxnSpPr>
          <p:nvPr/>
        </p:nvCxnSpPr>
        <p:spPr>
          <a:xfrm flipV="1">
            <a:off x="6206141" y="2105227"/>
            <a:ext cx="1153714" cy="228234"/>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32" name="Oval 31">
            <a:extLst>
              <a:ext uri="{FF2B5EF4-FFF2-40B4-BE49-F238E27FC236}">
                <a16:creationId xmlns:a16="http://schemas.microsoft.com/office/drawing/2014/main" id="{D30E4F2E-1F69-3C4B-BA09-6F03F6C39886}"/>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AAF0686-ACB1-E240-81CB-FFF6DB5C0BD0}"/>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43" name="TextBox 42">
            <a:extLst>
              <a:ext uri="{FF2B5EF4-FFF2-40B4-BE49-F238E27FC236}">
                <a16:creationId xmlns:a16="http://schemas.microsoft.com/office/drawing/2014/main" id="{9071E53F-5C04-FE4B-AF53-C49A71644A0F}"/>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45" name="TextBox 44">
            <a:extLst>
              <a:ext uri="{FF2B5EF4-FFF2-40B4-BE49-F238E27FC236}">
                <a16:creationId xmlns:a16="http://schemas.microsoft.com/office/drawing/2014/main" id="{0911F34A-70EB-0E46-A042-C798C2ECBD79}"/>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46" name="TextBox 45">
            <a:extLst>
              <a:ext uri="{FF2B5EF4-FFF2-40B4-BE49-F238E27FC236}">
                <a16:creationId xmlns:a16="http://schemas.microsoft.com/office/drawing/2014/main" id="{CC927FCB-AD40-BE4E-B098-C2D512DF18BD}"/>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47" name="TextBox 46">
            <a:extLst>
              <a:ext uri="{FF2B5EF4-FFF2-40B4-BE49-F238E27FC236}">
                <a16:creationId xmlns:a16="http://schemas.microsoft.com/office/drawing/2014/main" id="{F4BB9442-9206-AA42-BC81-3B6E7F2AFF05}"/>
              </a:ext>
            </a:extLst>
          </p:cNvPr>
          <p:cNvSpPr txBox="1"/>
          <p:nvPr/>
        </p:nvSpPr>
        <p:spPr>
          <a:xfrm>
            <a:off x="2919679" y="4395360"/>
            <a:ext cx="576943" cy="369332"/>
          </a:xfrm>
          <a:prstGeom prst="rect">
            <a:avLst/>
          </a:prstGeom>
          <a:noFill/>
        </p:spPr>
        <p:txBody>
          <a:bodyPr wrap="square" rtlCol="0">
            <a:spAutoFit/>
          </a:bodyPr>
          <a:lstStyle/>
          <a:p>
            <a:r>
              <a:rPr lang="en-US" dirty="0"/>
              <a:t>F</a:t>
            </a:r>
          </a:p>
        </p:txBody>
      </p:sp>
      <p:sp>
        <p:nvSpPr>
          <p:cNvPr id="48" name="TextBox 47">
            <a:extLst>
              <a:ext uri="{FF2B5EF4-FFF2-40B4-BE49-F238E27FC236}">
                <a16:creationId xmlns:a16="http://schemas.microsoft.com/office/drawing/2014/main" id="{B510D4E5-9B7E-954B-B874-B9D4482941E7}"/>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49" name="TextBox 48">
            <a:extLst>
              <a:ext uri="{FF2B5EF4-FFF2-40B4-BE49-F238E27FC236}">
                <a16:creationId xmlns:a16="http://schemas.microsoft.com/office/drawing/2014/main" id="{4E88A21E-81D9-474C-9642-4A3A838EFE47}"/>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sp>
        <p:nvSpPr>
          <p:cNvPr id="20" name="Oval 19">
            <a:extLst>
              <a:ext uri="{FF2B5EF4-FFF2-40B4-BE49-F238E27FC236}">
                <a16:creationId xmlns:a16="http://schemas.microsoft.com/office/drawing/2014/main" id="{4403AE9D-5EF0-094D-9774-A580903F570A}"/>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4B6651C-D1CF-7D42-A548-EDB166EE19E4}"/>
              </a:ext>
            </a:extLst>
          </p:cNvPr>
          <p:cNvSpPr/>
          <p:nvPr/>
        </p:nvSpPr>
        <p:spPr>
          <a:xfrm>
            <a:off x="12395232" y="131167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4BCCD8A8-5A52-D744-B165-8DA020396B30}"/>
              </a:ext>
            </a:extLst>
          </p:cNvPr>
          <p:cNvCxnSpPr>
            <a:cxnSpLocks/>
            <a:stCxn id="56" idx="6"/>
            <a:endCxn id="58" idx="2"/>
          </p:cNvCxnSpPr>
          <p:nvPr/>
        </p:nvCxnSpPr>
        <p:spPr>
          <a:xfrm flipV="1">
            <a:off x="12486672" y="1354507"/>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58" name="Oval 57">
            <a:extLst>
              <a:ext uri="{FF2B5EF4-FFF2-40B4-BE49-F238E27FC236}">
                <a16:creationId xmlns:a16="http://schemas.microsoft.com/office/drawing/2014/main" id="{9F47A73C-49C2-464C-B911-9395BC4246E4}"/>
              </a:ext>
            </a:extLst>
          </p:cNvPr>
          <p:cNvSpPr/>
          <p:nvPr/>
        </p:nvSpPr>
        <p:spPr>
          <a:xfrm>
            <a:off x="13232856" y="130878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E736776-CC63-A747-B7D9-CE74245E95EA}"/>
              </a:ext>
            </a:extLst>
          </p:cNvPr>
          <p:cNvSpPr/>
          <p:nvPr/>
        </p:nvSpPr>
        <p:spPr>
          <a:xfrm>
            <a:off x="12395232" y="159832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2CA3F48E-2E9D-BC46-8B39-BDDACBC1CB67}"/>
              </a:ext>
            </a:extLst>
          </p:cNvPr>
          <p:cNvCxnSpPr>
            <a:cxnSpLocks/>
            <a:stCxn id="59" idx="6"/>
            <a:endCxn id="61" idx="2"/>
          </p:cNvCxnSpPr>
          <p:nvPr/>
        </p:nvCxnSpPr>
        <p:spPr>
          <a:xfrm flipV="1">
            <a:off x="12486672" y="1641158"/>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61" name="Oval 60">
            <a:extLst>
              <a:ext uri="{FF2B5EF4-FFF2-40B4-BE49-F238E27FC236}">
                <a16:creationId xmlns:a16="http://schemas.microsoft.com/office/drawing/2014/main" id="{71F08BCB-3096-BF4F-99FC-A2779F9055BE}"/>
              </a:ext>
            </a:extLst>
          </p:cNvPr>
          <p:cNvSpPr/>
          <p:nvPr/>
        </p:nvSpPr>
        <p:spPr>
          <a:xfrm>
            <a:off x="13232856" y="159543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0DAC161-FD94-134F-8066-67FFB262EE9A}"/>
              </a:ext>
            </a:extLst>
          </p:cNvPr>
          <p:cNvSpPr/>
          <p:nvPr/>
        </p:nvSpPr>
        <p:spPr>
          <a:xfrm>
            <a:off x="12396877" y="185279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BBAD4206-C60F-C242-97E8-D67E5BE25586}"/>
              </a:ext>
            </a:extLst>
          </p:cNvPr>
          <p:cNvCxnSpPr>
            <a:cxnSpLocks/>
            <a:stCxn id="62" idx="6"/>
            <a:endCxn id="64" idx="2"/>
          </p:cNvCxnSpPr>
          <p:nvPr/>
        </p:nvCxnSpPr>
        <p:spPr>
          <a:xfrm flipV="1">
            <a:off x="12488317" y="1895620"/>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64" name="Oval 63">
            <a:extLst>
              <a:ext uri="{FF2B5EF4-FFF2-40B4-BE49-F238E27FC236}">
                <a16:creationId xmlns:a16="http://schemas.microsoft.com/office/drawing/2014/main" id="{AA43430D-C91B-904B-9CED-486982FB740C}"/>
              </a:ext>
            </a:extLst>
          </p:cNvPr>
          <p:cNvSpPr/>
          <p:nvPr/>
        </p:nvSpPr>
        <p:spPr>
          <a:xfrm>
            <a:off x="13234501" y="18499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10B3BBE-0013-F745-A299-7D95434472A3}"/>
              </a:ext>
            </a:extLst>
          </p:cNvPr>
          <p:cNvSpPr txBox="1"/>
          <p:nvPr/>
        </p:nvSpPr>
        <p:spPr>
          <a:xfrm>
            <a:off x="13600236" y="1148873"/>
            <a:ext cx="442750" cy="923330"/>
          </a:xfrm>
          <a:prstGeom prst="rect">
            <a:avLst/>
          </a:prstGeom>
          <a:noFill/>
        </p:spPr>
        <p:txBody>
          <a:bodyPr wrap="none" rtlCol="0">
            <a:spAutoFit/>
          </a:bodyPr>
          <a:lstStyle/>
          <a:p>
            <a:r>
              <a:rPr lang="en-US" dirty="0">
                <a:solidFill>
                  <a:schemeClr val="accent2">
                    <a:lumMod val="75000"/>
                  </a:schemeClr>
                </a:solidFill>
              </a:rPr>
              <a:t>AB</a:t>
            </a:r>
          </a:p>
          <a:p>
            <a:r>
              <a:rPr lang="en-US" dirty="0">
                <a:solidFill>
                  <a:schemeClr val="accent2">
                    <a:lumMod val="75000"/>
                  </a:schemeClr>
                </a:solidFill>
              </a:rPr>
              <a:t>EF</a:t>
            </a:r>
          </a:p>
          <a:p>
            <a:r>
              <a:rPr lang="en-US" dirty="0">
                <a:solidFill>
                  <a:schemeClr val="accent2">
                    <a:lumMod val="75000"/>
                  </a:schemeClr>
                </a:solidFill>
              </a:rPr>
              <a:t>FG</a:t>
            </a:r>
          </a:p>
        </p:txBody>
      </p:sp>
      <p:sp>
        <p:nvSpPr>
          <p:cNvPr id="24" name="Oval 23">
            <a:extLst>
              <a:ext uri="{FF2B5EF4-FFF2-40B4-BE49-F238E27FC236}">
                <a16:creationId xmlns:a16="http://schemas.microsoft.com/office/drawing/2014/main" id="{849FD154-0E61-C147-AD7E-CCBA67105AA1}"/>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BDE12C2-4BEF-7A4F-9964-8826C7B90A23}"/>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99B70D7-AF4A-4E4F-9B9F-6837DFAD580A}"/>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D8B2577-90B0-7D42-88B5-3C4753E6C5B9}"/>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496FBB8D-9459-4B41-B7AD-028365138389}"/>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F3848BC-900A-3A49-A1F3-6F1A70F28251}"/>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903F9FF-7E0B-FE4F-91BE-2A422FA4D754}"/>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FEAAF6-F74F-9247-A1FE-6C4DDCCCB514}"/>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8F3E0AC-B0D8-7B4F-933E-052E33A44EFD}"/>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06542F0F-15D3-3D4E-A9C4-68F4A63CE32B}"/>
              </a:ext>
            </a:extLst>
          </p:cNvPr>
          <p:cNvCxnSpPr>
            <a:cxnSpLocks/>
            <a:stCxn id="74" idx="6"/>
            <a:endCxn id="76" idx="2"/>
          </p:cNvCxnSpPr>
          <p:nvPr/>
        </p:nvCxnSpPr>
        <p:spPr>
          <a:xfrm flipV="1">
            <a:off x="10061087" y="764629"/>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76" name="Oval 75">
            <a:extLst>
              <a:ext uri="{FF2B5EF4-FFF2-40B4-BE49-F238E27FC236}">
                <a16:creationId xmlns:a16="http://schemas.microsoft.com/office/drawing/2014/main" id="{A60C5EA6-AD45-C842-8C1E-655DDBA8D6AC}"/>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28D855F-CF69-0341-B3DE-866C244F08C6}"/>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38EF3D08-8C40-474F-832E-0FE22EE0B6D3}"/>
              </a:ext>
            </a:extLst>
          </p:cNvPr>
          <p:cNvCxnSpPr>
            <a:cxnSpLocks/>
            <a:stCxn id="77" idx="6"/>
            <a:endCxn id="79" idx="2"/>
          </p:cNvCxnSpPr>
          <p:nvPr/>
        </p:nvCxnSpPr>
        <p:spPr>
          <a:xfrm flipV="1">
            <a:off x="10061087" y="1033876"/>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79" name="Oval 78">
            <a:extLst>
              <a:ext uri="{FF2B5EF4-FFF2-40B4-BE49-F238E27FC236}">
                <a16:creationId xmlns:a16="http://schemas.microsoft.com/office/drawing/2014/main" id="{3104E166-E985-DE49-90D7-5BDB23DD581B}"/>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5131F65-BFE4-1A47-B594-59B090A03519}"/>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92" name="TextBox 91">
            <a:extLst>
              <a:ext uri="{FF2B5EF4-FFF2-40B4-BE49-F238E27FC236}">
                <a16:creationId xmlns:a16="http://schemas.microsoft.com/office/drawing/2014/main" id="{62C26CD4-BA26-0A46-A9DF-CDDA74C6C7CD}"/>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
        <p:nvSpPr>
          <p:cNvPr id="18" name="Oval 17">
            <a:extLst>
              <a:ext uri="{FF2B5EF4-FFF2-40B4-BE49-F238E27FC236}">
                <a16:creationId xmlns:a16="http://schemas.microsoft.com/office/drawing/2014/main" id="{58AB0C43-31EE-714D-9858-1715786A24AD}"/>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3DC7430A-A26D-9F43-88CC-9C914A7D7E5D}"/>
                  </a:ext>
                </a:extLst>
              </p:cNvPr>
              <p:cNvSpPr txBox="1"/>
              <p:nvPr/>
            </p:nvSpPr>
            <p:spPr>
              <a:xfrm>
                <a:off x="2490345" y="1950819"/>
                <a:ext cx="3506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97" name="TextBox 96">
                <a:extLst>
                  <a:ext uri="{FF2B5EF4-FFF2-40B4-BE49-F238E27FC236}">
                    <a16:creationId xmlns:a16="http://schemas.microsoft.com/office/drawing/2014/main" id="{3DC7430A-A26D-9F43-88CC-9C914A7D7E5D}"/>
                  </a:ext>
                </a:extLst>
              </p:cNvPr>
              <p:cNvSpPr txBox="1">
                <a:spLocks noRot="1" noChangeAspect="1" noMove="1" noResize="1" noEditPoints="1" noAdjustHandles="1" noChangeArrowheads="1" noChangeShapeType="1" noTextEdit="1"/>
              </p:cNvSpPr>
              <p:nvPr/>
            </p:nvSpPr>
            <p:spPr>
              <a:xfrm>
                <a:off x="2490345" y="1950819"/>
                <a:ext cx="35067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2FA0391D-D42E-3D43-82D9-C5E0D964D81D}"/>
                  </a:ext>
                </a:extLst>
              </p:cNvPr>
              <p:cNvSpPr txBox="1"/>
              <p:nvPr/>
            </p:nvSpPr>
            <p:spPr>
              <a:xfrm>
                <a:off x="9614910" y="568435"/>
                <a:ext cx="3506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99" name="TextBox 98">
                <a:extLst>
                  <a:ext uri="{FF2B5EF4-FFF2-40B4-BE49-F238E27FC236}">
                    <a16:creationId xmlns:a16="http://schemas.microsoft.com/office/drawing/2014/main" id="{2FA0391D-D42E-3D43-82D9-C5E0D964D81D}"/>
                  </a:ext>
                </a:extLst>
              </p:cNvPr>
              <p:cNvSpPr txBox="1">
                <a:spLocks noRot="1" noChangeAspect="1" noMove="1" noResize="1" noEditPoints="1" noAdjustHandles="1" noChangeArrowheads="1" noChangeShapeType="1" noTextEdit="1"/>
              </p:cNvSpPr>
              <p:nvPr/>
            </p:nvSpPr>
            <p:spPr>
              <a:xfrm>
                <a:off x="9614910" y="568435"/>
                <a:ext cx="350673"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7093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6253106" y="939367"/>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4926604" y="1173886"/>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2118187" y="3407881"/>
            <a:ext cx="2331720" cy="233172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1799751" y="1117604"/>
            <a:ext cx="2331720" cy="233172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4157238" y="-33380"/>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4164091" y="4488586"/>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2D4496B3-664A-0846-BCEE-0D0AE01FF274}"/>
              </a:ext>
            </a:extLst>
          </p:cNvPr>
          <p:cNvCxnSpPr>
            <a:cxnSpLocks/>
          </p:cNvCxnSpPr>
          <p:nvPr/>
        </p:nvCxnSpPr>
        <p:spPr>
          <a:xfrm flipH="1" flipV="1">
            <a:off x="3033234" y="2424901"/>
            <a:ext cx="269207" cy="2063685"/>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2880DB9F-FFA3-CD4B-90C4-0DDD8CA201A7}"/>
              </a:ext>
            </a:extLst>
          </p:cNvPr>
          <p:cNvCxnSpPr>
            <a:cxnSpLocks/>
          </p:cNvCxnSpPr>
          <p:nvPr/>
        </p:nvCxnSpPr>
        <p:spPr>
          <a:xfrm>
            <a:off x="5454123" y="1149015"/>
            <a:ext cx="1932514" cy="891554"/>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CE049201-2907-B743-9874-FAD0F9053D13}"/>
              </a:ext>
            </a:extLst>
          </p:cNvPr>
          <p:cNvCxnSpPr>
            <a:cxnSpLocks/>
          </p:cNvCxnSpPr>
          <p:nvPr/>
        </p:nvCxnSpPr>
        <p:spPr>
          <a:xfrm>
            <a:off x="3367099" y="4644684"/>
            <a:ext cx="1879800" cy="106430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43" name="Oval 42">
            <a:extLst>
              <a:ext uri="{FF2B5EF4-FFF2-40B4-BE49-F238E27FC236}">
                <a16:creationId xmlns:a16="http://schemas.microsoft.com/office/drawing/2014/main" id="{91BF1566-02D6-6748-BA5F-1D7E85720544}"/>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D35617A-8E32-BA46-8457-472E8FA1710B}"/>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19905DA-945F-CC4B-8252-E52FE868C2B3}"/>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8F433E0-CF5D-6E41-A4D0-ABEEA00AA529}"/>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2C27F1D4-C51F-2040-B199-8A83351B799C}"/>
              </a:ext>
            </a:extLst>
          </p:cNvPr>
          <p:cNvCxnSpPr>
            <a:cxnSpLocks/>
            <a:stCxn id="48" idx="1"/>
            <a:endCxn id="50"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6D589030-BEB2-9946-B0A1-D684ED8884E9}"/>
              </a:ext>
            </a:extLst>
          </p:cNvPr>
          <p:cNvCxnSpPr>
            <a:cxnSpLocks/>
            <a:stCxn id="50" idx="6"/>
            <a:endCxn id="49"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3" name="Oval 52">
            <a:extLst>
              <a:ext uri="{FF2B5EF4-FFF2-40B4-BE49-F238E27FC236}">
                <a16:creationId xmlns:a16="http://schemas.microsoft.com/office/drawing/2014/main" id="{921F74C6-1F93-EE4D-90C4-CE4F236AEE4B}"/>
              </a:ext>
            </a:extLst>
          </p:cNvPr>
          <p:cNvSpPr/>
          <p:nvPr/>
        </p:nvSpPr>
        <p:spPr>
          <a:xfrm>
            <a:off x="6705223" y="3478824"/>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75AE6CA-1845-E24B-8DB3-7B9CC95CF31B}"/>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52C86FCE-2BBE-6D42-84D3-6DB9A881B02E}"/>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E6AA2D61-D90E-6041-8C8D-381F89CFFECD}"/>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66" name="TextBox 65">
            <a:extLst>
              <a:ext uri="{FF2B5EF4-FFF2-40B4-BE49-F238E27FC236}">
                <a16:creationId xmlns:a16="http://schemas.microsoft.com/office/drawing/2014/main" id="{E862A0EE-D5AD-994D-AACE-78055860BCB8}"/>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67" name="TextBox 66">
            <a:extLst>
              <a:ext uri="{FF2B5EF4-FFF2-40B4-BE49-F238E27FC236}">
                <a16:creationId xmlns:a16="http://schemas.microsoft.com/office/drawing/2014/main" id="{1A11AB77-43D0-FB40-BB80-8100E9B8BA29}"/>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68" name="TextBox 67">
            <a:extLst>
              <a:ext uri="{FF2B5EF4-FFF2-40B4-BE49-F238E27FC236}">
                <a16:creationId xmlns:a16="http://schemas.microsoft.com/office/drawing/2014/main" id="{3BF7E396-EA1E-3042-9D7C-6B07D30D7782}"/>
              </a:ext>
            </a:extLst>
          </p:cNvPr>
          <p:cNvSpPr txBox="1"/>
          <p:nvPr/>
        </p:nvSpPr>
        <p:spPr>
          <a:xfrm>
            <a:off x="2919679" y="4395360"/>
            <a:ext cx="576943" cy="369332"/>
          </a:xfrm>
          <a:prstGeom prst="rect">
            <a:avLst/>
          </a:prstGeom>
          <a:noFill/>
        </p:spPr>
        <p:txBody>
          <a:bodyPr wrap="square" rtlCol="0">
            <a:spAutoFit/>
          </a:bodyPr>
          <a:lstStyle/>
          <a:p>
            <a:r>
              <a:rPr lang="en-US" dirty="0"/>
              <a:t>F</a:t>
            </a:r>
          </a:p>
        </p:txBody>
      </p:sp>
      <p:sp>
        <p:nvSpPr>
          <p:cNvPr id="69" name="TextBox 68">
            <a:extLst>
              <a:ext uri="{FF2B5EF4-FFF2-40B4-BE49-F238E27FC236}">
                <a16:creationId xmlns:a16="http://schemas.microsoft.com/office/drawing/2014/main" id="{0D44027D-5786-BC40-8B7B-3782A3398EEF}"/>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70" name="TextBox 69">
            <a:extLst>
              <a:ext uri="{FF2B5EF4-FFF2-40B4-BE49-F238E27FC236}">
                <a16:creationId xmlns:a16="http://schemas.microsoft.com/office/drawing/2014/main" id="{EA6D6331-36B0-9A44-9ACC-34189B920936}"/>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sp>
        <p:nvSpPr>
          <p:cNvPr id="48" name="Oval 47">
            <a:extLst>
              <a:ext uri="{FF2B5EF4-FFF2-40B4-BE49-F238E27FC236}">
                <a16:creationId xmlns:a16="http://schemas.microsoft.com/office/drawing/2014/main" id="{EF9D19D8-8F36-7448-AC1E-95BFC81C331F}"/>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Triangle 107">
            <a:extLst>
              <a:ext uri="{FF2B5EF4-FFF2-40B4-BE49-F238E27FC236}">
                <a16:creationId xmlns:a16="http://schemas.microsoft.com/office/drawing/2014/main" id="{C60ECA83-5685-944B-9B66-1538BE7740C5}"/>
              </a:ext>
            </a:extLst>
          </p:cNvPr>
          <p:cNvSpPr/>
          <p:nvPr/>
        </p:nvSpPr>
        <p:spPr>
          <a:xfrm>
            <a:off x="12552174" y="2114564"/>
            <a:ext cx="933339" cy="367551"/>
          </a:xfrm>
          <a:prstGeom prst="triangle">
            <a:avLst>
              <a:gd name="adj" fmla="val 46664"/>
            </a:avLst>
          </a:prstGeom>
          <a:solidFill>
            <a:srgbClr val="FFC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774FCB9C-FB81-374B-8762-36CFFE75E445}"/>
              </a:ext>
            </a:extLst>
          </p:cNvPr>
          <p:cNvSpPr txBox="1"/>
          <p:nvPr/>
        </p:nvSpPr>
        <p:spPr>
          <a:xfrm>
            <a:off x="13683053" y="2137627"/>
            <a:ext cx="566181" cy="369332"/>
          </a:xfrm>
          <a:prstGeom prst="rect">
            <a:avLst/>
          </a:prstGeom>
          <a:noFill/>
        </p:spPr>
        <p:txBody>
          <a:bodyPr wrap="none" rtlCol="0">
            <a:spAutoFit/>
          </a:bodyPr>
          <a:lstStyle/>
          <a:p>
            <a:r>
              <a:rPr lang="en-US" dirty="0">
                <a:solidFill>
                  <a:schemeClr val="accent2">
                    <a:lumMod val="75000"/>
                  </a:schemeClr>
                </a:solidFill>
              </a:rPr>
              <a:t>ABC</a:t>
            </a:r>
          </a:p>
        </p:txBody>
      </p:sp>
      <p:sp>
        <p:nvSpPr>
          <p:cNvPr id="115" name="Oval 114">
            <a:extLst>
              <a:ext uri="{FF2B5EF4-FFF2-40B4-BE49-F238E27FC236}">
                <a16:creationId xmlns:a16="http://schemas.microsoft.com/office/drawing/2014/main" id="{A23F9240-9EDF-4748-B0F1-071C00252E38}"/>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110B9A5-9EF6-1344-8130-56F0E49BDAC6}"/>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5D1740BF-7AF5-5D46-B5BB-8510F6FE99B9}"/>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DAE5FAA4-6867-3340-94CC-30E0991FCF85}"/>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9BFD67D6-5430-564B-B140-8260F5E18B4E}"/>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6772324-29C9-394B-A22A-A9F6B7E35E41}"/>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EB97CC2E-30DC-D043-AFB7-34D85E80B82D}"/>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E56B265-E783-624E-B1F9-B4CFC8D5E77F}"/>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D4DFA7EC-0712-7146-8D2F-5D3C97A558C0}"/>
              </a:ext>
            </a:extLst>
          </p:cNvPr>
          <p:cNvCxnSpPr>
            <a:cxnSpLocks/>
            <a:stCxn id="122" idx="6"/>
            <a:endCxn id="124"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4" name="Oval 123">
            <a:extLst>
              <a:ext uri="{FF2B5EF4-FFF2-40B4-BE49-F238E27FC236}">
                <a16:creationId xmlns:a16="http://schemas.microsoft.com/office/drawing/2014/main" id="{BAE435F0-77F0-7244-8874-3F2CDC355F15}"/>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1AEC1CB-2D8D-A947-8E73-B73F19F9FBAA}"/>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5A968299-08BA-1A47-83F2-66D65C932AAC}"/>
              </a:ext>
            </a:extLst>
          </p:cNvPr>
          <p:cNvCxnSpPr>
            <a:cxnSpLocks/>
            <a:stCxn id="125" idx="6"/>
            <a:endCxn id="127"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7" name="Oval 126">
            <a:extLst>
              <a:ext uri="{FF2B5EF4-FFF2-40B4-BE49-F238E27FC236}">
                <a16:creationId xmlns:a16="http://schemas.microsoft.com/office/drawing/2014/main" id="{835E9FD0-B8F9-9044-94D1-8B55CEECD076}"/>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8865C08-2506-A344-AFDC-A3DFF6A873D1}"/>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727F99EC-9EFB-FE42-9BDB-A5EB572BE2ED}"/>
              </a:ext>
            </a:extLst>
          </p:cNvPr>
          <p:cNvCxnSpPr>
            <a:cxnSpLocks/>
            <a:stCxn id="128" idx="6"/>
            <a:endCxn id="130" idx="2"/>
          </p:cNvCxnSpPr>
          <p:nvPr/>
        </p:nvCxnSpPr>
        <p:spPr>
          <a:xfrm flipV="1">
            <a:off x="10054551" y="1317938"/>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30" name="Oval 129">
            <a:extLst>
              <a:ext uri="{FF2B5EF4-FFF2-40B4-BE49-F238E27FC236}">
                <a16:creationId xmlns:a16="http://schemas.microsoft.com/office/drawing/2014/main" id="{817168B4-22F0-0947-8B9F-DA5DC3387F27}"/>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74D1820-F803-8A4D-9926-5B11815313DB}"/>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45862180-A45F-A844-8BF5-400DFD259C8A}"/>
              </a:ext>
            </a:extLst>
          </p:cNvPr>
          <p:cNvCxnSpPr>
            <a:cxnSpLocks/>
            <a:stCxn id="131" idx="6"/>
            <a:endCxn id="133" idx="2"/>
          </p:cNvCxnSpPr>
          <p:nvPr/>
        </p:nvCxnSpPr>
        <p:spPr>
          <a:xfrm flipV="1">
            <a:off x="10054551" y="1604589"/>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33" name="Oval 132">
            <a:extLst>
              <a:ext uri="{FF2B5EF4-FFF2-40B4-BE49-F238E27FC236}">
                <a16:creationId xmlns:a16="http://schemas.microsoft.com/office/drawing/2014/main" id="{FC073BDD-27D1-4B42-8DB2-B12BA3F40F9E}"/>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CABB32B-28EB-894F-9874-FFEEDD046496}"/>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01C297C7-6E21-2A44-9550-42A6D1A3C267}"/>
              </a:ext>
            </a:extLst>
          </p:cNvPr>
          <p:cNvCxnSpPr>
            <a:cxnSpLocks/>
            <a:stCxn id="134" idx="6"/>
            <a:endCxn id="136" idx="2"/>
          </p:cNvCxnSpPr>
          <p:nvPr/>
        </p:nvCxnSpPr>
        <p:spPr>
          <a:xfrm flipV="1">
            <a:off x="10056196" y="1859051"/>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36" name="Oval 135">
            <a:extLst>
              <a:ext uri="{FF2B5EF4-FFF2-40B4-BE49-F238E27FC236}">
                <a16:creationId xmlns:a16="http://schemas.microsoft.com/office/drawing/2014/main" id="{53247060-F27B-4E41-AC25-B394627F4054}"/>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8EE6B357-4BBD-C64D-8471-02BEF7CECC5D}"/>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140" name="TextBox 139">
            <a:extLst>
              <a:ext uri="{FF2B5EF4-FFF2-40B4-BE49-F238E27FC236}">
                <a16:creationId xmlns:a16="http://schemas.microsoft.com/office/drawing/2014/main" id="{F1616603-000A-254A-BE0A-1F00E837D380}"/>
              </a:ext>
            </a:extLst>
          </p:cNvPr>
          <p:cNvSpPr txBox="1"/>
          <p:nvPr/>
        </p:nvSpPr>
        <p:spPr>
          <a:xfrm>
            <a:off x="11165060" y="1115487"/>
            <a:ext cx="442750" cy="923330"/>
          </a:xfrm>
          <a:prstGeom prst="rect">
            <a:avLst/>
          </a:prstGeom>
          <a:noFill/>
        </p:spPr>
        <p:txBody>
          <a:bodyPr wrap="none" rtlCol="0">
            <a:spAutoFit/>
          </a:bodyPr>
          <a:lstStyle/>
          <a:p>
            <a:r>
              <a:rPr lang="en-US" dirty="0">
                <a:solidFill>
                  <a:srgbClr val="C00000"/>
                </a:solidFill>
              </a:rPr>
              <a:t>AB</a:t>
            </a:r>
          </a:p>
          <a:p>
            <a:r>
              <a:rPr lang="en-US" dirty="0">
                <a:solidFill>
                  <a:srgbClr val="C00000"/>
                </a:solidFill>
              </a:rPr>
              <a:t>EF</a:t>
            </a:r>
          </a:p>
          <a:p>
            <a:r>
              <a:rPr lang="en-US" dirty="0">
                <a:solidFill>
                  <a:srgbClr val="C00000"/>
                </a:solidFill>
              </a:rPr>
              <a:t>FG</a:t>
            </a:r>
          </a:p>
        </p:txBody>
      </p:sp>
      <p:sp>
        <p:nvSpPr>
          <p:cNvPr id="141" name="TextBox 140">
            <a:extLst>
              <a:ext uri="{FF2B5EF4-FFF2-40B4-BE49-F238E27FC236}">
                <a16:creationId xmlns:a16="http://schemas.microsoft.com/office/drawing/2014/main" id="{DFC18D3B-5805-5A47-98BD-CF7868265D3F}"/>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cxnSp>
        <p:nvCxnSpPr>
          <p:cNvPr id="143" name="Straight Connector 142">
            <a:extLst>
              <a:ext uri="{FF2B5EF4-FFF2-40B4-BE49-F238E27FC236}">
                <a16:creationId xmlns:a16="http://schemas.microsoft.com/office/drawing/2014/main" id="{24DFAD95-E172-3B44-9992-D0DE26054C8B}"/>
              </a:ext>
            </a:extLst>
          </p:cNvPr>
          <p:cNvCxnSpPr>
            <a:cxnSpLocks/>
          </p:cNvCxnSpPr>
          <p:nvPr/>
        </p:nvCxnSpPr>
        <p:spPr>
          <a:xfrm>
            <a:off x="2189075" y="1407896"/>
            <a:ext cx="810791" cy="82839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2762C40-18F0-3546-8C1E-7D7329930197}"/>
                  </a:ext>
                </a:extLst>
              </p:cNvPr>
              <p:cNvSpPr txBox="1"/>
              <p:nvPr/>
            </p:nvSpPr>
            <p:spPr>
              <a:xfrm>
                <a:off x="2210072" y="1822091"/>
                <a:ext cx="3506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1</m:t>
                          </m:r>
                        </m:sub>
                      </m:sSub>
                    </m:oMath>
                  </m:oMathPara>
                </a14:m>
                <a:endParaRPr lang="en-US" dirty="0"/>
              </a:p>
            </p:txBody>
          </p:sp>
        </mc:Choice>
        <mc:Fallback xmlns="">
          <p:sp>
            <p:nvSpPr>
              <p:cNvPr id="144" name="TextBox 143">
                <a:extLst>
                  <a:ext uri="{FF2B5EF4-FFF2-40B4-BE49-F238E27FC236}">
                    <a16:creationId xmlns:a16="http://schemas.microsoft.com/office/drawing/2014/main" id="{A2762C40-18F0-3546-8C1E-7D7329930197}"/>
                  </a:ext>
                </a:extLst>
              </p:cNvPr>
              <p:cNvSpPr txBox="1">
                <a:spLocks noRot="1" noChangeAspect="1" noMove="1" noResize="1" noEditPoints="1" noAdjustHandles="1" noChangeArrowheads="1" noChangeShapeType="1" noTextEdit="1"/>
              </p:cNvSpPr>
              <p:nvPr/>
            </p:nvSpPr>
            <p:spPr>
              <a:xfrm>
                <a:off x="2210072" y="1822091"/>
                <a:ext cx="350673"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7E693480-B758-5C43-B133-09A4C36A9A4C}"/>
                  </a:ext>
                </a:extLst>
              </p:cNvPr>
              <p:cNvSpPr txBox="1"/>
              <p:nvPr/>
            </p:nvSpPr>
            <p:spPr>
              <a:xfrm>
                <a:off x="9538142" y="1093206"/>
                <a:ext cx="3506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1</m:t>
                          </m:r>
                        </m:sub>
                      </m:sSub>
                    </m:oMath>
                  </m:oMathPara>
                </a14:m>
                <a:endParaRPr lang="en-US" dirty="0"/>
              </a:p>
            </p:txBody>
          </p:sp>
        </mc:Choice>
        <mc:Fallback xmlns="">
          <p:sp>
            <p:nvSpPr>
              <p:cNvPr id="145" name="TextBox 144">
                <a:extLst>
                  <a:ext uri="{FF2B5EF4-FFF2-40B4-BE49-F238E27FC236}">
                    <a16:creationId xmlns:a16="http://schemas.microsoft.com/office/drawing/2014/main" id="{7E693480-B758-5C43-B133-09A4C36A9A4C}"/>
                  </a:ext>
                </a:extLst>
              </p:cNvPr>
              <p:cNvSpPr txBox="1">
                <a:spLocks noRot="1" noChangeAspect="1" noMove="1" noResize="1" noEditPoints="1" noAdjustHandles="1" noChangeArrowheads="1" noChangeShapeType="1" noTextEdit="1"/>
              </p:cNvSpPr>
              <p:nvPr/>
            </p:nvSpPr>
            <p:spPr>
              <a:xfrm>
                <a:off x="9538142" y="1093206"/>
                <a:ext cx="350673" cy="369332"/>
              </a:xfrm>
              <a:prstGeom prst="rect">
                <a:avLst/>
              </a:prstGeom>
              <a:blipFill>
                <a:blip r:embed="rId3"/>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E23CEB67-1ED9-D043-8CF0-D3E1A4893209}"/>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890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6253106" y="939367"/>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4926604" y="1173886"/>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2118187" y="3407881"/>
            <a:ext cx="2331720" cy="233172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1799751" y="1117604"/>
            <a:ext cx="2331720" cy="233172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4157238" y="-33380"/>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4164091" y="4488586"/>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2D4496B3-664A-0846-BCEE-0D0AE01FF274}"/>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2880DB9F-FFA3-CD4B-90C4-0DDD8CA201A7}"/>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CE049201-2907-B743-9874-FAD0F9053D13}"/>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41" name="Oval 40">
            <a:extLst>
              <a:ext uri="{FF2B5EF4-FFF2-40B4-BE49-F238E27FC236}">
                <a16:creationId xmlns:a16="http://schemas.microsoft.com/office/drawing/2014/main" id="{8FA2380F-78ED-664D-93F5-31A26A727D02}"/>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1BF1566-02D6-6748-BA5F-1D7E85720544}"/>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D35617A-8E32-BA46-8457-472E8FA1710B}"/>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2C27F1D4-C51F-2040-B199-8A83351B799C}"/>
              </a:ext>
            </a:extLst>
          </p:cNvPr>
          <p:cNvCxnSpPr>
            <a:cxnSpLocks/>
            <a:stCxn id="48" idx="1"/>
            <a:endCxn id="50"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6D589030-BEB2-9946-B0A1-D684ED8884E9}"/>
              </a:ext>
            </a:extLst>
          </p:cNvPr>
          <p:cNvCxnSpPr>
            <a:cxnSpLocks/>
            <a:stCxn id="50" idx="6"/>
            <a:endCxn id="49"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3" name="Oval 52">
            <a:extLst>
              <a:ext uri="{FF2B5EF4-FFF2-40B4-BE49-F238E27FC236}">
                <a16:creationId xmlns:a16="http://schemas.microsoft.com/office/drawing/2014/main" id="{921F74C6-1F93-EE4D-90C4-CE4F236AEE4B}"/>
              </a:ext>
            </a:extLst>
          </p:cNvPr>
          <p:cNvSpPr/>
          <p:nvPr/>
        </p:nvSpPr>
        <p:spPr>
          <a:xfrm>
            <a:off x="6705223" y="3478824"/>
            <a:ext cx="2331720" cy="233172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75AE6CA-1845-E24B-8DB3-7B9CC95CF31B}"/>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52C86FCE-2BBE-6D42-84D3-6DB9A881B02E}"/>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64" name="TextBox 63">
            <a:extLst>
              <a:ext uri="{FF2B5EF4-FFF2-40B4-BE49-F238E27FC236}">
                <a16:creationId xmlns:a16="http://schemas.microsoft.com/office/drawing/2014/main" id="{E6AA2D61-D90E-6041-8C8D-381F89CFFECD}"/>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66" name="TextBox 65">
            <a:extLst>
              <a:ext uri="{FF2B5EF4-FFF2-40B4-BE49-F238E27FC236}">
                <a16:creationId xmlns:a16="http://schemas.microsoft.com/office/drawing/2014/main" id="{E862A0EE-D5AD-994D-AACE-78055860BCB8}"/>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67" name="TextBox 66">
            <a:extLst>
              <a:ext uri="{FF2B5EF4-FFF2-40B4-BE49-F238E27FC236}">
                <a16:creationId xmlns:a16="http://schemas.microsoft.com/office/drawing/2014/main" id="{1A11AB77-43D0-FB40-BB80-8100E9B8BA29}"/>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68" name="TextBox 67">
            <a:extLst>
              <a:ext uri="{FF2B5EF4-FFF2-40B4-BE49-F238E27FC236}">
                <a16:creationId xmlns:a16="http://schemas.microsoft.com/office/drawing/2014/main" id="{3BF7E396-EA1E-3042-9D7C-6B07D30D7782}"/>
              </a:ext>
            </a:extLst>
          </p:cNvPr>
          <p:cNvSpPr txBox="1"/>
          <p:nvPr/>
        </p:nvSpPr>
        <p:spPr>
          <a:xfrm>
            <a:off x="2919679" y="4395360"/>
            <a:ext cx="576943" cy="369332"/>
          </a:xfrm>
          <a:prstGeom prst="rect">
            <a:avLst/>
          </a:prstGeom>
          <a:noFill/>
        </p:spPr>
        <p:txBody>
          <a:bodyPr wrap="square" rtlCol="0">
            <a:spAutoFit/>
          </a:bodyPr>
          <a:lstStyle/>
          <a:p>
            <a:r>
              <a:rPr lang="en-US" dirty="0"/>
              <a:t>F</a:t>
            </a:r>
          </a:p>
        </p:txBody>
      </p:sp>
      <p:sp>
        <p:nvSpPr>
          <p:cNvPr id="69" name="TextBox 68">
            <a:extLst>
              <a:ext uri="{FF2B5EF4-FFF2-40B4-BE49-F238E27FC236}">
                <a16:creationId xmlns:a16="http://schemas.microsoft.com/office/drawing/2014/main" id="{0D44027D-5786-BC40-8B7B-3782A3398EEF}"/>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70" name="TextBox 69">
            <a:extLst>
              <a:ext uri="{FF2B5EF4-FFF2-40B4-BE49-F238E27FC236}">
                <a16:creationId xmlns:a16="http://schemas.microsoft.com/office/drawing/2014/main" id="{EA6D6331-36B0-9A44-9ACC-34189B920936}"/>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sp>
        <p:nvSpPr>
          <p:cNvPr id="32" name="Triangle 31">
            <a:extLst>
              <a:ext uri="{FF2B5EF4-FFF2-40B4-BE49-F238E27FC236}">
                <a16:creationId xmlns:a16="http://schemas.microsoft.com/office/drawing/2014/main" id="{604C8C90-6920-694C-8DF5-D1B62F0D2D2B}"/>
              </a:ext>
            </a:extLst>
          </p:cNvPr>
          <p:cNvSpPr/>
          <p:nvPr/>
        </p:nvSpPr>
        <p:spPr>
          <a:xfrm rot="12291326">
            <a:off x="5060107" y="1555730"/>
            <a:ext cx="2288842" cy="778010"/>
          </a:xfrm>
          <a:prstGeom prst="triangle">
            <a:avLst>
              <a:gd name="adj" fmla="val 4666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F9D19D8-8F36-7448-AC1E-95BFC81C331F}"/>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19905DA-945F-CC4B-8252-E52FE868C2B3}"/>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8F433E0-CF5D-6E41-A4D0-ABEEA00AA529}"/>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A02B5327-2FF5-4443-B434-E847ABADADDC}"/>
              </a:ext>
            </a:extLst>
          </p:cNvPr>
          <p:cNvSpPr/>
          <p:nvPr/>
        </p:nvSpPr>
        <p:spPr>
          <a:xfrm>
            <a:off x="12477195" y="291258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E758B73C-0EB6-3F40-BB1B-3D374F61E4CF}"/>
              </a:ext>
            </a:extLst>
          </p:cNvPr>
          <p:cNvCxnSpPr>
            <a:cxnSpLocks/>
            <a:stCxn id="112" idx="6"/>
            <a:endCxn id="114" idx="2"/>
          </p:cNvCxnSpPr>
          <p:nvPr/>
        </p:nvCxnSpPr>
        <p:spPr>
          <a:xfrm flipV="1">
            <a:off x="12568635" y="2955418"/>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14" name="Oval 113">
            <a:extLst>
              <a:ext uri="{FF2B5EF4-FFF2-40B4-BE49-F238E27FC236}">
                <a16:creationId xmlns:a16="http://schemas.microsoft.com/office/drawing/2014/main" id="{F9901258-988F-C44E-8509-B9C97755F3EC}"/>
              </a:ext>
            </a:extLst>
          </p:cNvPr>
          <p:cNvSpPr/>
          <p:nvPr/>
        </p:nvSpPr>
        <p:spPr>
          <a:xfrm>
            <a:off x="13314819" y="290969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66E541D1-A13A-E04A-B08D-D8F8B847563A}"/>
              </a:ext>
            </a:extLst>
          </p:cNvPr>
          <p:cNvSpPr txBox="1"/>
          <p:nvPr/>
        </p:nvSpPr>
        <p:spPr>
          <a:xfrm>
            <a:off x="13671987" y="2763730"/>
            <a:ext cx="461921" cy="646331"/>
          </a:xfrm>
          <a:prstGeom prst="rect">
            <a:avLst/>
          </a:prstGeom>
          <a:noFill/>
        </p:spPr>
        <p:txBody>
          <a:bodyPr wrap="none" rtlCol="0">
            <a:spAutoFit/>
          </a:bodyPr>
          <a:lstStyle/>
          <a:p>
            <a:r>
              <a:rPr lang="en-US" dirty="0">
                <a:solidFill>
                  <a:schemeClr val="accent2">
                    <a:lumMod val="75000"/>
                  </a:schemeClr>
                </a:solidFill>
              </a:rPr>
              <a:t>AG</a:t>
            </a:r>
          </a:p>
          <a:p>
            <a:r>
              <a:rPr lang="en-US" dirty="0">
                <a:solidFill>
                  <a:schemeClr val="accent2">
                    <a:lumMod val="75000"/>
                  </a:schemeClr>
                </a:solidFill>
              </a:rPr>
              <a:t>BD</a:t>
            </a:r>
          </a:p>
        </p:txBody>
      </p:sp>
      <p:sp>
        <p:nvSpPr>
          <p:cNvPr id="116" name="Oval 115">
            <a:extLst>
              <a:ext uri="{FF2B5EF4-FFF2-40B4-BE49-F238E27FC236}">
                <a16:creationId xmlns:a16="http://schemas.microsoft.com/office/drawing/2014/main" id="{0F427486-912F-8C45-B0DC-5300D9078131}"/>
              </a:ext>
            </a:extLst>
          </p:cNvPr>
          <p:cNvSpPr/>
          <p:nvPr/>
        </p:nvSpPr>
        <p:spPr>
          <a:xfrm>
            <a:off x="12472325" y="317703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DF44ADE0-9C1A-B14B-BBDD-E02A914A43C6}"/>
              </a:ext>
            </a:extLst>
          </p:cNvPr>
          <p:cNvCxnSpPr>
            <a:cxnSpLocks/>
            <a:stCxn id="116" idx="6"/>
            <a:endCxn id="118" idx="2"/>
          </p:cNvCxnSpPr>
          <p:nvPr/>
        </p:nvCxnSpPr>
        <p:spPr>
          <a:xfrm flipV="1">
            <a:off x="12563765" y="3219866"/>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18" name="Oval 117">
            <a:extLst>
              <a:ext uri="{FF2B5EF4-FFF2-40B4-BE49-F238E27FC236}">
                <a16:creationId xmlns:a16="http://schemas.microsoft.com/office/drawing/2014/main" id="{3B9AFEE4-8FD6-734E-A37D-FC1030C39283}"/>
              </a:ext>
            </a:extLst>
          </p:cNvPr>
          <p:cNvSpPr/>
          <p:nvPr/>
        </p:nvSpPr>
        <p:spPr>
          <a:xfrm>
            <a:off x="13309949" y="317414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0619794-EBD4-DD48-9976-B485D63C26A8}"/>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37FAE6E-3F48-D642-9A2F-21AEE13C0E93}"/>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20FDF612-C419-1343-83E4-CC6AC483FE52}"/>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1A05C5F-7295-6C45-8ED1-47DEC8539EDB}"/>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30758894-0EC4-9141-BC1F-08E315D66884}"/>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D46ED8A9-736F-4249-BC66-0BC45862F4CA}"/>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62C1C8BA-0618-1D41-9095-605494637CE0}"/>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378B7DA6-06A2-2844-A0C8-EB380C8DBEC2}"/>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9B1C2AAE-FE30-E847-A0CD-D09183AE42B1}"/>
              </a:ext>
            </a:extLst>
          </p:cNvPr>
          <p:cNvCxnSpPr>
            <a:cxnSpLocks/>
            <a:stCxn id="182" idx="6"/>
            <a:endCxn id="184"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4" name="Oval 183">
            <a:extLst>
              <a:ext uri="{FF2B5EF4-FFF2-40B4-BE49-F238E27FC236}">
                <a16:creationId xmlns:a16="http://schemas.microsoft.com/office/drawing/2014/main" id="{BB6C6D72-8971-DC45-9880-892A9CFD9C1C}"/>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78D74502-7702-8C46-9783-1AF12ED24FC9}"/>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6" name="Straight Connector 185">
            <a:extLst>
              <a:ext uri="{FF2B5EF4-FFF2-40B4-BE49-F238E27FC236}">
                <a16:creationId xmlns:a16="http://schemas.microsoft.com/office/drawing/2014/main" id="{029C3131-94C4-F84E-8BD3-E0D8C3A8111F}"/>
              </a:ext>
            </a:extLst>
          </p:cNvPr>
          <p:cNvCxnSpPr>
            <a:cxnSpLocks/>
            <a:stCxn id="185" idx="6"/>
            <a:endCxn id="187"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7" name="Oval 186">
            <a:extLst>
              <a:ext uri="{FF2B5EF4-FFF2-40B4-BE49-F238E27FC236}">
                <a16:creationId xmlns:a16="http://schemas.microsoft.com/office/drawing/2014/main" id="{D587D677-AD74-E043-9249-90A3B7B20D9A}"/>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738529D7-3443-D947-9501-BBACEC1E5FFE}"/>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1EF9CC15-056F-1E4D-B41A-80BCC4973636}"/>
              </a:ext>
            </a:extLst>
          </p:cNvPr>
          <p:cNvCxnSpPr>
            <a:cxnSpLocks/>
            <a:stCxn id="188" idx="6"/>
            <a:endCxn id="190"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90" name="Oval 189">
            <a:extLst>
              <a:ext uri="{FF2B5EF4-FFF2-40B4-BE49-F238E27FC236}">
                <a16:creationId xmlns:a16="http://schemas.microsoft.com/office/drawing/2014/main" id="{523C3F46-0CA8-EF4D-A128-8904B6750541}"/>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8ACB1C1-2E79-FA48-BECF-0745AB1C8BF1}"/>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49B39909-0EC4-AF4C-A4BB-B6AD7F39D13F}"/>
              </a:ext>
            </a:extLst>
          </p:cNvPr>
          <p:cNvCxnSpPr>
            <a:cxnSpLocks/>
            <a:stCxn id="191" idx="6"/>
            <a:endCxn id="193"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93" name="Oval 192">
            <a:extLst>
              <a:ext uri="{FF2B5EF4-FFF2-40B4-BE49-F238E27FC236}">
                <a16:creationId xmlns:a16="http://schemas.microsoft.com/office/drawing/2014/main" id="{E6BE79C2-35F7-0940-892B-F8A34F34D9DE}"/>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AB7518C1-D6F5-E040-908C-38A571856071}"/>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9E524F25-10E0-A340-9B87-E976FD940A86}"/>
              </a:ext>
            </a:extLst>
          </p:cNvPr>
          <p:cNvCxnSpPr>
            <a:cxnSpLocks/>
            <a:stCxn id="194" idx="6"/>
            <a:endCxn id="196"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96" name="Oval 195">
            <a:extLst>
              <a:ext uri="{FF2B5EF4-FFF2-40B4-BE49-F238E27FC236}">
                <a16:creationId xmlns:a16="http://schemas.microsoft.com/office/drawing/2014/main" id="{3ADDB76B-3C18-4D4E-A215-EB4C73BA3DF8}"/>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7" name="Triangle 196">
            <a:extLst>
              <a:ext uri="{FF2B5EF4-FFF2-40B4-BE49-F238E27FC236}">
                <a16:creationId xmlns:a16="http://schemas.microsoft.com/office/drawing/2014/main" id="{1B1E0D8D-3D0D-E341-A1B0-FD28A2C73DDC}"/>
              </a:ext>
            </a:extLst>
          </p:cNvPr>
          <p:cNvSpPr/>
          <p:nvPr/>
        </p:nvSpPr>
        <p:spPr>
          <a:xfrm>
            <a:off x="9995767" y="1984494"/>
            <a:ext cx="933339" cy="367551"/>
          </a:xfrm>
          <a:prstGeom prst="triangle">
            <a:avLst>
              <a:gd name="adj" fmla="val 46664"/>
            </a:avLst>
          </a:prstGeom>
          <a:solidFill>
            <a:srgbClr val="FFC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id="{807779D4-1C6C-2E4A-95A6-D35B78DFA654}"/>
              </a:ext>
            </a:extLst>
          </p:cNvPr>
          <p:cNvSpPr txBox="1"/>
          <p:nvPr/>
        </p:nvSpPr>
        <p:spPr>
          <a:xfrm>
            <a:off x="11159304" y="2029329"/>
            <a:ext cx="566181" cy="369332"/>
          </a:xfrm>
          <a:prstGeom prst="rect">
            <a:avLst/>
          </a:prstGeom>
          <a:noFill/>
        </p:spPr>
        <p:txBody>
          <a:bodyPr wrap="none" rtlCol="0">
            <a:spAutoFit/>
          </a:bodyPr>
          <a:lstStyle/>
          <a:p>
            <a:r>
              <a:rPr lang="en-US" dirty="0">
                <a:solidFill>
                  <a:srgbClr val="C00000"/>
                </a:solidFill>
              </a:rPr>
              <a:t>ABC</a:t>
            </a:r>
          </a:p>
        </p:txBody>
      </p:sp>
      <p:sp>
        <p:nvSpPr>
          <p:cNvPr id="208" name="TextBox 207">
            <a:extLst>
              <a:ext uri="{FF2B5EF4-FFF2-40B4-BE49-F238E27FC236}">
                <a16:creationId xmlns:a16="http://schemas.microsoft.com/office/drawing/2014/main" id="{1004E382-DF1B-E843-AFCD-9DA98CBFDD21}"/>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209" name="TextBox 208">
            <a:extLst>
              <a:ext uri="{FF2B5EF4-FFF2-40B4-BE49-F238E27FC236}">
                <a16:creationId xmlns:a16="http://schemas.microsoft.com/office/drawing/2014/main" id="{661DB541-F491-3A41-99BD-27AFACEEE25C}"/>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210" name="TextBox 209">
            <a:extLst>
              <a:ext uri="{FF2B5EF4-FFF2-40B4-BE49-F238E27FC236}">
                <a16:creationId xmlns:a16="http://schemas.microsoft.com/office/drawing/2014/main" id="{6E22DC29-98D9-AB45-A16A-1EFA4CE5ADE6}"/>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Tree>
    <p:extLst>
      <p:ext uri="{BB962C8B-B14F-4D97-AF65-F5344CB8AC3E}">
        <p14:creationId xmlns:p14="http://schemas.microsoft.com/office/powerpoint/2010/main" val="2229161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03039C9E-CE8D-DC45-A4A0-27CEF652F4FF}"/>
              </a:ext>
            </a:extLst>
          </p:cNvPr>
          <p:cNvSpPr/>
          <p:nvPr/>
        </p:nvSpPr>
        <p:spPr>
          <a:xfrm>
            <a:off x="6528490" y="3345586"/>
            <a:ext cx="2651760" cy="265176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C766231-5E06-5749-BC81-54478140DD86}"/>
              </a:ext>
            </a:extLst>
          </p:cNvPr>
          <p:cNvSpPr/>
          <p:nvPr/>
        </p:nvSpPr>
        <p:spPr>
          <a:xfrm>
            <a:off x="1680042" y="965306"/>
            <a:ext cx="2651760" cy="265176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027ABD4-489C-5E42-9052-3C0EFF054194}"/>
              </a:ext>
            </a:extLst>
          </p:cNvPr>
          <p:cNvSpPr/>
          <p:nvPr/>
        </p:nvSpPr>
        <p:spPr>
          <a:xfrm>
            <a:off x="6125415" y="752735"/>
            <a:ext cx="2651760" cy="265176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4767206" y="1130958"/>
            <a:ext cx="2651760" cy="265176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1957875" y="3211364"/>
            <a:ext cx="2651760" cy="265176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4042699" y="-200558"/>
            <a:ext cx="2651760" cy="265176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3910354" y="4272097"/>
            <a:ext cx="2651760" cy="265176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9833351-A491-E543-8A99-C1066492BD18}"/>
              </a:ext>
            </a:extLst>
          </p:cNvPr>
          <p:cNvCxnSpPr>
            <a:cxnSpLocks/>
          </p:cNvCxnSpPr>
          <p:nvPr/>
        </p:nvCxnSpPr>
        <p:spPr>
          <a:xfrm flipH="1">
            <a:off x="3097892" y="1149015"/>
            <a:ext cx="2173351" cy="1119788"/>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DD7DF36F-A35B-5943-BE7A-5E16B534239C}"/>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6D328B1-2715-9744-80FD-8D0B177EC19B}"/>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61720" y="1548412"/>
            <a:ext cx="2288842"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12BB3951-EC87-774A-BCE0-17DA84ED27EC}"/>
              </a:ext>
            </a:extLst>
          </p:cNvPr>
          <p:cNvCxnSpPr>
            <a:cxnSpLocks/>
            <a:endCxn id="109" idx="0"/>
          </p:cNvCxnSpPr>
          <p:nvPr/>
        </p:nvCxnSpPr>
        <p:spPr>
          <a:xfrm>
            <a:off x="7451295" y="2196667"/>
            <a:ext cx="445304" cy="2377440"/>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09" name="Oval 108">
            <a:extLst>
              <a:ext uri="{FF2B5EF4-FFF2-40B4-BE49-F238E27FC236}">
                <a16:creationId xmlns:a16="http://schemas.microsoft.com/office/drawing/2014/main" id="{4DCF5579-AF48-2A44-AE3A-47B6D8A8E5DF}"/>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3F161E98-1CBC-F742-A63C-53E4E92302C5}"/>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112" name="TextBox 111">
            <a:extLst>
              <a:ext uri="{FF2B5EF4-FFF2-40B4-BE49-F238E27FC236}">
                <a16:creationId xmlns:a16="http://schemas.microsoft.com/office/drawing/2014/main" id="{7F498545-E419-B44E-9034-BD445DC4E767}"/>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114" name="TextBox 113">
            <a:extLst>
              <a:ext uri="{FF2B5EF4-FFF2-40B4-BE49-F238E27FC236}">
                <a16:creationId xmlns:a16="http://schemas.microsoft.com/office/drawing/2014/main" id="{6D473440-F706-CC4A-B275-AB2996C021F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115" name="TextBox 114">
            <a:extLst>
              <a:ext uri="{FF2B5EF4-FFF2-40B4-BE49-F238E27FC236}">
                <a16:creationId xmlns:a16="http://schemas.microsoft.com/office/drawing/2014/main" id="{396B9100-94C2-FB42-9FD7-BEA14F31C955}"/>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116" name="TextBox 115">
            <a:extLst>
              <a:ext uri="{FF2B5EF4-FFF2-40B4-BE49-F238E27FC236}">
                <a16:creationId xmlns:a16="http://schemas.microsoft.com/office/drawing/2014/main" id="{C9DF8E71-8C2A-6E47-B6F1-06FB8FF2EA6D}"/>
              </a:ext>
            </a:extLst>
          </p:cNvPr>
          <p:cNvSpPr txBox="1"/>
          <p:nvPr/>
        </p:nvSpPr>
        <p:spPr>
          <a:xfrm>
            <a:off x="2919679" y="4395360"/>
            <a:ext cx="576943" cy="369332"/>
          </a:xfrm>
          <a:prstGeom prst="rect">
            <a:avLst/>
          </a:prstGeom>
          <a:noFill/>
        </p:spPr>
        <p:txBody>
          <a:bodyPr wrap="square" rtlCol="0">
            <a:spAutoFit/>
          </a:bodyPr>
          <a:lstStyle/>
          <a:p>
            <a:r>
              <a:rPr lang="en-US" dirty="0"/>
              <a:t>F</a:t>
            </a:r>
          </a:p>
        </p:txBody>
      </p:sp>
      <p:sp>
        <p:nvSpPr>
          <p:cNvPr id="117" name="TextBox 116">
            <a:extLst>
              <a:ext uri="{FF2B5EF4-FFF2-40B4-BE49-F238E27FC236}">
                <a16:creationId xmlns:a16="http://schemas.microsoft.com/office/drawing/2014/main" id="{6B6E3C47-9285-D642-B60D-929EA685DCAF}"/>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118" name="TextBox 117">
            <a:extLst>
              <a:ext uri="{FF2B5EF4-FFF2-40B4-BE49-F238E27FC236}">
                <a16:creationId xmlns:a16="http://schemas.microsoft.com/office/drawing/2014/main" id="{DA23BB92-A314-AF47-9A4D-3AAB8777F6EC}"/>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sp>
        <p:nvSpPr>
          <p:cNvPr id="101" name="Oval 100">
            <a:extLst>
              <a:ext uri="{FF2B5EF4-FFF2-40B4-BE49-F238E27FC236}">
                <a16:creationId xmlns:a16="http://schemas.microsoft.com/office/drawing/2014/main" id="{FE1D257F-BA91-7648-8A99-210B9A9C2697}"/>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CB13D55-7A6E-D145-95C4-7881DE1750C6}"/>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816C7A3-3FD4-0948-94AA-0BD6C862C481}"/>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6BC555DF-26EE-754B-84B1-643C08364526}"/>
              </a:ext>
            </a:extLst>
          </p:cNvPr>
          <p:cNvCxnSpPr>
            <a:cxnSpLocks/>
            <a:stCxn id="101" idx="1"/>
            <a:endCxn id="103"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746D5AAF-3842-4C4D-A9CD-D517A4A0C0FC}"/>
              </a:ext>
            </a:extLst>
          </p:cNvPr>
          <p:cNvCxnSpPr>
            <a:cxnSpLocks/>
            <a:stCxn id="103" idx="6"/>
            <a:endCxn id="102"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55E96098-1E12-D84E-A610-1D9F918074A5}"/>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9" name="TextBox 128">
            <a:extLst>
              <a:ext uri="{FF2B5EF4-FFF2-40B4-BE49-F238E27FC236}">
                <a16:creationId xmlns:a16="http://schemas.microsoft.com/office/drawing/2014/main" id="{5EBC3748-7A98-F04C-B563-9DD3B653A30C}"/>
              </a:ext>
            </a:extLst>
          </p:cNvPr>
          <p:cNvSpPr txBox="1"/>
          <p:nvPr/>
        </p:nvSpPr>
        <p:spPr>
          <a:xfrm>
            <a:off x="13553780" y="3158029"/>
            <a:ext cx="439544" cy="369332"/>
          </a:xfrm>
          <a:prstGeom prst="rect">
            <a:avLst/>
          </a:prstGeom>
          <a:noFill/>
        </p:spPr>
        <p:txBody>
          <a:bodyPr wrap="none" rtlCol="0">
            <a:spAutoFit/>
          </a:bodyPr>
          <a:lstStyle/>
          <a:p>
            <a:r>
              <a:rPr lang="en-US" dirty="0">
                <a:solidFill>
                  <a:srgbClr val="00B050"/>
                </a:solidFill>
              </a:rPr>
              <a:t>DE</a:t>
            </a:r>
          </a:p>
        </p:txBody>
      </p:sp>
      <p:sp>
        <p:nvSpPr>
          <p:cNvPr id="121" name="Oval 120">
            <a:extLst>
              <a:ext uri="{FF2B5EF4-FFF2-40B4-BE49-F238E27FC236}">
                <a16:creationId xmlns:a16="http://schemas.microsoft.com/office/drawing/2014/main" id="{919BC512-708A-4040-A150-B0D24E74A5FF}"/>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B470473-28F6-3A44-ABC2-7D65E7BE95B2}"/>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2999903-21F7-BB4D-BF96-61C1DE23F6D1}"/>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C04C38C-67A0-AA46-8A0C-24B4700287D3}"/>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FD35A5DE-89E3-6E41-B8F0-5238EB36D3F1}"/>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898FBD82-0E57-5049-9210-342524E1C298}"/>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5D518FA-1049-9242-8683-187ADE141348}"/>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FAB401A5-5369-6640-96FF-A6D1F29E53BA}"/>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E080D1C2-0983-B44A-8800-71A74CA0BB6C}"/>
              </a:ext>
            </a:extLst>
          </p:cNvPr>
          <p:cNvCxnSpPr>
            <a:cxnSpLocks/>
            <a:stCxn id="133" idx="6"/>
            <a:endCxn id="135"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5" name="Oval 134">
            <a:extLst>
              <a:ext uri="{FF2B5EF4-FFF2-40B4-BE49-F238E27FC236}">
                <a16:creationId xmlns:a16="http://schemas.microsoft.com/office/drawing/2014/main" id="{665E4001-5D29-F14D-9B53-AEC742227931}"/>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F9BD6C83-39FD-4D4F-9B69-CF501D802B8B}"/>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B49D02EB-842F-9B48-8B73-3F04A5836915}"/>
              </a:ext>
            </a:extLst>
          </p:cNvPr>
          <p:cNvCxnSpPr>
            <a:cxnSpLocks/>
            <a:stCxn id="136" idx="6"/>
            <a:endCxn id="138"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8" name="Oval 137">
            <a:extLst>
              <a:ext uri="{FF2B5EF4-FFF2-40B4-BE49-F238E27FC236}">
                <a16:creationId xmlns:a16="http://schemas.microsoft.com/office/drawing/2014/main" id="{12A599FE-88B7-2C42-AB8C-FA07AD5DEB80}"/>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D5BBB18-94F8-D845-A47A-ACE9BAAA1211}"/>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E4694DA1-2598-574F-8503-FC0A702740BF}"/>
              </a:ext>
            </a:extLst>
          </p:cNvPr>
          <p:cNvCxnSpPr>
            <a:cxnSpLocks/>
            <a:stCxn id="139" idx="6"/>
            <a:endCxn id="141"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1" name="Oval 140">
            <a:extLst>
              <a:ext uri="{FF2B5EF4-FFF2-40B4-BE49-F238E27FC236}">
                <a16:creationId xmlns:a16="http://schemas.microsoft.com/office/drawing/2014/main" id="{4424816A-C790-FC43-9715-B8C45DE06024}"/>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6674E05-F5B6-7645-829F-DF5D046C4729}"/>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CD647E4C-5D91-6645-AD8A-B03ED3D57674}"/>
              </a:ext>
            </a:extLst>
          </p:cNvPr>
          <p:cNvCxnSpPr>
            <a:cxnSpLocks/>
            <a:stCxn id="142" idx="6"/>
            <a:endCxn id="144"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4" name="Oval 143">
            <a:extLst>
              <a:ext uri="{FF2B5EF4-FFF2-40B4-BE49-F238E27FC236}">
                <a16:creationId xmlns:a16="http://schemas.microsoft.com/office/drawing/2014/main" id="{0EBA31FD-7054-304D-A294-78D3778E9E60}"/>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76B300AD-D0EA-6249-A25F-6C44F777321C}"/>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0D72C0A6-20CF-564A-8E17-DBB24AD99305}"/>
              </a:ext>
            </a:extLst>
          </p:cNvPr>
          <p:cNvCxnSpPr>
            <a:cxnSpLocks/>
            <a:stCxn id="145" idx="6"/>
            <a:endCxn id="147"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7" name="Oval 146">
            <a:extLst>
              <a:ext uri="{FF2B5EF4-FFF2-40B4-BE49-F238E27FC236}">
                <a16:creationId xmlns:a16="http://schemas.microsoft.com/office/drawing/2014/main" id="{D99975F4-BE22-7947-9E52-AF336F015F0C}"/>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Triangle 147">
            <a:extLst>
              <a:ext uri="{FF2B5EF4-FFF2-40B4-BE49-F238E27FC236}">
                <a16:creationId xmlns:a16="http://schemas.microsoft.com/office/drawing/2014/main" id="{074A20A7-CE3E-E843-A437-6093DAD16CC6}"/>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B9347366-57FA-3947-A457-1AC8E32426C6}"/>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50" name="Group 149">
            <a:extLst>
              <a:ext uri="{FF2B5EF4-FFF2-40B4-BE49-F238E27FC236}">
                <a16:creationId xmlns:a16="http://schemas.microsoft.com/office/drawing/2014/main" id="{2470B3C1-2087-354A-A9DB-A5665A142F42}"/>
              </a:ext>
            </a:extLst>
          </p:cNvPr>
          <p:cNvGrpSpPr/>
          <p:nvPr/>
        </p:nvGrpSpPr>
        <p:grpSpPr>
          <a:xfrm>
            <a:off x="9961186" y="2500684"/>
            <a:ext cx="929064" cy="94331"/>
            <a:chOff x="9961186" y="2500684"/>
            <a:chExt cx="929064" cy="94331"/>
          </a:xfrm>
        </p:grpSpPr>
        <p:sp>
          <p:nvSpPr>
            <p:cNvPr id="151" name="Oval 150">
              <a:extLst>
                <a:ext uri="{FF2B5EF4-FFF2-40B4-BE49-F238E27FC236}">
                  <a16:creationId xmlns:a16="http://schemas.microsoft.com/office/drawing/2014/main" id="{E2930BDE-FB54-6746-9B9B-ABA2A326DB22}"/>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43320499-0B83-924F-8C62-C74547B9B994}"/>
                </a:ext>
              </a:extLst>
            </p:cNvPr>
            <p:cNvCxnSpPr>
              <a:cxnSpLocks/>
              <a:stCxn id="151" idx="6"/>
              <a:endCxn id="153" idx="2"/>
            </p:cNvCxnSpPr>
            <p:nvPr/>
          </p:nvCxnSpPr>
          <p:spPr>
            <a:xfrm flipV="1">
              <a:off x="10052626" y="2546404"/>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53" name="Oval 152">
              <a:extLst>
                <a:ext uri="{FF2B5EF4-FFF2-40B4-BE49-F238E27FC236}">
                  <a16:creationId xmlns:a16="http://schemas.microsoft.com/office/drawing/2014/main" id="{13A5C89D-ED0A-894A-80DF-1716D684A87D}"/>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54" name="TextBox 153">
            <a:extLst>
              <a:ext uri="{FF2B5EF4-FFF2-40B4-BE49-F238E27FC236}">
                <a16:creationId xmlns:a16="http://schemas.microsoft.com/office/drawing/2014/main" id="{50049432-3CE0-CA45-BFBF-FA013C2ECFB5}"/>
              </a:ext>
            </a:extLst>
          </p:cNvPr>
          <p:cNvSpPr txBox="1"/>
          <p:nvPr/>
        </p:nvSpPr>
        <p:spPr>
          <a:xfrm>
            <a:off x="11169938" y="2354716"/>
            <a:ext cx="461921" cy="646331"/>
          </a:xfrm>
          <a:prstGeom prst="rect">
            <a:avLst/>
          </a:prstGeom>
          <a:noFill/>
        </p:spPr>
        <p:txBody>
          <a:bodyPr wrap="none" rtlCol="0">
            <a:spAutoFit/>
          </a:bodyPr>
          <a:lstStyle/>
          <a:p>
            <a:r>
              <a:rPr lang="en-US" dirty="0">
                <a:solidFill>
                  <a:srgbClr val="C00000"/>
                </a:solidFill>
              </a:rPr>
              <a:t>AG</a:t>
            </a:r>
          </a:p>
          <a:p>
            <a:r>
              <a:rPr lang="en-US" dirty="0">
                <a:solidFill>
                  <a:srgbClr val="C00000"/>
                </a:solidFill>
              </a:rPr>
              <a:t>BD</a:t>
            </a:r>
          </a:p>
        </p:txBody>
      </p:sp>
      <p:grpSp>
        <p:nvGrpSpPr>
          <p:cNvPr id="155" name="Group 154">
            <a:extLst>
              <a:ext uri="{FF2B5EF4-FFF2-40B4-BE49-F238E27FC236}">
                <a16:creationId xmlns:a16="http://schemas.microsoft.com/office/drawing/2014/main" id="{B59B1EB2-E455-2340-BF49-80F871A10A9C}"/>
              </a:ext>
            </a:extLst>
          </p:cNvPr>
          <p:cNvGrpSpPr/>
          <p:nvPr/>
        </p:nvGrpSpPr>
        <p:grpSpPr>
          <a:xfrm>
            <a:off x="9963296" y="2765132"/>
            <a:ext cx="929064" cy="94331"/>
            <a:chOff x="9963296" y="2765132"/>
            <a:chExt cx="929064" cy="94331"/>
          </a:xfrm>
        </p:grpSpPr>
        <p:sp>
          <p:nvSpPr>
            <p:cNvPr id="156" name="Oval 155">
              <a:extLst>
                <a:ext uri="{FF2B5EF4-FFF2-40B4-BE49-F238E27FC236}">
                  <a16:creationId xmlns:a16="http://schemas.microsoft.com/office/drawing/2014/main" id="{447BD70B-8CC0-C740-94C2-4143AB04C3D8}"/>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71B10E84-C814-0640-8B54-C64CE51593F5}"/>
                </a:ext>
              </a:extLst>
            </p:cNvPr>
            <p:cNvCxnSpPr>
              <a:cxnSpLocks/>
              <a:stCxn id="156" idx="6"/>
              <a:endCxn id="158" idx="2"/>
            </p:cNvCxnSpPr>
            <p:nvPr/>
          </p:nvCxnSpPr>
          <p:spPr>
            <a:xfrm flipV="1">
              <a:off x="10054736" y="2810852"/>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58" name="Oval 157">
              <a:extLst>
                <a:ext uri="{FF2B5EF4-FFF2-40B4-BE49-F238E27FC236}">
                  <a16:creationId xmlns:a16="http://schemas.microsoft.com/office/drawing/2014/main" id="{4DC2A350-2482-BE47-B835-54CC413A3C09}"/>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3" name="TextBox 162">
            <a:extLst>
              <a:ext uri="{FF2B5EF4-FFF2-40B4-BE49-F238E27FC236}">
                <a16:creationId xmlns:a16="http://schemas.microsoft.com/office/drawing/2014/main" id="{46229078-05A1-5046-90FF-1189A5E9FDAB}"/>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164" name="TextBox 163">
            <a:extLst>
              <a:ext uri="{FF2B5EF4-FFF2-40B4-BE49-F238E27FC236}">
                <a16:creationId xmlns:a16="http://schemas.microsoft.com/office/drawing/2014/main" id="{C1FFC9E7-3EAE-EC4D-AFAC-7EA36BAFB978}"/>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166" name="TextBox 165">
            <a:extLst>
              <a:ext uri="{FF2B5EF4-FFF2-40B4-BE49-F238E27FC236}">
                <a16:creationId xmlns:a16="http://schemas.microsoft.com/office/drawing/2014/main" id="{C7E7D40F-56AC-A046-91EE-1722D4A19684}"/>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grpSp>
        <p:nvGrpSpPr>
          <p:cNvPr id="71" name="Group 70">
            <a:extLst>
              <a:ext uri="{FF2B5EF4-FFF2-40B4-BE49-F238E27FC236}">
                <a16:creationId xmlns:a16="http://schemas.microsoft.com/office/drawing/2014/main" id="{2B2784D6-0F0E-F843-84DF-DDB89B89272E}"/>
              </a:ext>
            </a:extLst>
          </p:cNvPr>
          <p:cNvGrpSpPr/>
          <p:nvPr/>
        </p:nvGrpSpPr>
        <p:grpSpPr>
          <a:xfrm>
            <a:off x="12474267" y="3304079"/>
            <a:ext cx="929064" cy="94331"/>
            <a:chOff x="9963296" y="3031306"/>
            <a:chExt cx="929064" cy="94331"/>
          </a:xfrm>
        </p:grpSpPr>
        <p:sp>
          <p:nvSpPr>
            <p:cNvPr id="72" name="Oval 71">
              <a:extLst>
                <a:ext uri="{FF2B5EF4-FFF2-40B4-BE49-F238E27FC236}">
                  <a16:creationId xmlns:a16="http://schemas.microsoft.com/office/drawing/2014/main" id="{F9BE6B5C-ECA4-BD4A-BDE7-9AF18A41A81E}"/>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DBEBAC6B-26F4-4740-BD7A-CDD1899895F5}"/>
                </a:ext>
              </a:extLst>
            </p:cNvPr>
            <p:cNvCxnSpPr>
              <a:cxnSpLocks/>
              <a:stCxn id="72" idx="6"/>
              <a:endCxn id="74"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74" name="Oval 73">
              <a:extLst>
                <a:ext uri="{FF2B5EF4-FFF2-40B4-BE49-F238E27FC236}">
                  <a16:creationId xmlns:a16="http://schemas.microsoft.com/office/drawing/2014/main" id="{C20D17E4-ECEB-4E46-AB26-B1EDCD91E217}"/>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4851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5997003" y="725988"/>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4636008" y="923040"/>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75106E-DAE2-6E44-95CB-ED4F8A0B3139}"/>
              </a:ext>
            </a:extLst>
          </p:cNvPr>
          <p:cNvSpPr/>
          <p:nvPr/>
        </p:nvSpPr>
        <p:spPr>
          <a:xfrm>
            <a:off x="6472140" y="3248227"/>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1853743" y="3171878"/>
            <a:ext cx="2834640" cy="283464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1565761" y="907910"/>
            <a:ext cx="2834640" cy="283464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3884768" y="-252096"/>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3848040" y="4273028"/>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BCAE2F6-E210-0B40-B134-E8A74A252422}"/>
              </a:ext>
            </a:extLst>
          </p:cNvPr>
          <p:cNvCxnSpPr>
            <a:cxnSpLocks/>
            <a:endCxn id="99"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9833351-A491-E543-8A99-C1066492BD18}"/>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A124A103-65AB-5E4D-8BF8-AAA2B913630A}"/>
              </a:ext>
            </a:extLst>
          </p:cNvPr>
          <p:cNvCxnSpPr>
            <a:cxnSpLocks/>
            <a:endCxn id="99"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DD7DF36F-A35B-5943-BE7A-5E16B534239C}"/>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38C0EF-04B2-B242-8E50-96D252AEAB22}"/>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6D328B1-2715-9744-80FD-8D0B177EC19B}"/>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61720" y="1548412"/>
            <a:ext cx="2288842"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656224-FAA9-B742-B220-404F5E74F7A0}"/>
                  </a:ext>
                </a:extLst>
              </p:cNvPr>
              <p:cNvSpPr txBox="1"/>
              <p:nvPr/>
            </p:nvSpPr>
            <p:spPr>
              <a:xfrm>
                <a:off x="6562114" y="5344886"/>
                <a:ext cx="5789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4" name="TextBox 3">
                <a:extLst>
                  <a:ext uri="{FF2B5EF4-FFF2-40B4-BE49-F238E27FC236}">
                    <a16:creationId xmlns:a16="http://schemas.microsoft.com/office/drawing/2014/main" id="{63656224-FAA9-B742-B220-404F5E74F7A0}"/>
                  </a:ext>
                </a:extLst>
              </p:cNvPr>
              <p:cNvSpPr txBox="1">
                <a:spLocks noRot="1" noChangeAspect="1" noMove="1" noResize="1" noEditPoints="1" noAdjustHandles="1" noChangeArrowheads="1" noChangeShapeType="1" noTextEdit="1"/>
              </p:cNvSpPr>
              <p:nvPr/>
            </p:nvSpPr>
            <p:spPr>
              <a:xfrm>
                <a:off x="6562114" y="5344886"/>
                <a:ext cx="578915" cy="369332"/>
              </a:xfrm>
              <a:prstGeom prst="rect">
                <a:avLst/>
              </a:prstGeom>
              <a:blipFill>
                <a:blip r:embed="rId2"/>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66F675A-A5B3-404D-BF1A-3C9ACA692C4C}"/>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2" name="TextBox 31">
            <a:extLst>
              <a:ext uri="{FF2B5EF4-FFF2-40B4-BE49-F238E27FC236}">
                <a16:creationId xmlns:a16="http://schemas.microsoft.com/office/drawing/2014/main" id="{499B6A47-E4F1-074F-BDA9-5A1C86A9B6FA}"/>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4" name="TextBox 33">
            <a:extLst>
              <a:ext uri="{FF2B5EF4-FFF2-40B4-BE49-F238E27FC236}">
                <a16:creationId xmlns:a16="http://schemas.microsoft.com/office/drawing/2014/main" id="{C22AAAA6-51D7-914F-8151-FED255157B77}"/>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5" name="TextBox 34">
            <a:extLst>
              <a:ext uri="{FF2B5EF4-FFF2-40B4-BE49-F238E27FC236}">
                <a16:creationId xmlns:a16="http://schemas.microsoft.com/office/drawing/2014/main" id="{E32516D5-7B50-1647-977B-3DDFF6990E35}"/>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6" name="TextBox 35">
            <a:extLst>
              <a:ext uri="{FF2B5EF4-FFF2-40B4-BE49-F238E27FC236}">
                <a16:creationId xmlns:a16="http://schemas.microsoft.com/office/drawing/2014/main" id="{289FEF50-0B1A-914D-8859-41705D751C1B}"/>
              </a:ext>
            </a:extLst>
          </p:cNvPr>
          <p:cNvSpPr txBox="1"/>
          <p:nvPr/>
        </p:nvSpPr>
        <p:spPr>
          <a:xfrm>
            <a:off x="2919679" y="4395360"/>
            <a:ext cx="576943" cy="369332"/>
          </a:xfrm>
          <a:prstGeom prst="rect">
            <a:avLst/>
          </a:prstGeom>
          <a:noFill/>
        </p:spPr>
        <p:txBody>
          <a:bodyPr wrap="square" rtlCol="0">
            <a:spAutoFit/>
          </a:bodyPr>
          <a:lstStyle/>
          <a:p>
            <a:r>
              <a:rPr lang="en-US" dirty="0"/>
              <a:t>F</a:t>
            </a:r>
          </a:p>
        </p:txBody>
      </p:sp>
      <p:sp>
        <p:nvSpPr>
          <p:cNvPr id="37" name="TextBox 36">
            <a:extLst>
              <a:ext uri="{FF2B5EF4-FFF2-40B4-BE49-F238E27FC236}">
                <a16:creationId xmlns:a16="http://schemas.microsoft.com/office/drawing/2014/main" id="{BF3BE9A9-B52E-4E42-BCB3-99345B31894D}"/>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38" name="TextBox 37">
            <a:extLst>
              <a:ext uri="{FF2B5EF4-FFF2-40B4-BE49-F238E27FC236}">
                <a16:creationId xmlns:a16="http://schemas.microsoft.com/office/drawing/2014/main" id="{934540E6-9258-0C46-BCF6-D07120A97915}"/>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sp>
        <p:nvSpPr>
          <p:cNvPr id="101" name="Oval 100">
            <a:extLst>
              <a:ext uri="{FF2B5EF4-FFF2-40B4-BE49-F238E27FC236}">
                <a16:creationId xmlns:a16="http://schemas.microsoft.com/office/drawing/2014/main" id="{FE1D257F-BA91-7648-8A99-210B9A9C2697}"/>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CB13D55-7A6E-D145-95C4-7881DE1750C6}"/>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816C7A3-3FD4-0948-94AA-0BD6C862C481}"/>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6BC555DF-26EE-754B-84B1-643C08364526}"/>
              </a:ext>
            </a:extLst>
          </p:cNvPr>
          <p:cNvCxnSpPr>
            <a:cxnSpLocks/>
            <a:stCxn id="101" idx="1"/>
            <a:endCxn id="103"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746D5AAF-3842-4C4D-A9CD-D517A4A0C0FC}"/>
              </a:ext>
            </a:extLst>
          </p:cNvPr>
          <p:cNvCxnSpPr>
            <a:cxnSpLocks/>
            <a:stCxn id="103" idx="6"/>
            <a:endCxn id="102"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55E96098-1E12-D84E-A610-1D9F918074A5}"/>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71" name="Oval 70">
            <a:extLst>
              <a:ext uri="{FF2B5EF4-FFF2-40B4-BE49-F238E27FC236}">
                <a16:creationId xmlns:a16="http://schemas.microsoft.com/office/drawing/2014/main" id="{0FC69938-1E08-F040-8275-D0B6BB4DDF8B}"/>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754D7A1-E9F9-E644-8E21-2685BC471808}"/>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EBBED8F-91FE-ED40-86EB-E9593636A02A}"/>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32C02F8-EC9F-034E-9C0C-AFB5794DAC7D}"/>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6C12168-1825-3F4E-8893-AF55C90B3C29}"/>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175F6D5A-E004-B541-8259-D7440D7BC319}"/>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51E42ED-C3B8-DD4C-9C56-DE1074FF7BF9}"/>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860DC91-A66C-8E45-9E1C-E9F91D8F6DC0}"/>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567C3E5F-8C3E-9B42-8481-8F320B28C036}"/>
              </a:ext>
            </a:extLst>
          </p:cNvPr>
          <p:cNvCxnSpPr>
            <a:cxnSpLocks/>
            <a:stCxn id="131" idx="6"/>
            <a:endCxn id="133"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3" name="Oval 132">
            <a:extLst>
              <a:ext uri="{FF2B5EF4-FFF2-40B4-BE49-F238E27FC236}">
                <a16:creationId xmlns:a16="http://schemas.microsoft.com/office/drawing/2014/main" id="{D80A1848-854B-8546-8B05-37E9BA57FD32}"/>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87F23C36-D512-AB4C-B0B7-FDF8034A8F4F}"/>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E78078EF-73B0-954E-88AC-5568AEE2E824}"/>
              </a:ext>
            </a:extLst>
          </p:cNvPr>
          <p:cNvCxnSpPr>
            <a:cxnSpLocks/>
            <a:stCxn id="134" idx="6"/>
            <a:endCxn id="136"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6" name="Oval 135">
            <a:extLst>
              <a:ext uri="{FF2B5EF4-FFF2-40B4-BE49-F238E27FC236}">
                <a16:creationId xmlns:a16="http://schemas.microsoft.com/office/drawing/2014/main" id="{9A5B135F-0BAE-A34A-BC5C-813AF1EC25CE}"/>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0BB451A-F8AA-9449-AAFD-A841040B52B8}"/>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9F75BB1D-2866-B443-9501-F9873E4876B7}"/>
              </a:ext>
            </a:extLst>
          </p:cNvPr>
          <p:cNvCxnSpPr>
            <a:cxnSpLocks/>
            <a:stCxn id="137" idx="6"/>
            <a:endCxn id="139"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9" name="Oval 138">
            <a:extLst>
              <a:ext uri="{FF2B5EF4-FFF2-40B4-BE49-F238E27FC236}">
                <a16:creationId xmlns:a16="http://schemas.microsoft.com/office/drawing/2014/main" id="{CBB47B6D-DEC1-0743-ADD4-858041DC1F94}"/>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B7DF9BC5-03E4-1E4E-ACEC-D41B23907EA7}"/>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C8C43F9C-9BBB-2545-8943-78765245CEE8}"/>
              </a:ext>
            </a:extLst>
          </p:cNvPr>
          <p:cNvCxnSpPr>
            <a:cxnSpLocks/>
            <a:stCxn id="140" idx="6"/>
            <a:endCxn id="142"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2" name="Oval 141">
            <a:extLst>
              <a:ext uri="{FF2B5EF4-FFF2-40B4-BE49-F238E27FC236}">
                <a16:creationId xmlns:a16="http://schemas.microsoft.com/office/drawing/2014/main" id="{8C04DC56-7D03-5B46-861C-8AE4F600A569}"/>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F3BCFB-561C-6A4A-B301-5E5F024992C8}"/>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5005A7BC-D7CE-7645-822C-4FE86F2831DB}"/>
              </a:ext>
            </a:extLst>
          </p:cNvPr>
          <p:cNvCxnSpPr>
            <a:cxnSpLocks/>
            <a:stCxn id="143" idx="6"/>
            <a:endCxn id="145"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5" name="Oval 144">
            <a:extLst>
              <a:ext uri="{FF2B5EF4-FFF2-40B4-BE49-F238E27FC236}">
                <a16:creationId xmlns:a16="http://schemas.microsoft.com/office/drawing/2014/main" id="{A05E96A0-9262-7C42-84EE-8A8EB0469783}"/>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Triangle 145">
            <a:extLst>
              <a:ext uri="{FF2B5EF4-FFF2-40B4-BE49-F238E27FC236}">
                <a16:creationId xmlns:a16="http://schemas.microsoft.com/office/drawing/2014/main" id="{8E691111-4F4B-414E-AAA0-D05FC5F04805}"/>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52EAD7E5-7EB7-7545-8015-BE248789C959}"/>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48" name="Group 147">
            <a:extLst>
              <a:ext uri="{FF2B5EF4-FFF2-40B4-BE49-F238E27FC236}">
                <a16:creationId xmlns:a16="http://schemas.microsoft.com/office/drawing/2014/main" id="{CB4E8323-C84F-9C48-B144-535E00C43ADA}"/>
              </a:ext>
            </a:extLst>
          </p:cNvPr>
          <p:cNvGrpSpPr/>
          <p:nvPr/>
        </p:nvGrpSpPr>
        <p:grpSpPr>
          <a:xfrm>
            <a:off x="9961186" y="2500684"/>
            <a:ext cx="929064" cy="94331"/>
            <a:chOff x="9961186" y="2500684"/>
            <a:chExt cx="929064" cy="94331"/>
          </a:xfrm>
        </p:grpSpPr>
        <p:sp>
          <p:nvSpPr>
            <p:cNvPr id="149" name="Oval 148">
              <a:extLst>
                <a:ext uri="{FF2B5EF4-FFF2-40B4-BE49-F238E27FC236}">
                  <a16:creationId xmlns:a16="http://schemas.microsoft.com/office/drawing/2014/main" id="{621E973C-48B1-EF4D-A884-D154DBABF7E5}"/>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1A983523-1D17-D748-9245-164203A02975}"/>
                </a:ext>
              </a:extLst>
            </p:cNvPr>
            <p:cNvCxnSpPr>
              <a:cxnSpLocks/>
              <a:stCxn id="149" idx="6"/>
              <a:endCxn id="151"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51" name="Oval 150">
              <a:extLst>
                <a:ext uri="{FF2B5EF4-FFF2-40B4-BE49-F238E27FC236}">
                  <a16:creationId xmlns:a16="http://schemas.microsoft.com/office/drawing/2014/main" id="{D8F6691A-0D59-BB44-8BCC-954F1957C5FD}"/>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52" name="TextBox 151">
            <a:extLst>
              <a:ext uri="{FF2B5EF4-FFF2-40B4-BE49-F238E27FC236}">
                <a16:creationId xmlns:a16="http://schemas.microsoft.com/office/drawing/2014/main" id="{B9795B6D-4950-5244-84DD-4EACF44C1F21}"/>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153" name="Group 152">
            <a:extLst>
              <a:ext uri="{FF2B5EF4-FFF2-40B4-BE49-F238E27FC236}">
                <a16:creationId xmlns:a16="http://schemas.microsoft.com/office/drawing/2014/main" id="{27136137-4EF0-1B45-82B8-F4CB6EF6E408}"/>
              </a:ext>
            </a:extLst>
          </p:cNvPr>
          <p:cNvGrpSpPr/>
          <p:nvPr/>
        </p:nvGrpSpPr>
        <p:grpSpPr>
          <a:xfrm>
            <a:off x="9963296" y="2765132"/>
            <a:ext cx="929064" cy="94331"/>
            <a:chOff x="9963296" y="2765132"/>
            <a:chExt cx="929064" cy="94331"/>
          </a:xfrm>
        </p:grpSpPr>
        <p:sp>
          <p:nvSpPr>
            <p:cNvPr id="154" name="Oval 153">
              <a:extLst>
                <a:ext uri="{FF2B5EF4-FFF2-40B4-BE49-F238E27FC236}">
                  <a16:creationId xmlns:a16="http://schemas.microsoft.com/office/drawing/2014/main" id="{3DACA9BF-AC05-3542-94EF-D985683B5179}"/>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ADA62629-D18D-2040-A5BA-30D97967CD72}"/>
                </a:ext>
              </a:extLst>
            </p:cNvPr>
            <p:cNvCxnSpPr>
              <a:cxnSpLocks/>
              <a:stCxn id="154" idx="6"/>
              <a:endCxn id="156"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56" name="Oval 155">
              <a:extLst>
                <a:ext uri="{FF2B5EF4-FFF2-40B4-BE49-F238E27FC236}">
                  <a16:creationId xmlns:a16="http://schemas.microsoft.com/office/drawing/2014/main" id="{F657A35A-C60B-E64C-A1F6-64111C15B563}"/>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DA2A39DF-E0C2-A548-AC86-B393DB456269}"/>
              </a:ext>
            </a:extLst>
          </p:cNvPr>
          <p:cNvGrpSpPr/>
          <p:nvPr/>
        </p:nvGrpSpPr>
        <p:grpSpPr>
          <a:xfrm>
            <a:off x="9963296" y="3031306"/>
            <a:ext cx="929064" cy="94331"/>
            <a:chOff x="9963296" y="3031306"/>
            <a:chExt cx="929064" cy="94331"/>
          </a:xfrm>
        </p:grpSpPr>
        <p:sp>
          <p:nvSpPr>
            <p:cNvPr id="158" name="Oval 157">
              <a:extLst>
                <a:ext uri="{FF2B5EF4-FFF2-40B4-BE49-F238E27FC236}">
                  <a16:creationId xmlns:a16="http://schemas.microsoft.com/office/drawing/2014/main" id="{78A55537-0D8C-254D-BC37-310F8A9940D4}"/>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9" name="Straight Connector 158">
              <a:extLst>
                <a:ext uri="{FF2B5EF4-FFF2-40B4-BE49-F238E27FC236}">
                  <a16:creationId xmlns:a16="http://schemas.microsoft.com/office/drawing/2014/main" id="{B42A8DB1-EF73-0246-ACCB-B7793B985DFA}"/>
                </a:ext>
              </a:extLst>
            </p:cNvPr>
            <p:cNvCxnSpPr>
              <a:cxnSpLocks/>
              <a:stCxn id="158" idx="6"/>
              <a:endCxn id="160"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60" name="Oval 159">
              <a:extLst>
                <a:ext uri="{FF2B5EF4-FFF2-40B4-BE49-F238E27FC236}">
                  <a16:creationId xmlns:a16="http://schemas.microsoft.com/office/drawing/2014/main" id="{5A09165F-839F-DA4E-9839-305DFABFF9B4}"/>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1" name="TextBox 160">
            <a:extLst>
              <a:ext uri="{FF2B5EF4-FFF2-40B4-BE49-F238E27FC236}">
                <a16:creationId xmlns:a16="http://schemas.microsoft.com/office/drawing/2014/main" id="{44793DF1-C6DE-584E-B2D9-8BC487BBD850}"/>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162" name="TextBox 161">
            <a:extLst>
              <a:ext uri="{FF2B5EF4-FFF2-40B4-BE49-F238E27FC236}">
                <a16:creationId xmlns:a16="http://schemas.microsoft.com/office/drawing/2014/main" id="{894FBA66-3D14-8A4A-905A-FBA1F607EEC2}"/>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163" name="TextBox 162">
            <a:extLst>
              <a:ext uri="{FF2B5EF4-FFF2-40B4-BE49-F238E27FC236}">
                <a16:creationId xmlns:a16="http://schemas.microsoft.com/office/drawing/2014/main" id="{D245D61E-6DD8-B24C-ABB4-403D2AFDC329}"/>
              </a:ext>
            </a:extLst>
          </p:cNvPr>
          <p:cNvSpPr txBox="1"/>
          <p:nvPr/>
        </p:nvSpPr>
        <p:spPr>
          <a:xfrm>
            <a:off x="11175633" y="2884485"/>
            <a:ext cx="439544" cy="369332"/>
          </a:xfrm>
          <a:prstGeom prst="rect">
            <a:avLst/>
          </a:prstGeom>
          <a:noFill/>
        </p:spPr>
        <p:txBody>
          <a:bodyPr wrap="none" rtlCol="0">
            <a:spAutoFit/>
          </a:bodyPr>
          <a:lstStyle/>
          <a:p>
            <a:r>
              <a:rPr lang="en-US" dirty="0">
                <a:solidFill>
                  <a:srgbClr val="00B050"/>
                </a:solidFill>
              </a:rPr>
              <a:t>DE</a:t>
            </a:r>
          </a:p>
        </p:txBody>
      </p:sp>
      <p:sp>
        <p:nvSpPr>
          <p:cNvPr id="164" name="TextBox 163">
            <a:extLst>
              <a:ext uri="{FF2B5EF4-FFF2-40B4-BE49-F238E27FC236}">
                <a16:creationId xmlns:a16="http://schemas.microsoft.com/office/drawing/2014/main" id="{C88E3876-35E7-2048-8123-5C7EFAC4F637}"/>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Tree>
    <p:extLst>
      <p:ext uri="{BB962C8B-B14F-4D97-AF65-F5344CB8AC3E}">
        <p14:creationId xmlns:p14="http://schemas.microsoft.com/office/powerpoint/2010/main" val="80755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5997003" y="725988"/>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4636008" y="923040"/>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75106E-DAE2-6E44-95CB-ED4F8A0B3139}"/>
              </a:ext>
            </a:extLst>
          </p:cNvPr>
          <p:cNvSpPr/>
          <p:nvPr/>
        </p:nvSpPr>
        <p:spPr>
          <a:xfrm>
            <a:off x="6472140" y="3248227"/>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1853743" y="3171878"/>
            <a:ext cx="2834640" cy="283464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1565761" y="907910"/>
            <a:ext cx="2834640" cy="283464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3884768" y="-252096"/>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3848040" y="4273028"/>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BCAE2F6-E210-0B40-B134-E8A74A252422}"/>
              </a:ext>
            </a:extLst>
          </p:cNvPr>
          <p:cNvCxnSpPr>
            <a:cxnSpLocks/>
            <a:endCxn id="99" idx="0"/>
          </p:cNvCxnSpPr>
          <p:nvPr/>
        </p:nvCxnSpPr>
        <p:spPr>
          <a:xfrm>
            <a:off x="7451295" y="2196667"/>
            <a:ext cx="445304" cy="2377440"/>
          </a:xfrm>
          <a:prstGeom prst="line">
            <a:avLst/>
          </a:prstGeom>
          <a:ln w="47625">
            <a:solidFill>
              <a:schemeClr val="tx1"/>
            </a:solidFill>
            <a:prstDash val="sysDash"/>
          </a:ln>
          <a:effectLst>
            <a:glow rad="1016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9833351-A491-E543-8A99-C1066492BD18}"/>
              </a:ext>
            </a:extLst>
          </p:cNvPr>
          <p:cNvCxnSpPr>
            <a:cxnSpLocks/>
          </p:cNvCxnSpPr>
          <p:nvPr/>
        </p:nvCxnSpPr>
        <p:spPr>
          <a:xfrm flipH="1">
            <a:off x="3097892" y="1149015"/>
            <a:ext cx="2173351" cy="1119788"/>
          </a:xfrm>
          <a:prstGeom prst="line">
            <a:avLst/>
          </a:prstGeom>
          <a:ln w="47625" cmpd="sng">
            <a:solidFill>
              <a:schemeClr val="tx1"/>
            </a:solidFill>
            <a:prstDash val="sysDash"/>
          </a:ln>
          <a:effectLst>
            <a:glow rad="1016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A124A103-65AB-5E4D-8BF8-AAA2B913630A}"/>
              </a:ext>
            </a:extLst>
          </p:cNvPr>
          <p:cNvCxnSpPr>
            <a:cxnSpLocks/>
            <a:endCxn id="99" idx="3"/>
          </p:cNvCxnSpPr>
          <p:nvPr/>
        </p:nvCxnSpPr>
        <p:spPr>
          <a:xfrm flipV="1">
            <a:off x="5365550" y="4730205"/>
            <a:ext cx="2466391" cy="952482"/>
          </a:xfrm>
          <a:prstGeom prst="line">
            <a:avLst/>
          </a:prstGeom>
          <a:ln w="47625">
            <a:solidFill>
              <a:srgbClr val="00B050"/>
            </a:solidFill>
            <a:prstDash val="sysDash"/>
          </a:ln>
          <a:effectLst>
            <a:glow rad="1016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prstDash val="sysDash"/>
          </a:ln>
          <a:effectLst>
            <a:glow rad="1016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DD7DF36F-A35B-5943-BE7A-5E16B534239C}"/>
              </a:ext>
            </a:extLst>
          </p:cNvPr>
          <p:cNvCxnSpPr>
            <a:cxnSpLocks/>
          </p:cNvCxnSpPr>
          <p:nvPr/>
        </p:nvCxnSpPr>
        <p:spPr>
          <a:xfrm>
            <a:off x="3367099" y="4644684"/>
            <a:ext cx="1879800" cy="1064301"/>
          </a:xfrm>
          <a:prstGeom prst="line">
            <a:avLst/>
          </a:prstGeom>
          <a:ln w="47625">
            <a:solidFill>
              <a:schemeClr val="tx1"/>
            </a:solidFill>
            <a:prstDash val="sysDash"/>
          </a:ln>
          <a:effectLst>
            <a:glow rad="1016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38C0EF-04B2-B242-8E50-96D252AEAB22}"/>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6D328B1-2715-9744-80FD-8D0B177EC19B}"/>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61720" y="1548412"/>
            <a:ext cx="2288842"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656224-FAA9-B742-B220-404F5E74F7A0}"/>
                  </a:ext>
                </a:extLst>
              </p:cNvPr>
              <p:cNvSpPr txBox="1"/>
              <p:nvPr/>
            </p:nvSpPr>
            <p:spPr>
              <a:xfrm>
                <a:off x="6562114" y="5344886"/>
                <a:ext cx="5789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4" name="TextBox 3">
                <a:extLst>
                  <a:ext uri="{FF2B5EF4-FFF2-40B4-BE49-F238E27FC236}">
                    <a16:creationId xmlns:a16="http://schemas.microsoft.com/office/drawing/2014/main" id="{63656224-FAA9-B742-B220-404F5E74F7A0}"/>
                  </a:ext>
                </a:extLst>
              </p:cNvPr>
              <p:cNvSpPr txBox="1">
                <a:spLocks noRot="1" noChangeAspect="1" noMove="1" noResize="1" noEditPoints="1" noAdjustHandles="1" noChangeArrowheads="1" noChangeShapeType="1" noTextEdit="1"/>
              </p:cNvSpPr>
              <p:nvPr/>
            </p:nvSpPr>
            <p:spPr>
              <a:xfrm>
                <a:off x="6562114" y="5344886"/>
                <a:ext cx="578915" cy="369332"/>
              </a:xfrm>
              <a:prstGeom prst="rect">
                <a:avLst/>
              </a:prstGeom>
              <a:blipFill>
                <a:blip r:embed="rId2"/>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66F675A-A5B3-404D-BF1A-3C9ACA692C4C}"/>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2" name="TextBox 31">
            <a:extLst>
              <a:ext uri="{FF2B5EF4-FFF2-40B4-BE49-F238E27FC236}">
                <a16:creationId xmlns:a16="http://schemas.microsoft.com/office/drawing/2014/main" id="{499B6A47-E4F1-074F-BDA9-5A1C86A9B6FA}"/>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4" name="TextBox 33">
            <a:extLst>
              <a:ext uri="{FF2B5EF4-FFF2-40B4-BE49-F238E27FC236}">
                <a16:creationId xmlns:a16="http://schemas.microsoft.com/office/drawing/2014/main" id="{C22AAAA6-51D7-914F-8151-FED255157B77}"/>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5" name="TextBox 34">
            <a:extLst>
              <a:ext uri="{FF2B5EF4-FFF2-40B4-BE49-F238E27FC236}">
                <a16:creationId xmlns:a16="http://schemas.microsoft.com/office/drawing/2014/main" id="{E32516D5-7B50-1647-977B-3DDFF6990E35}"/>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6" name="TextBox 35">
            <a:extLst>
              <a:ext uri="{FF2B5EF4-FFF2-40B4-BE49-F238E27FC236}">
                <a16:creationId xmlns:a16="http://schemas.microsoft.com/office/drawing/2014/main" id="{289FEF50-0B1A-914D-8859-41705D751C1B}"/>
              </a:ext>
            </a:extLst>
          </p:cNvPr>
          <p:cNvSpPr txBox="1"/>
          <p:nvPr/>
        </p:nvSpPr>
        <p:spPr>
          <a:xfrm>
            <a:off x="2919679" y="4395360"/>
            <a:ext cx="576943" cy="369332"/>
          </a:xfrm>
          <a:prstGeom prst="rect">
            <a:avLst/>
          </a:prstGeom>
          <a:noFill/>
        </p:spPr>
        <p:txBody>
          <a:bodyPr wrap="square" rtlCol="0">
            <a:spAutoFit/>
          </a:bodyPr>
          <a:lstStyle/>
          <a:p>
            <a:r>
              <a:rPr lang="en-US" dirty="0"/>
              <a:t>F</a:t>
            </a:r>
          </a:p>
        </p:txBody>
      </p:sp>
      <p:sp>
        <p:nvSpPr>
          <p:cNvPr id="37" name="TextBox 36">
            <a:extLst>
              <a:ext uri="{FF2B5EF4-FFF2-40B4-BE49-F238E27FC236}">
                <a16:creationId xmlns:a16="http://schemas.microsoft.com/office/drawing/2014/main" id="{BF3BE9A9-B52E-4E42-BCB3-99345B31894D}"/>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38" name="TextBox 37">
            <a:extLst>
              <a:ext uri="{FF2B5EF4-FFF2-40B4-BE49-F238E27FC236}">
                <a16:creationId xmlns:a16="http://schemas.microsoft.com/office/drawing/2014/main" id="{934540E6-9258-0C46-BCF6-D07120A97915}"/>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sp>
        <p:nvSpPr>
          <p:cNvPr id="102" name="Oval 101">
            <a:extLst>
              <a:ext uri="{FF2B5EF4-FFF2-40B4-BE49-F238E27FC236}">
                <a16:creationId xmlns:a16="http://schemas.microsoft.com/office/drawing/2014/main" id="{FCB13D55-7A6E-D145-95C4-7881DE1750C6}"/>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816C7A3-3FD4-0948-94AA-0BD6C862C481}"/>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6BC555DF-26EE-754B-84B1-643C08364526}"/>
              </a:ext>
            </a:extLst>
          </p:cNvPr>
          <p:cNvCxnSpPr>
            <a:cxnSpLocks/>
            <a:stCxn id="101" idx="1"/>
            <a:endCxn id="103" idx="1"/>
          </p:cNvCxnSpPr>
          <p:nvPr/>
        </p:nvCxnSpPr>
        <p:spPr>
          <a:xfrm>
            <a:off x="5298025" y="1084357"/>
            <a:ext cx="752018" cy="1184446"/>
          </a:xfrm>
          <a:prstGeom prst="line">
            <a:avLst/>
          </a:prstGeom>
          <a:ln w="47625">
            <a:solidFill>
              <a:schemeClr val="tx1"/>
            </a:solidFill>
            <a:prstDash val="sysDash"/>
          </a:ln>
          <a:effectLst>
            <a:glow rad="1016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746D5AAF-3842-4C4D-A9CD-D517A4A0C0FC}"/>
              </a:ext>
            </a:extLst>
          </p:cNvPr>
          <p:cNvCxnSpPr>
            <a:cxnSpLocks/>
            <a:stCxn id="103" idx="6"/>
            <a:endCxn id="102" idx="2"/>
          </p:cNvCxnSpPr>
          <p:nvPr/>
        </p:nvCxnSpPr>
        <p:spPr>
          <a:xfrm flipV="1">
            <a:off x="6206141" y="2105227"/>
            <a:ext cx="1153714" cy="228234"/>
          </a:xfrm>
          <a:prstGeom prst="line">
            <a:avLst/>
          </a:prstGeom>
          <a:ln w="47625">
            <a:solidFill>
              <a:schemeClr val="tx1"/>
            </a:solidFill>
            <a:prstDash val="sysDash"/>
          </a:ln>
          <a:effectLst>
            <a:glow rad="101600">
              <a:schemeClr val="accent2">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55E96098-1E12-D84E-A610-1D9F918074A5}"/>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1" name="Oval 100">
            <a:extLst>
              <a:ext uri="{FF2B5EF4-FFF2-40B4-BE49-F238E27FC236}">
                <a16:creationId xmlns:a16="http://schemas.microsoft.com/office/drawing/2014/main" id="{FE1D257F-BA91-7648-8A99-210B9A9C2697}"/>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F57C5BF-2F3F-8441-A76D-0A7D54F51BF7}"/>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05D663A-39CB-0942-9F0D-34E47028F6CB}"/>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2A7C636-9342-5145-9517-6195CC57CE38}"/>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ABAACE2-C7D7-464D-81B1-B08887F98061}"/>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C895203-D1FB-7841-A915-3487B86ED1C1}"/>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1077721-8688-274A-82D2-F35F0624290C}"/>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24831FF-23F7-9546-B019-4EC6EAA97DEF}"/>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C9734E9-2641-4E49-AAC7-DEFA45110099}"/>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AE325B2-EA09-4C46-8F81-BAC5B600360F}"/>
              </a:ext>
            </a:extLst>
          </p:cNvPr>
          <p:cNvCxnSpPr>
            <a:cxnSpLocks/>
            <a:stCxn id="78" idx="6"/>
            <a:endCxn id="80"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0" name="Oval 79">
            <a:extLst>
              <a:ext uri="{FF2B5EF4-FFF2-40B4-BE49-F238E27FC236}">
                <a16:creationId xmlns:a16="http://schemas.microsoft.com/office/drawing/2014/main" id="{2DFED3EE-2DEA-0145-A454-90D337C40BB6}"/>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7677A77-796D-0E46-9355-70E9F6A208C6}"/>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79B0838A-EC26-C44B-98E5-B5F6036010F5}"/>
              </a:ext>
            </a:extLst>
          </p:cNvPr>
          <p:cNvCxnSpPr>
            <a:cxnSpLocks/>
            <a:stCxn id="134" idx="6"/>
            <a:endCxn id="136"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6" name="Oval 135">
            <a:extLst>
              <a:ext uri="{FF2B5EF4-FFF2-40B4-BE49-F238E27FC236}">
                <a16:creationId xmlns:a16="http://schemas.microsoft.com/office/drawing/2014/main" id="{F87D7AC9-8A83-C649-8E7A-85498B5DD89B}"/>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92B8EA5-B6B7-0145-BA95-5D540AE2494E}"/>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6C67D592-254C-6946-987D-964DB2680869}"/>
              </a:ext>
            </a:extLst>
          </p:cNvPr>
          <p:cNvCxnSpPr>
            <a:cxnSpLocks/>
            <a:stCxn id="137" idx="6"/>
            <a:endCxn id="139"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9" name="Oval 138">
            <a:extLst>
              <a:ext uri="{FF2B5EF4-FFF2-40B4-BE49-F238E27FC236}">
                <a16:creationId xmlns:a16="http://schemas.microsoft.com/office/drawing/2014/main" id="{0B9EB33E-2F1D-9A48-8D33-84DD2942FBBB}"/>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355508CA-CF45-3D45-BC0B-15B13EABC4BF}"/>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B5401748-3DEF-FC44-9055-9C43A65437F7}"/>
              </a:ext>
            </a:extLst>
          </p:cNvPr>
          <p:cNvCxnSpPr>
            <a:cxnSpLocks/>
            <a:stCxn id="140" idx="6"/>
            <a:endCxn id="142"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2" name="Oval 141">
            <a:extLst>
              <a:ext uri="{FF2B5EF4-FFF2-40B4-BE49-F238E27FC236}">
                <a16:creationId xmlns:a16="http://schemas.microsoft.com/office/drawing/2014/main" id="{BE9FEC35-8FD2-7A41-9DEE-93514F006FD2}"/>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DEEC53E0-A513-1D48-8A4E-F8A80E2019AC}"/>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89294B4D-09C5-2B4B-97E7-459D40028AD1}"/>
              </a:ext>
            </a:extLst>
          </p:cNvPr>
          <p:cNvCxnSpPr>
            <a:cxnSpLocks/>
            <a:stCxn id="143" idx="6"/>
            <a:endCxn id="145"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5" name="Oval 144">
            <a:extLst>
              <a:ext uri="{FF2B5EF4-FFF2-40B4-BE49-F238E27FC236}">
                <a16:creationId xmlns:a16="http://schemas.microsoft.com/office/drawing/2014/main" id="{E8E0852B-1FD9-4A49-A08A-2242483F83F4}"/>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6" name="Triangle 145">
            <a:extLst>
              <a:ext uri="{FF2B5EF4-FFF2-40B4-BE49-F238E27FC236}">
                <a16:creationId xmlns:a16="http://schemas.microsoft.com/office/drawing/2014/main" id="{01EB2BC2-4E7D-FE47-ABCB-2B62175B1A1F}"/>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1187A49F-16DA-9446-9F38-B11B5D0604B7}"/>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48" name="Group 147">
            <a:extLst>
              <a:ext uri="{FF2B5EF4-FFF2-40B4-BE49-F238E27FC236}">
                <a16:creationId xmlns:a16="http://schemas.microsoft.com/office/drawing/2014/main" id="{AB1B847F-C577-6045-AD26-B33656BDA7C1}"/>
              </a:ext>
            </a:extLst>
          </p:cNvPr>
          <p:cNvGrpSpPr/>
          <p:nvPr/>
        </p:nvGrpSpPr>
        <p:grpSpPr>
          <a:xfrm>
            <a:off x="9961186" y="2500684"/>
            <a:ext cx="929064" cy="94331"/>
            <a:chOff x="9961186" y="2500684"/>
            <a:chExt cx="929064" cy="94331"/>
          </a:xfrm>
        </p:grpSpPr>
        <p:sp>
          <p:nvSpPr>
            <p:cNvPr id="149" name="Oval 148">
              <a:extLst>
                <a:ext uri="{FF2B5EF4-FFF2-40B4-BE49-F238E27FC236}">
                  <a16:creationId xmlns:a16="http://schemas.microsoft.com/office/drawing/2014/main" id="{1A9662CD-3CBD-C641-9285-5E561307D89F}"/>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CA23530C-4239-214A-9F9F-38C0DA875704}"/>
                </a:ext>
              </a:extLst>
            </p:cNvPr>
            <p:cNvCxnSpPr>
              <a:cxnSpLocks/>
              <a:stCxn id="149" idx="6"/>
              <a:endCxn id="151"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51" name="Oval 150">
              <a:extLst>
                <a:ext uri="{FF2B5EF4-FFF2-40B4-BE49-F238E27FC236}">
                  <a16:creationId xmlns:a16="http://schemas.microsoft.com/office/drawing/2014/main" id="{4975FBEA-B583-C34C-ACB1-B1C15A2C7D0D}"/>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52" name="TextBox 151">
            <a:extLst>
              <a:ext uri="{FF2B5EF4-FFF2-40B4-BE49-F238E27FC236}">
                <a16:creationId xmlns:a16="http://schemas.microsoft.com/office/drawing/2014/main" id="{7EA3A928-F183-1346-B2C1-9307B32114CB}"/>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153" name="Group 152">
            <a:extLst>
              <a:ext uri="{FF2B5EF4-FFF2-40B4-BE49-F238E27FC236}">
                <a16:creationId xmlns:a16="http://schemas.microsoft.com/office/drawing/2014/main" id="{88F63286-97D4-744E-BBD7-DAF834281B2F}"/>
              </a:ext>
            </a:extLst>
          </p:cNvPr>
          <p:cNvGrpSpPr/>
          <p:nvPr/>
        </p:nvGrpSpPr>
        <p:grpSpPr>
          <a:xfrm>
            <a:off x="9963296" y="2765132"/>
            <a:ext cx="929064" cy="94331"/>
            <a:chOff x="9963296" y="2765132"/>
            <a:chExt cx="929064" cy="94331"/>
          </a:xfrm>
        </p:grpSpPr>
        <p:sp>
          <p:nvSpPr>
            <p:cNvPr id="154" name="Oval 153">
              <a:extLst>
                <a:ext uri="{FF2B5EF4-FFF2-40B4-BE49-F238E27FC236}">
                  <a16:creationId xmlns:a16="http://schemas.microsoft.com/office/drawing/2014/main" id="{20028656-9778-CF42-B675-379944A03122}"/>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18460165-D816-B44C-B3DC-E1AD5170CF14}"/>
                </a:ext>
              </a:extLst>
            </p:cNvPr>
            <p:cNvCxnSpPr>
              <a:cxnSpLocks/>
              <a:stCxn id="154" idx="6"/>
              <a:endCxn id="156"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56" name="Oval 155">
              <a:extLst>
                <a:ext uri="{FF2B5EF4-FFF2-40B4-BE49-F238E27FC236}">
                  <a16:creationId xmlns:a16="http://schemas.microsoft.com/office/drawing/2014/main" id="{1BBAEF3B-3E17-8042-8229-2DAE7360461B}"/>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B17F4181-58C6-014A-B53D-AA0867D451D6}"/>
              </a:ext>
            </a:extLst>
          </p:cNvPr>
          <p:cNvGrpSpPr/>
          <p:nvPr/>
        </p:nvGrpSpPr>
        <p:grpSpPr>
          <a:xfrm>
            <a:off x="9963296" y="3031306"/>
            <a:ext cx="929064" cy="94331"/>
            <a:chOff x="9963296" y="3031306"/>
            <a:chExt cx="929064" cy="94331"/>
          </a:xfrm>
        </p:grpSpPr>
        <p:sp>
          <p:nvSpPr>
            <p:cNvPr id="158" name="Oval 157">
              <a:extLst>
                <a:ext uri="{FF2B5EF4-FFF2-40B4-BE49-F238E27FC236}">
                  <a16:creationId xmlns:a16="http://schemas.microsoft.com/office/drawing/2014/main" id="{D5B424D4-D984-B841-991B-E3139459FE65}"/>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9" name="Straight Connector 158">
              <a:extLst>
                <a:ext uri="{FF2B5EF4-FFF2-40B4-BE49-F238E27FC236}">
                  <a16:creationId xmlns:a16="http://schemas.microsoft.com/office/drawing/2014/main" id="{55756BAB-029E-5243-A729-7441B700649B}"/>
                </a:ext>
              </a:extLst>
            </p:cNvPr>
            <p:cNvCxnSpPr>
              <a:cxnSpLocks/>
              <a:stCxn id="158" idx="6"/>
              <a:endCxn id="160"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60" name="Oval 159">
              <a:extLst>
                <a:ext uri="{FF2B5EF4-FFF2-40B4-BE49-F238E27FC236}">
                  <a16:creationId xmlns:a16="http://schemas.microsoft.com/office/drawing/2014/main" id="{7D52BDC8-EDC8-7F4F-B1F5-20178A0A0060}"/>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1" name="TextBox 160">
            <a:extLst>
              <a:ext uri="{FF2B5EF4-FFF2-40B4-BE49-F238E27FC236}">
                <a16:creationId xmlns:a16="http://schemas.microsoft.com/office/drawing/2014/main" id="{FC85E7E4-948F-B845-802E-5A2EEEBBD64F}"/>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162" name="TextBox 161">
            <a:extLst>
              <a:ext uri="{FF2B5EF4-FFF2-40B4-BE49-F238E27FC236}">
                <a16:creationId xmlns:a16="http://schemas.microsoft.com/office/drawing/2014/main" id="{046E09F9-9F4B-EC42-A8DA-C5044712884F}"/>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163" name="TextBox 162">
            <a:extLst>
              <a:ext uri="{FF2B5EF4-FFF2-40B4-BE49-F238E27FC236}">
                <a16:creationId xmlns:a16="http://schemas.microsoft.com/office/drawing/2014/main" id="{3456F83F-F61B-E34C-8C3B-91C4BDF3A2D9}"/>
              </a:ext>
            </a:extLst>
          </p:cNvPr>
          <p:cNvSpPr txBox="1"/>
          <p:nvPr/>
        </p:nvSpPr>
        <p:spPr>
          <a:xfrm>
            <a:off x="11175633" y="2884485"/>
            <a:ext cx="439544" cy="369332"/>
          </a:xfrm>
          <a:prstGeom prst="rect">
            <a:avLst/>
          </a:prstGeom>
          <a:noFill/>
        </p:spPr>
        <p:txBody>
          <a:bodyPr wrap="none" rtlCol="0">
            <a:spAutoFit/>
          </a:bodyPr>
          <a:lstStyle/>
          <a:p>
            <a:r>
              <a:rPr lang="en-US" dirty="0">
                <a:solidFill>
                  <a:srgbClr val="00B050"/>
                </a:solidFill>
              </a:rPr>
              <a:t>DE</a:t>
            </a:r>
          </a:p>
        </p:txBody>
      </p:sp>
      <p:sp>
        <p:nvSpPr>
          <p:cNvPr id="164" name="TextBox 163">
            <a:extLst>
              <a:ext uri="{FF2B5EF4-FFF2-40B4-BE49-F238E27FC236}">
                <a16:creationId xmlns:a16="http://schemas.microsoft.com/office/drawing/2014/main" id="{6E6F37F7-B07F-9443-901C-DD978AC2B85F}"/>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Tree>
    <p:extLst>
      <p:ext uri="{BB962C8B-B14F-4D97-AF65-F5344CB8AC3E}">
        <p14:creationId xmlns:p14="http://schemas.microsoft.com/office/powerpoint/2010/main" val="1477324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5997003" y="725988"/>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4636008" y="923040"/>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75106E-DAE2-6E44-95CB-ED4F8A0B3139}"/>
              </a:ext>
            </a:extLst>
          </p:cNvPr>
          <p:cNvSpPr/>
          <p:nvPr/>
        </p:nvSpPr>
        <p:spPr>
          <a:xfrm>
            <a:off x="6472140" y="3248227"/>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1853743" y="3171878"/>
            <a:ext cx="2834640" cy="283464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1565761" y="907910"/>
            <a:ext cx="2834640" cy="283464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3884768" y="-252096"/>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3848040" y="4273028"/>
            <a:ext cx="2834640" cy="28346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BCAE2F6-E210-0B40-B134-E8A74A252422}"/>
              </a:ext>
            </a:extLst>
          </p:cNvPr>
          <p:cNvCxnSpPr>
            <a:cxnSpLocks/>
            <a:endCxn id="99"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9833351-A491-E543-8A99-C1066492BD18}"/>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A124A103-65AB-5E4D-8BF8-AAA2B913630A}"/>
              </a:ext>
            </a:extLst>
          </p:cNvPr>
          <p:cNvCxnSpPr>
            <a:cxnSpLocks/>
            <a:endCxn id="99"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DD7DF36F-A35B-5943-BE7A-5E16B534239C}"/>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38C0EF-04B2-B242-8E50-96D252AEAB22}"/>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6D328B1-2715-9744-80FD-8D0B177EC19B}"/>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60924" y="1552024"/>
            <a:ext cx="2306030"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656224-FAA9-B742-B220-404F5E74F7A0}"/>
                  </a:ext>
                </a:extLst>
              </p:cNvPr>
              <p:cNvSpPr txBox="1"/>
              <p:nvPr/>
            </p:nvSpPr>
            <p:spPr>
              <a:xfrm>
                <a:off x="6562114" y="5344886"/>
                <a:ext cx="5789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4" name="TextBox 3">
                <a:extLst>
                  <a:ext uri="{FF2B5EF4-FFF2-40B4-BE49-F238E27FC236}">
                    <a16:creationId xmlns:a16="http://schemas.microsoft.com/office/drawing/2014/main" id="{63656224-FAA9-B742-B220-404F5E74F7A0}"/>
                  </a:ext>
                </a:extLst>
              </p:cNvPr>
              <p:cNvSpPr txBox="1">
                <a:spLocks noRot="1" noChangeAspect="1" noMove="1" noResize="1" noEditPoints="1" noAdjustHandles="1" noChangeArrowheads="1" noChangeShapeType="1" noTextEdit="1"/>
              </p:cNvSpPr>
              <p:nvPr/>
            </p:nvSpPr>
            <p:spPr>
              <a:xfrm>
                <a:off x="6562114" y="5344886"/>
                <a:ext cx="578915" cy="369332"/>
              </a:xfrm>
              <a:prstGeom prst="rect">
                <a:avLst/>
              </a:prstGeom>
              <a:blipFill>
                <a:blip r:embed="rId2"/>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66F675A-A5B3-404D-BF1A-3C9ACA692C4C}"/>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2" name="TextBox 31">
            <a:extLst>
              <a:ext uri="{FF2B5EF4-FFF2-40B4-BE49-F238E27FC236}">
                <a16:creationId xmlns:a16="http://schemas.microsoft.com/office/drawing/2014/main" id="{499B6A47-E4F1-074F-BDA9-5A1C86A9B6FA}"/>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4" name="TextBox 33">
            <a:extLst>
              <a:ext uri="{FF2B5EF4-FFF2-40B4-BE49-F238E27FC236}">
                <a16:creationId xmlns:a16="http://schemas.microsoft.com/office/drawing/2014/main" id="{C22AAAA6-51D7-914F-8151-FED255157B77}"/>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5" name="TextBox 34">
            <a:extLst>
              <a:ext uri="{FF2B5EF4-FFF2-40B4-BE49-F238E27FC236}">
                <a16:creationId xmlns:a16="http://schemas.microsoft.com/office/drawing/2014/main" id="{E32516D5-7B50-1647-977B-3DDFF6990E35}"/>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6" name="TextBox 35">
            <a:extLst>
              <a:ext uri="{FF2B5EF4-FFF2-40B4-BE49-F238E27FC236}">
                <a16:creationId xmlns:a16="http://schemas.microsoft.com/office/drawing/2014/main" id="{289FEF50-0B1A-914D-8859-41705D751C1B}"/>
              </a:ext>
            </a:extLst>
          </p:cNvPr>
          <p:cNvSpPr txBox="1"/>
          <p:nvPr/>
        </p:nvSpPr>
        <p:spPr>
          <a:xfrm>
            <a:off x="2919679" y="4395360"/>
            <a:ext cx="576943" cy="369332"/>
          </a:xfrm>
          <a:prstGeom prst="rect">
            <a:avLst/>
          </a:prstGeom>
          <a:noFill/>
        </p:spPr>
        <p:txBody>
          <a:bodyPr wrap="square" rtlCol="0">
            <a:spAutoFit/>
          </a:bodyPr>
          <a:lstStyle/>
          <a:p>
            <a:r>
              <a:rPr lang="en-US" dirty="0"/>
              <a:t>F</a:t>
            </a:r>
          </a:p>
        </p:txBody>
      </p:sp>
      <p:sp>
        <p:nvSpPr>
          <p:cNvPr id="37" name="TextBox 36">
            <a:extLst>
              <a:ext uri="{FF2B5EF4-FFF2-40B4-BE49-F238E27FC236}">
                <a16:creationId xmlns:a16="http://schemas.microsoft.com/office/drawing/2014/main" id="{BF3BE9A9-B52E-4E42-BCB3-99345B31894D}"/>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38" name="TextBox 37">
            <a:extLst>
              <a:ext uri="{FF2B5EF4-FFF2-40B4-BE49-F238E27FC236}">
                <a16:creationId xmlns:a16="http://schemas.microsoft.com/office/drawing/2014/main" id="{934540E6-9258-0C46-BCF6-D07120A97915}"/>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sp>
        <p:nvSpPr>
          <p:cNvPr id="101" name="Oval 100">
            <a:extLst>
              <a:ext uri="{FF2B5EF4-FFF2-40B4-BE49-F238E27FC236}">
                <a16:creationId xmlns:a16="http://schemas.microsoft.com/office/drawing/2014/main" id="{FE1D257F-BA91-7648-8A99-210B9A9C2697}"/>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CB13D55-7A6E-D145-95C4-7881DE1750C6}"/>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816C7A3-3FD4-0948-94AA-0BD6C862C481}"/>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6BC555DF-26EE-754B-84B1-643C08364526}"/>
              </a:ext>
            </a:extLst>
          </p:cNvPr>
          <p:cNvCxnSpPr>
            <a:cxnSpLocks/>
            <a:stCxn id="101" idx="1"/>
            <a:endCxn id="103"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746D5AAF-3842-4C4D-A9CD-D517A4A0C0FC}"/>
              </a:ext>
            </a:extLst>
          </p:cNvPr>
          <p:cNvCxnSpPr>
            <a:cxnSpLocks/>
            <a:stCxn id="103" idx="6"/>
            <a:endCxn id="102"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55E96098-1E12-D84E-A610-1D9F918074A5}"/>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8" name="Oval 177">
            <a:extLst>
              <a:ext uri="{FF2B5EF4-FFF2-40B4-BE49-F238E27FC236}">
                <a16:creationId xmlns:a16="http://schemas.microsoft.com/office/drawing/2014/main" id="{718EC3E4-80C6-E64C-91BA-61BFA94337D2}"/>
              </a:ext>
            </a:extLst>
          </p:cNvPr>
          <p:cNvSpPr/>
          <p:nvPr/>
        </p:nvSpPr>
        <p:spPr>
          <a:xfrm>
            <a:off x="12231717" y="351490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A28C36B0-D8DA-9D4E-838E-6ACC312BED2C}"/>
              </a:ext>
            </a:extLst>
          </p:cNvPr>
          <p:cNvCxnSpPr>
            <a:cxnSpLocks/>
            <a:stCxn id="178" idx="6"/>
            <a:endCxn id="180" idx="2"/>
          </p:cNvCxnSpPr>
          <p:nvPr/>
        </p:nvCxnSpPr>
        <p:spPr>
          <a:xfrm flipV="1">
            <a:off x="12323157" y="3557737"/>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80" name="Oval 179">
            <a:extLst>
              <a:ext uri="{FF2B5EF4-FFF2-40B4-BE49-F238E27FC236}">
                <a16:creationId xmlns:a16="http://schemas.microsoft.com/office/drawing/2014/main" id="{24DEB3D5-86D1-B044-8DEE-81A9D36D6102}"/>
              </a:ext>
            </a:extLst>
          </p:cNvPr>
          <p:cNvSpPr/>
          <p:nvPr/>
        </p:nvSpPr>
        <p:spPr>
          <a:xfrm>
            <a:off x="13069341" y="351201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57EDBDBA-A421-9B40-BF69-E4EE7F2FDFC2}"/>
              </a:ext>
            </a:extLst>
          </p:cNvPr>
          <p:cNvSpPr txBox="1"/>
          <p:nvPr/>
        </p:nvSpPr>
        <p:spPr>
          <a:xfrm>
            <a:off x="13422732" y="3381029"/>
            <a:ext cx="450764" cy="369332"/>
          </a:xfrm>
          <a:prstGeom prst="rect">
            <a:avLst/>
          </a:prstGeom>
          <a:noFill/>
        </p:spPr>
        <p:txBody>
          <a:bodyPr wrap="none" rtlCol="0">
            <a:spAutoFit/>
          </a:bodyPr>
          <a:lstStyle/>
          <a:p>
            <a:r>
              <a:rPr lang="en-US" dirty="0">
                <a:solidFill>
                  <a:schemeClr val="accent2">
                    <a:lumMod val="75000"/>
                  </a:schemeClr>
                </a:solidFill>
              </a:rPr>
              <a:t>CD</a:t>
            </a:r>
          </a:p>
        </p:txBody>
      </p:sp>
      <p:sp>
        <p:nvSpPr>
          <p:cNvPr id="75" name="Oval 74">
            <a:extLst>
              <a:ext uri="{FF2B5EF4-FFF2-40B4-BE49-F238E27FC236}">
                <a16:creationId xmlns:a16="http://schemas.microsoft.com/office/drawing/2014/main" id="{F91A70E1-5BE6-7744-AAA2-00EB7699B3BF}"/>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F226FEB-FCD0-FF42-8E72-42D0F1B813D2}"/>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6638F51-BFF6-2B4C-A73F-16531EFCF46F}"/>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6044528-7A77-644F-95F6-ACE1D2C744DE}"/>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8D0BC30-6530-E64D-B32E-E90CA6CC04C5}"/>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111BBCC-9C2E-A34D-8FF4-E81EE12C19D2}"/>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72ADC7A-E103-B046-8472-182D1F9E5366}"/>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BBBFA6E-6171-F040-97F8-A84126CB7858}"/>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47708278-4A1A-F048-960D-0A103AD1C12C}"/>
              </a:ext>
            </a:extLst>
          </p:cNvPr>
          <p:cNvCxnSpPr>
            <a:cxnSpLocks/>
            <a:stCxn id="82" idx="6"/>
            <a:endCxn id="84"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4" name="Oval 83">
            <a:extLst>
              <a:ext uri="{FF2B5EF4-FFF2-40B4-BE49-F238E27FC236}">
                <a16:creationId xmlns:a16="http://schemas.microsoft.com/office/drawing/2014/main" id="{DD3D6473-E275-404C-B085-F892DD9E689F}"/>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2E1D49F-8F2B-4E44-8675-79CBC7542FFA}"/>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0B34A5F8-8906-784D-AC6E-5E4BB14342E5}"/>
              </a:ext>
            </a:extLst>
          </p:cNvPr>
          <p:cNvCxnSpPr>
            <a:cxnSpLocks/>
            <a:stCxn id="85" idx="6"/>
            <a:endCxn id="87"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7" name="Oval 86">
            <a:extLst>
              <a:ext uri="{FF2B5EF4-FFF2-40B4-BE49-F238E27FC236}">
                <a16:creationId xmlns:a16="http://schemas.microsoft.com/office/drawing/2014/main" id="{058F7257-8032-DD4B-AEB2-55CA8E0AEF0C}"/>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00D6F9D-2E14-FE4B-B106-58B5D6DBDBDC}"/>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15F00F8-6E75-DF4F-B974-4F3F3AB9AF25}"/>
              </a:ext>
            </a:extLst>
          </p:cNvPr>
          <p:cNvCxnSpPr>
            <a:cxnSpLocks/>
            <a:stCxn id="90" idx="6"/>
            <a:endCxn id="92"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2" name="Oval 91">
            <a:extLst>
              <a:ext uri="{FF2B5EF4-FFF2-40B4-BE49-F238E27FC236}">
                <a16:creationId xmlns:a16="http://schemas.microsoft.com/office/drawing/2014/main" id="{D4CAC40C-846B-1A48-A106-11DA806FA3BD}"/>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544CF40-D94D-7A41-843C-BF749E97D5BF}"/>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16395457-1466-7149-ACEA-86A89E1B3D7C}"/>
              </a:ext>
            </a:extLst>
          </p:cNvPr>
          <p:cNvCxnSpPr>
            <a:cxnSpLocks/>
            <a:stCxn id="93" idx="6"/>
            <a:endCxn id="108"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8" name="Oval 107">
            <a:extLst>
              <a:ext uri="{FF2B5EF4-FFF2-40B4-BE49-F238E27FC236}">
                <a16:creationId xmlns:a16="http://schemas.microsoft.com/office/drawing/2014/main" id="{205A4A9F-20D7-694D-8576-CC2D35DFFD5F}"/>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3792CE3-69A1-4D49-A240-73F4CD3DD4CE}"/>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4809D1E4-458F-B14E-B925-D02A57E12B36}"/>
              </a:ext>
            </a:extLst>
          </p:cNvPr>
          <p:cNvCxnSpPr>
            <a:cxnSpLocks/>
            <a:stCxn id="109" idx="6"/>
            <a:endCxn id="111"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1" name="Oval 110">
            <a:extLst>
              <a:ext uri="{FF2B5EF4-FFF2-40B4-BE49-F238E27FC236}">
                <a16:creationId xmlns:a16="http://schemas.microsoft.com/office/drawing/2014/main" id="{5E7773DA-876A-7A41-9D59-FC3A3652E95B}"/>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Triangle 111">
            <a:extLst>
              <a:ext uri="{FF2B5EF4-FFF2-40B4-BE49-F238E27FC236}">
                <a16:creationId xmlns:a16="http://schemas.microsoft.com/office/drawing/2014/main" id="{9229ACE2-B883-7E43-8136-4DE9FAA3BF0C}"/>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830D4E13-7C01-A94E-B3D8-B6FE6A75F6AD}"/>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14" name="Group 113">
            <a:extLst>
              <a:ext uri="{FF2B5EF4-FFF2-40B4-BE49-F238E27FC236}">
                <a16:creationId xmlns:a16="http://schemas.microsoft.com/office/drawing/2014/main" id="{B8021400-220C-E545-8F74-802FE04F6F99}"/>
              </a:ext>
            </a:extLst>
          </p:cNvPr>
          <p:cNvGrpSpPr/>
          <p:nvPr/>
        </p:nvGrpSpPr>
        <p:grpSpPr>
          <a:xfrm>
            <a:off x="9961186" y="2500684"/>
            <a:ext cx="929064" cy="94331"/>
            <a:chOff x="9961186" y="2500684"/>
            <a:chExt cx="929064" cy="94331"/>
          </a:xfrm>
        </p:grpSpPr>
        <p:sp>
          <p:nvSpPr>
            <p:cNvPr id="115" name="Oval 114">
              <a:extLst>
                <a:ext uri="{FF2B5EF4-FFF2-40B4-BE49-F238E27FC236}">
                  <a16:creationId xmlns:a16="http://schemas.microsoft.com/office/drawing/2014/main" id="{50225C64-88DD-A54F-8BF8-F1FB504BE67E}"/>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6" name="Straight Connector 115">
              <a:extLst>
                <a:ext uri="{FF2B5EF4-FFF2-40B4-BE49-F238E27FC236}">
                  <a16:creationId xmlns:a16="http://schemas.microsoft.com/office/drawing/2014/main" id="{6280DB74-C169-3540-8EAB-4085409F36EC}"/>
                </a:ext>
              </a:extLst>
            </p:cNvPr>
            <p:cNvCxnSpPr>
              <a:cxnSpLocks/>
              <a:stCxn id="115" idx="6"/>
              <a:endCxn id="117"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7" name="Oval 116">
              <a:extLst>
                <a:ext uri="{FF2B5EF4-FFF2-40B4-BE49-F238E27FC236}">
                  <a16:creationId xmlns:a16="http://schemas.microsoft.com/office/drawing/2014/main" id="{BC4974D8-D14F-BD49-93DC-6AC8B57F2188}"/>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8" name="TextBox 117">
            <a:extLst>
              <a:ext uri="{FF2B5EF4-FFF2-40B4-BE49-F238E27FC236}">
                <a16:creationId xmlns:a16="http://schemas.microsoft.com/office/drawing/2014/main" id="{3DEAB669-DE79-7C44-83DE-CC3B5C760E77}"/>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119" name="Group 118">
            <a:extLst>
              <a:ext uri="{FF2B5EF4-FFF2-40B4-BE49-F238E27FC236}">
                <a16:creationId xmlns:a16="http://schemas.microsoft.com/office/drawing/2014/main" id="{821B9F22-6A5A-474C-9163-E793540960C2}"/>
              </a:ext>
            </a:extLst>
          </p:cNvPr>
          <p:cNvGrpSpPr/>
          <p:nvPr/>
        </p:nvGrpSpPr>
        <p:grpSpPr>
          <a:xfrm>
            <a:off x="9963296" y="2765132"/>
            <a:ext cx="929064" cy="94331"/>
            <a:chOff x="9963296" y="2765132"/>
            <a:chExt cx="929064" cy="94331"/>
          </a:xfrm>
        </p:grpSpPr>
        <p:sp>
          <p:nvSpPr>
            <p:cNvPr id="120" name="Oval 119">
              <a:extLst>
                <a:ext uri="{FF2B5EF4-FFF2-40B4-BE49-F238E27FC236}">
                  <a16:creationId xmlns:a16="http://schemas.microsoft.com/office/drawing/2014/main" id="{F8253909-FA73-0448-A458-7F71AE61CC68}"/>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71B843EF-A912-574D-877C-264FDC7A6C97}"/>
                </a:ext>
              </a:extLst>
            </p:cNvPr>
            <p:cNvCxnSpPr>
              <a:cxnSpLocks/>
              <a:stCxn id="120" idx="6"/>
              <a:endCxn id="122"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2" name="Oval 121">
              <a:extLst>
                <a:ext uri="{FF2B5EF4-FFF2-40B4-BE49-F238E27FC236}">
                  <a16:creationId xmlns:a16="http://schemas.microsoft.com/office/drawing/2014/main" id="{01F62E2D-5C5D-4248-B44B-CC3AECBA3468}"/>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B6658527-A432-C849-A041-CB2E69740766}"/>
              </a:ext>
            </a:extLst>
          </p:cNvPr>
          <p:cNvGrpSpPr/>
          <p:nvPr/>
        </p:nvGrpSpPr>
        <p:grpSpPr>
          <a:xfrm>
            <a:off x="9963296" y="3031306"/>
            <a:ext cx="929064" cy="94331"/>
            <a:chOff x="9963296" y="3031306"/>
            <a:chExt cx="929064" cy="94331"/>
          </a:xfrm>
        </p:grpSpPr>
        <p:sp>
          <p:nvSpPr>
            <p:cNvPr id="124" name="Oval 123">
              <a:extLst>
                <a:ext uri="{FF2B5EF4-FFF2-40B4-BE49-F238E27FC236}">
                  <a16:creationId xmlns:a16="http://schemas.microsoft.com/office/drawing/2014/main" id="{16C7ACC8-9067-8444-AF22-6ACB1E5B8B97}"/>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04A6C9B1-8F22-7244-8A5C-B44740AB9077}"/>
                </a:ext>
              </a:extLst>
            </p:cNvPr>
            <p:cNvCxnSpPr>
              <a:cxnSpLocks/>
              <a:stCxn id="124" idx="6"/>
              <a:endCxn id="126"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26" name="Oval 125">
              <a:extLst>
                <a:ext uri="{FF2B5EF4-FFF2-40B4-BE49-F238E27FC236}">
                  <a16:creationId xmlns:a16="http://schemas.microsoft.com/office/drawing/2014/main" id="{A032BF4E-6A01-5140-B45D-3FAC3D9B49DD}"/>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31" name="TextBox 130">
            <a:extLst>
              <a:ext uri="{FF2B5EF4-FFF2-40B4-BE49-F238E27FC236}">
                <a16:creationId xmlns:a16="http://schemas.microsoft.com/office/drawing/2014/main" id="{69AC29C2-2351-354E-8D51-BF523C36E370}"/>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132" name="TextBox 131">
            <a:extLst>
              <a:ext uri="{FF2B5EF4-FFF2-40B4-BE49-F238E27FC236}">
                <a16:creationId xmlns:a16="http://schemas.microsoft.com/office/drawing/2014/main" id="{A2A30EC2-FAB5-7644-A210-46F3996A5892}"/>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133" name="TextBox 132">
            <a:extLst>
              <a:ext uri="{FF2B5EF4-FFF2-40B4-BE49-F238E27FC236}">
                <a16:creationId xmlns:a16="http://schemas.microsoft.com/office/drawing/2014/main" id="{9572F517-B050-8F49-BAA6-8305C199AAB6}"/>
              </a:ext>
            </a:extLst>
          </p:cNvPr>
          <p:cNvSpPr txBox="1"/>
          <p:nvPr/>
        </p:nvSpPr>
        <p:spPr>
          <a:xfrm>
            <a:off x="11175633" y="2884485"/>
            <a:ext cx="439544" cy="369332"/>
          </a:xfrm>
          <a:prstGeom prst="rect">
            <a:avLst/>
          </a:prstGeom>
          <a:noFill/>
        </p:spPr>
        <p:txBody>
          <a:bodyPr wrap="none" rtlCol="0">
            <a:spAutoFit/>
          </a:bodyPr>
          <a:lstStyle/>
          <a:p>
            <a:r>
              <a:rPr lang="en-US" dirty="0">
                <a:solidFill>
                  <a:srgbClr val="00B050"/>
                </a:solidFill>
              </a:rPr>
              <a:t>DE</a:t>
            </a:r>
          </a:p>
        </p:txBody>
      </p:sp>
      <p:sp>
        <p:nvSpPr>
          <p:cNvPr id="135" name="TextBox 134">
            <a:extLst>
              <a:ext uri="{FF2B5EF4-FFF2-40B4-BE49-F238E27FC236}">
                <a16:creationId xmlns:a16="http://schemas.microsoft.com/office/drawing/2014/main" id="{740059A6-867C-5942-B97A-C0F41CE9DA75}"/>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Tree>
    <p:extLst>
      <p:ext uri="{BB962C8B-B14F-4D97-AF65-F5344CB8AC3E}">
        <p14:creationId xmlns:p14="http://schemas.microsoft.com/office/powerpoint/2010/main" val="482729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5923597" y="648556"/>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4623184" y="866762"/>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75106E-DAE2-6E44-95CB-ED4F8A0B3139}"/>
              </a:ext>
            </a:extLst>
          </p:cNvPr>
          <p:cNvSpPr/>
          <p:nvPr/>
        </p:nvSpPr>
        <p:spPr>
          <a:xfrm>
            <a:off x="6406527" y="3179185"/>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1830013" y="3116986"/>
            <a:ext cx="2926080" cy="292608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1510100" y="833435"/>
            <a:ext cx="2926080" cy="292608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3845819" y="-345834"/>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3817911" y="4174494"/>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58375" y="1563589"/>
            <a:ext cx="2361058" cy="785684"/>
          </a:xfrm>
          <a:prstGeom prst="triangle">
            <a:avLst>
              <a:gd name="adj" fmla="val 48011"/>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2919679" y="4395360"/>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6116392" y="2332624"/>
            <a:ext cx="1844865" cy="239758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545E54C8-93F6-9548-9A83-A625469689F4}"/>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4E4EDEC7-561D-5841-88C4-EBED67798705}"/>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ED9EF45-0674-7F4A-B045-E93F94BC087C}"/>
              </a:ext>
            </a:extLst>
          </p:cNvPr>
          <p:cNvCxnSpPr>
            <a:cxnSpLocks/>
            <a:endCxn id="67"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F95D5D6-597B-D048-BB8F-25E552EBBCC8}"/>
              </a:ext>
            </a:extLst>
          </p:cNvPr>
          <p:cNvCxnSpPr>
            <a:cxnSpLocks/>
            <a:endCxn id="67"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C3E826F-B2FD-E043-91A0-4622CFB25C58}"/>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661B106-7E20-FE4C-85E4-BB04E9D1F07F}"/>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78D5B5-9C73-7541-B673-13D1CC9422D6}"/>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B498C5F-366E-BB4C-91CD-95D274E37B44}"/>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0F604B4-6B77-E343-A7CB-1D875154E6AD}"/>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3B2D377-4F6A-5A41-9D2C-35792725B25E}"/>
              </a:ext>
            </a:extLst>
          </p:cNvPr>
          <p:cNvCxnSpPr>
            <a:cxnSpLocks/>
            <a:stCxn id="37" idx="1"/>
            <a:endCxn id="40"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60B193A2-82FA-9842-B6F8-1E0143112ADF}"/>
              </a:ext>
            </a:extLst>
          </p:cNvPr>
          <p:cNvCxnSpPr>
            <a:cxnSpLocks/>
            <a:stCxn id="40" idx="6"/>
            <a:endCxn id="39"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F7307187-5F60-7C43-84ED-205596CB4E09}"/>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2" name="Triangle 201">
            <a:extLst>
              <a:ext uri="{FF2B5EF4-FFF2-40B4-BE49-F238E27FC236}">
                <a16:creationId xmlns:a16="http://schemas.microsoft.com/office/drawing/2014/main" id="{FDE66CC7-104E-F945-A1B6-0858C54F378F}"/>
              </a:ext>
            </a:extLst>
          </p:cNvPr>
          <p:cNvSpPr/>
          <p:nvPr/>
        </p:nvSpPr>
        <p:spPr>
          <a:xfrm>
            <a:off x="12566054" y="4303915"/>
            <a:ext cx="933339" cy="367551"/>
          </a:xfrm>
          <a:prstGeom prst="triangle">
            <a:avLst>
              <a:gd name="adj" fmla="val 46664"/>
            </a:avLst>
          </a:prstGeom>
          <a:solidFill>
            <a:srgbClr val="FFC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9E192B22-00B9-A743-94D7-CAABC7A5716B}"/>
              </a:ext>
            </a:extLst>
          </p:cNvPr>
          <p:cNvSpPr txBox="1"/>
          <p:nvPr/>
        </p:nvSpPr>
        <p:spPr>
          <a:xfrm>
            <a:off x="13703541" y="4302552"/>
            <a:ext cx="575799" cy="646331"/>
          </a:xfrm>
          <a:prstGeom prst="rect">
            <a:avLst/>
          </a:prstGeom>
          <a:noFill/>
        </p:spPr>
        <p:txBody>
          <a:bodyPr wrap="none" rtlCol="0">
            <a:spAutoFit/>
          </a:bodyPr>
          <a:lstStyle/>
          <a:p>
            <a:r>
              <a:rPr lang="en-US" dirty="0">
                <a:solidFill>
                  <a:schemeClr val="accent2">
                    <a:lumMod val="75000"/>
                  </a:schemeClr>
                </a:solidFill>
              </a:rPr>
              <a:t>BCD</a:t>
            </a:r>
          </a:p>
          <a:p>
            <a:endParaRPr lang="en-US" dirty="0">
              <a:solidFill>
                <a:schemeClr val="accent2">
                  <a:lumMod val="75000"/>
                </a:schemeClr>
              </a:solidFill>
            </a:endParaRPr>
          </a:p>
        </p:txBody>
      </p:sp>
      <p:sp>
        <p:nvSpPr>
          <p:cNvPr id="77" name="Oval 76">
            <a:extLst>
              <a:ext uri="{FF2B5EF4-FFF2-40B4-BE49-F238E27FC236}">
                <a16:creationId xmlns:a16="http://schemas.microsoft.com/office/drawing/2014/main" id="{260DF02D-FA91-9B45-A060-5DA2539919EE}"/>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EE759A1-277D-984B-9338-DEC1A13B21D7}"/>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712597-4230-AF41-ADE7-571EEE9B6DFC}"/>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0C59C25-58D7-B043-8341-5643890DB485}"/>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AC3EB3F-B1DB-BE4F-BEF9-61B006BC1B32}"/>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39FA72F-B2F4-7F4B-A248-1BC9B5DF0422}"/>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75CAC6B-449F-F64B-B3B7-9DA82DBD5A73}"/>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832C093-7AD8-7C4B-8560-3D55F6EC74D1}"/>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218233B6-AC13-F240-A518-40E20E37E425}"/>
              </a:ext>
            </a:extLst>
          </p:cNvPr>
          <p:cNvCxnSpPr>
            <a:cxnSpLocks/>
            <a:stCxn id="84" idx="6"/>
            <a:endCxn id="86"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6" name="Oval 85">
            <a:extLst>
              <a:ext uri="{FF2B5EF4-FFF2-40B4-BE49-F238E27FC236}">
                <a16:creationId xmlns:a16="http://schemas.microsoft.com/office/drawing/2014/main" id="{FDC2CA1D-3E77-0549-A3CA-283AFFBA22F3}"/>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FD41A8C-803A-C446-9295-BD4BBEE05267}"/>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F417F473-9A45-3545-A35B-32450D79E9F1}"/>
              </a:ext>
            </a:extLst>
          </p:cNvPr>
          <p:cNvCxnSpPr>
            <a:cxnSpLocks/>
            <a:stCxn id="87" idx="6"/>
            <a:endCxn id="91"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1" name="Oval 90">
            <a:extLst>
              <a:ext uri="{FF2B5EF4-FFF2-40B4-BE49-F238E27FC236}">
                <a16:creationId xmlns:a16="http://schemas.microsoft.com/office/drawing/2014/main" id="{834F1EEC-E618-204E-9DCA-5BB256558BE1}"/>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C1A3632-D3CA-214C-AE3C-37FEC8626E2B}"/>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994F364A-D084-7F48-B22B-BF352E91DA98}"/>
              </a:ext>
            </a:extLst>
          </p:cNvPr>
          <p:cNvCxnSpPr>
            <a:cxnSpLocks/>
            <a:stCxn id="92" idx="6"/>
            <a:endCxn id="95"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5" name="Oval 94">
            <a:extLst>
              <a:ext uri="{FF2B5EF4-FFF2-40B4-BE49-F238E27FC236}">
                <a16:creationId xmlns:a16="http://schemas.microsoft.com/office/drawing/2014/main" id="{47036CE5-3B15-944A-9353-C604ED67C1C1}"/>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9FFB72C-76C9-574E-AE6B-00F9BB13AD59}"/>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637F5174-9D50-9A41-8684-6BB91FBE44F8}"/>
              </a:ext>
            </a:extLst>
          </p:cNvPr>
          <p:cNvCxnSpPr>
            <a:cxnSpLocks/>
            <a:stCxn id="96" idx="6"/>
            <a:endCxn id="100"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7BCA8AF4-242D-BA4B-97E8-B3A9BE790B6B}"/>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2D7739B-85DF-3846-B868-EFD2639BA9D7}"/>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79A42655-8F74-4E46-ABEB-6E632AD19DFE}"/>
              </a:ext>
            </a:extLst>
          </p:cNvPr>
          <p:cNvCxnSpPr>
            <a:cxnSpLocks/>
            <a:stCxn id="101" idx="6"/>
            <a:endCxn id="103"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3" name="Oval 102">
            <a:extLst>
              <a:ext uri="{FF2B5EF4-FFF2-40B4-BE49-F238E27FC236}">
                <a16:creationId xmlns:a16="http://schemas.microsoft.com/office/drawing/2014/main" id="{E83D63B1-E492-5E44-A9A2-70915C63C2BC}"/>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Triangle 103">
            <a:extLst>
              <a:ext uri="{FF2B5EF4-FFF2-40B4-BE49-F238E27FC236}">
                <a16:creationId xmlns:a16="http://schemas.microsoft.com/office/drawing/2014/main" id="{E20A60D4-1A46-BB48-B3D7-253B813CE6C3}"/>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2E0A098-6584-D44B-9619-8A84D70E396B}"/>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07" name="Group 106">
            <a:extLst>
              <a:ext uri="{FF2B5EF4-FFF2-40B4-BE49-F238E27FC236}">
                <a16:creationId xmlns:a16="http://schemas.microsoft.com/office/drawing/2014/main" id="{5234AF24-FC5F-A245-B795-72115620A873}"/>
              </a:ext>
            </a:extLst>
          </p:cNvPr>
          <p:cNvGrpSpPr/>
          <p:nvPr/>
        </p:nvGrpSpPr>
        <p:grpSpPr>
          <a:xfrm>
            <a:off x="9961186" y="2500684"/>
            <a:ext cx="929064" cy="94331"/>
            <a:chOff x="9961186" y="2500684"/>
            <a:chExt cx="929064" cy="94331"/>
          </a:xfrm>
        </p:grpSpPr>
        <p:sp>
          <p:nvSpPr>
            <p:cNvPr id="108" name="Oval 107">
              <a:extLst>
                <a:ext uri="{FF2B5EF4-FFF2-40B4-BE49-F238E27FC236}">
                  <a16:creationId xmlns:a16="http://schemas.microsoft.com/office/drawing/2014/main" id="{0FE405C2-4B1F-5A44-8B0F-DA714D9AF3DE}"/>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5605CE3B-7982-D245-B8F6-75031DC8227C}"/>
                </a:ext>
              </a:extLst>
            </p:cNvPr>
            <p:cNvCxnSpPr>
              <a:cxnSpLocks/>
              <a:stCxn id="108" idx="6"/>
              <a:endCxn id="110"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0" name="Oval 109">
              <a:extLst>
                <a:ext uri="{FF2B5EF4-FFF2-40B4-BE49-F238E27FC236}">
                  <a16:creationId xmlns:a16="http://schemas.microsoft.com/office/drawing/2014/main" id="{0CAFB92D-9BD3-7C4C-994E-75B537F5FA86}"/>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1" name="TextBox 110">
            <a:extLst>
              <a:ext uri="{FF2B5EF4-FFF2-40B4-BE49-F238E27FC236}">
                <a16:creationId xmlns:a16="http://schemas.microsoft.com/office/drawing/2014/main" id="{3108FE33-2100-0F49-B37E-1091844094B7}"/>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112" name="Group 111">
            <a:extLst>
              <a:ext uri="{FF2B5EF4-FFF2-40B4-BE49-F238E27FC236}">
                <a16:creationId xmlns:a16="http://schemas.microsoft.com/office/drawing/2014/main" id="{63BD7AD9-6180-8E4E-9981-007BC62392E7}"/>
              </a:ext>
            </a:extLst>
          </p:cNvPr>
          <p:cNvGrpSpPr/>
          <p:nvPr/>
        </p:nvGrpSpPr>
        <p:grpSpPr>
          <a:xfrm>
            <a:off x="9963296" y="2765132"/>
            <a:ext cx="929064" cy="94331"/>
            <a:chOff x="9963296" y="2765132"/>
            <a:chExt cx="929064" cy="94331"/>
          </a:xfrm>
        </p:grpSpPr>
        <p:sp>
          <p:nvSpPr>
            <p:cNvPr id="113" name="Oval 112">
              <a:extLst>
                <a:ext uri="{FF2B5EF4-FFF2-40B4-BE49-F238E27FC236}">
                  <a16:creationId xmlns:a16="http://schemas.microsoft.com/office/drawing/2014/main" id="{C16222E6-8979-2446-8F4D-E4295499D411}"/>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16DAA0AD-038B-3743-9EDF-45A1A2338C2B}"/>
                </a:ext>
              </a:extLst>
            </p:cNvPr>
            <p:cNvCxnSpPr>
              <a:cxnSpLocks/>
              <a:stCxn id="113" idx="6"/>
              <a:endCxn id="115"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5" name="Oval 114">
              <a:extLst>
                <a:ext uri="{FF2B5EF4-FFF2-40B4-BE49-F238E27FC236}">
                  <a16:creationId xmlns:a16="http://schemas.microsoft.com/office/drawing/2014/main" id="{6E719574-5213-864A-9E4D-25C12EC40108}"/>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F50A90B1-15CC-CE4C-BD5C-99001133D2BF}"/>
              </a:ext>
            </a:extLst>
          </p:cNvPr>
          <p:cNvGrpSpPr/>
          <p:nvPr/>
        </p:nvGrpSpPr>
        <p:grpSpPr>
          <a:xfrm>
            <a:off x="9963296" y="3031306"/>
            <a:ext cx="929064" cy="94331"/>
            <a:chOff x="9963296" y="3031306"/>
            <a:chExt cx="929064" cy="94331"/>
          </a:xfrm>
        </p:grpSpPr>
        <p:sp>
          <p:nvSpPr>
            <p:cNvPr id="117" name="Oval 116">
              <a:extLst>
                <a:ext uri="{FF2B5EF4-FFF2-40B4-BE49-F238E27FC236}">
                  <a16:creationId xmlns:a16="http://schemas.microsoft.com/office/drawing/2014/main" id="{1646326D-E96E-1749-BB79-B06149E4329F}"/>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2B2FC707-15C0-2244-AC44-6D5DF098740B}"/>
                </a:ext>
              </a:extLst>
            </p:cNvPr>
            <p:cNvCxnSpPr>
              <a:cxnSpLocks/>
              <a:stCxn id="117" idx="6"/>
              <a:endCxn id="119"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19" name="Oval 118">
              <a:extLst>
                <a:ext uri="{FF2B5EF4-FFF2-40B4-BE49-F238E27FC236}">
                  <a16:creationId xmlns:a16="http://schemas.microsoft.com/office/drawing/2014/main" id="{860A7D5E-C813-C842-BF8C-56D2BB8F8599}"/>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AF17D6E5-2CEF-F247-9F6B-EB90104B43BD}"/>
              </a:ext>
            </a:extLst>
          </p:cNvPr>
          <p:cNvGrpSpPr/>
          <p:nvPr/>
        </p:nvGrpSpPr>
        <p:grpSpPr>
          <a:xfrm>
            <a:off x="9963296" y="3317056"/>
            <a:ext cx="929064" cy="94331"/>
            <a:chOff x="9963296" y="3317056"/>
            <a:chExt cx="929064" cy="94331"/>
          </a:xfrm>
        </p:grpSpPr>
        <p:sp>
          <p:nvSpPr>
            <p:cNvPr id="121" name="Oval 120">
              <a:extLst>
                <a:ext uri="{FF2B5EF4-FFF2-40B4-BE49-F238E27FC236}">
                  <a16:creationId xmlns:a16="http://schemas.microsoft.com/office/drawing/2014/main" id="{3650712E-2021-3C4D-8765-32BFDD133801}"/>
                </a:ext>
              </a:extLst>
            </p:cNvPr>
            <p:cNvSpPr/>
            <p:nvPr/>
          </p:nvSpPr>
          <p:spPr>
            <a:xfrm>
              <a:off x="9963296" y="33199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7E48C59D-3AC8-4E40-AFC9-2B04AEFCA9D0}"/>
                </a:ext>
              </a:extLst>
            </p:cNvPr>
            <p:cNvCxnSpPr>
              <a:cxnSpLocks/>
              <a:stCxn id="121" idx="6"/>
              <a:endCxn id="123" idx="2"/>
            </p:cNvCxnSpPr>
            <p:nvPr/>
          </p:nvCxnSpPr>
          <p:spPr>
            <a:xfrm flipV="1">
              <a:off x="10054736" y="3362776"/>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23" name="Oval 122">
              <a:extLst>
                <a:ext uri="{FF2B5EF4-FFF2-40B4-BE49-F238E27FC236}">
                  <a16:creationId xmlns:a16="http://schemas.microsoft.com/office/drawing/2014/main" id="{05E96D29-8A54-4E4A-94CD-4AA863580281}"/>
                </a:ext>
              </a:extLst>
            </p:cNvPr>
            <p:cNvSpPr/>
            <p:nvPr/>
          </p:nvSpPr>
          <p:spPr>
            <a:xfrm>
              <a:off x="10800920" y="33170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26" name="TextBox 125">
            <a:extLst>
              <a:ext uri="{FF2B5EF4-FFF2-40B4-BE49-F238E27FC236}">
                <a16:creationId xmlns:a16="http://schemas.microsoft.com/office/drawing/2014/main" id="{1CC04919-7AFF-3E4B-9D35-BCD9FD35D502}"/>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127" name="TextBox 126">
            <a:extLst>
              <a:ext uri="{FF2B5EF4-FFF2-40B4-BE49-F238E27FC236}">
                <a16:creationId xmlns:a16="http://schemas.microsoft.com/office/drawing/2014/main" id="{C18AB482-1A96-054A-BDF4-2AFBD87C826B}"/>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128" name="TextBox 127">
            <a:extLst>
              <a:ext uri="{FF2B5EF4-FFF2-40B4-BE49-F238E27FC236}">
                <a16:creationId xmlns:a16="http://schemas.microsoft.com/office/drawing/2014/main" id="{2C8D5ECC-D5BC-E141-81E9-8191581CDD8D}"/>
              </a:ext>
            </a:extLst>
          </p:cNvPr>
          <p:cNvSpPr txBox="1"/>
          <p:nvPr/>
        </p:nvSpPr>
        <p:spPr>
          <a:xfrm>
            <a:off x="11175633" y="2884485"/>
            <a:ext cx="439544" cy="369332"/>
          </a:xfrm>
          <a:prstGeom prst="rect">
            <a:avLst/>
          </a:prstGeom>
          <a:noFill/>
        </p:spPr>
        <p:txBody>
          <a:bodyPr wrap="none" rtlCol="0">
            <a:spAutoFit/>
          </a:bodyPr>
          <a:lstStyle/>
          <a:p>
            <a:r>
              <a:rPr lang="en-US" dirty="0"/>
              <a:t>DE</a:t>
            </a:r>
          </a:p>
        </p:txBody>
      </p:sp>
      <p:sp>
        <p:nvSpPr>
          <p:cNvPr id="129" name="TextBox 128">
            <a:extLst>
              <a:ext uri="{FF2B5EF4-FFF2-40B4-BE49-F238E27FC236}">
                <a16:creationId xmlns:a16="http://schemas.microsoft.com/office/drawing/2014/main" id="{130CC978-C891-7645-A072-685B45ED39AB}"/>
              </a:ext>
            </a:extLst>
          </p:cNvPr>
          <p:cNvSpPr txBox="1"/>
          <p:nvPr/>
        </p:nvSpPr>
        <p:spPr>
          <a:xfrm>
            <a:off x="11153779" y="3169127"/>
            <a:ext cx="450764" cy="369332"/>
          </a:xfrm>
          <a:prstGeom prst="rect">
            <a:avLst/>
          </a:prstGeom>
          <a:noFill/>
        </p:spPr>
        <p:txBody>
          <a:bodyPr wrap="none" rtlCol="0">
            <a:spAutoFit/>
          </a:bodyPr>
          <a:lstStyle/>
          <a:p>
            <a:r>
              <a:rPr lang="en-US" dirty="0">
                <a:solidFill>
                  <a:srgbClr val="C00000"/>
                </a:solidFill>
              </a:rPr>
              <a:t>CD</a:t>
            </a:r>
          </a:p>
        </p:txBody>
      </p:sp>
      <p:sp>
        <p:nvSpPr>
          <p:cNvPr id="130" name="TextBox 129">
            <a:extLst>
              <a:ext uri="{FF2B5EF4-FFF2-40B4-BE49-F238E27FC236}">
                <a16:creationId xmlns:a16="http://schemas.microsoft.com/office/drawing/2014/main" id="{3480B1E4-A5D7-EB43-B246-449D55D91416}"/>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Tree>
    <p:extLst>
      <p:ext uri="{BB962C8B-B14F-4D97-AF65-F5344CB8AC3E}">
        <p14:creationId xmlns:p14="http://schemas.microsoft.com/office/powerpoint/2010/main" val="15399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5923597" y="648556"/>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4623184" y="866762"/>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75106E-DAE2-6E44-95CB-ED4F8A0B3139}"/>
              </a:ext>
            </a:extLst>
          </p:cNvPr>
          <p:cNvSpPr/>
          <p:nvPr/>
        </p:nvSpPr>
        <p:spPr>
          <a:xfrm>
            <a:off x="6406527" y="3179185"/>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1830013" y="3116986"/>
            <a:ext cx="2926080" cy="292608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1510100" y="833435"/>
            <a:ext cx="2926080" cy="292608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3845819" y="-345834"/>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3817911" y="4174494"/>
            <a:ext cx="2926080" cy="29260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59750" y="1557351"/>
            <a:ext cx="2331376"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2919679" y="4395360"/>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6130885" y="2339338"/>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45E54C8-93F6-9548-9A83-A625469689F4}"/>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4E4EDEC7-561D-5841-88C4-EBED67798705}"/>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F95D5D6-597B-D048-BB8F-25E552EBBCC8}"/>
              </a:ext>
            </a:extLst>
          </p:cNvPr>
          <p:cNvCxnSpPr>
            <a:cxnSpLocks/>
            <a:endCxn id="67"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C3E826F-B2FD-E043-91A0-4622CFB25C58}"/>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661B106-7E20-FE4C-85E4-BB04E9D1F07F}"/>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35F3BE46-C613-5944-B244-430E11BFF30A}"/>
              </a:ext>
            </a:extLst>
          </p:cNvPr>
          <p:cNvSpPr/>
          <p:nvPr/>
        </p:nvSpPr>
        <p:spPr>
          <a:xfrm rot="3147343">
            <a:off x="5973803" y="2538707"/>
            <a:ext cx="3020796" cy="1225738"/>
          </a:xfrm>
          <a:prstGeom prst="triangle">
            <a:avLst>
              <a:gd name="adj" fmla="val 2166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cxnSp>
        <p:nvCxnSpPr>
          <p:cNvPr id="44" name="Straight Connector 43">
            <a:extLst>
              <a:ext uri="{FF2B5EF4-FFF2-40B4-BE49-F238E27FC236}">
                <a16:creationId xmlns:a16="http://schemas.microsoft.com/office/drawing/2014/main" id="{4C77C8DF-19DB-BE45-9C29-39043D3B4C03}"/>
              </a:ext>
            </a:extLst>
          </p:cNvPr>
          <p:cNvCxnSpPr>
            <a:cxnSpLocks/>
          </p:cNvCxnSpPr>
          <p:nvPr/>
        </p:nvCxnSpPr>
        <p:spPr>
          <a:xfrm>
            <a:off x="6110301" y="2329802"/>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ED9EF45-0674-7F4A-B045-E93F94BC087C}"/>
              </a:ext>
            </a:extLst>
          </p:cNvPr>
          <p:cNvCxnSpPr>
            <a:cxnSpLocks/>
            <a:endCxn id="67"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7" name="Oval 36">
            <a:extLst>
              <a:ext uri="{FF2B5EF4-FFF2-40B4-BE49-F238E27FC236}">
                <a16:creationId xmlns:a16="http://schemas.microsoft.com/office/drawing/2014/main" id="{BA7E4B55-868C-6E4D-8D90-51D40320D627}"/>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75E33DF-F12E-594D-A59A-38C4AC15ED9D}"/>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60DCB9F-AF32-9849-980F-0A3F07A42BEE}"/>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008E46C-9EE5-0B4D-954F-FCEA307739ED}"/>
              </a:ext>
            </a:extLst>
          </p:cNvPr>
          <p:cNvCxnSpPr>
            <a:cxnSpLocks/>
            <a:stCxn id="37" idx="1"/>
            <a:endCxn id="40"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BB0CE12-7A7F-BF4B-9ECA-6703A1D222B2}"/>
              </a:ext>
            </a:extLst>
          </p:cNvPr>
          <p:cNvCxnSpPr>
            <a:cxnSpLocks/>
            <a:stCxn id="40" idx="6"/>
            <a:endCxn id="39"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265BC6E-0B3C-C745-8CDE-8C61DB1D76D9}"/>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5" name="TextBox 174">
            <a:extLst>
              <a:ext uri="{FF2B5EF4-FFF2-40B4-BE49-F238E27FC236}">
                <a16:creationId xmlns:a16="http://schemas.microsoft.com/office/drawing/2014/main" id="{DF14223E-F5EA-DC43-AA08-FE676DB8A23F}"/>
              </a:ext>
            </a:extLst>
          </p:cNvPr>
          <p:cNvSpPr txBox="1"/>
          <p:nvPr/>
        </p:nvSpPr>
        <p:spPr>
          <a:xfrm>
            <a:off x="13642999" y="4138269"/>
            <a:ext cx="453970" cy="369332"/>
          </a:xfrm>
          <a:prstGeom prst="rect">
            <a:avLst/>
          </a:prstGeom>
          <a:noFill/>
        </p:spPr>
        <p:txBody>
          <a:bodyPr wrap="none" rtlCol="0">
            <a:spAutoFit/>
          </a:bodyPr>
          <a:lstStyle/>
          <a:p>
            <a:r>
              <a:rPr lang="en-US" dirty="0">
                <a:solidFill>
                  <a:schemeClr val="accent2">
                    <a:lumMod val="75000"/>
                  </a:schemeClr>
                </a:solidFill>
              </a:rPr>
              <a:t>GC</a:t>
            </a:r>
          </a:p>
        </p:txBody>
      </p:sp>
      <p:sp>
        <p:nvSpPr>
          <p:cNvPr id="190" name="Oval 189">
            <a:extLst>
              <a:ext uri="{FF2B5EF4-FFF2-40B4-BE49-F238E27FC236}">
                <a16:creationId xmlns:a16="http://schemas.microsoft.com/office/drawing/2014/main" id="{24BA1167-C579-5240-AE9C-8F9841768A6B}"/>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98D9B7B-0547-E949-AFAF-56A4ABF76390}"/>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7EA6ED4B-2AE0-5C42-A319-5C34ED1E7D46}"/>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7463EFB4-F08F-3E4C-B574-CF80F76084A8}"/>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5EF3443-6631-7D4C-AE7D-6C19EEFA23EF}"/>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E5C98AB-3FAC-4249-B4CC-83F53A201351}"/>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303D5E8-F571-274A-9BF0-F9646D82DC64}"/>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CEE89D9D-51B6-134A-AA29-03CB1E52FCB1}"/>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8" name="Straight Connector 197">
            <a:extLst>
              <a:ext uri="{FF2B5EF4-FFF2-40B4-BE49-F238E27FC236}">
                <a16:creationId xmlns:a16="http://schemas.microsoft.com/office/drawing/2014/main" id="{B8A2DF62-F4F4-FA4F-B0EA-3C2CF6188818}"/>
              </a:ext>
            </a:extLst>
          </p:cNvPr>
          <p:cNvCxnSpPr>
            <a:cxnSpLocks/>
            <a:stCxn id="197" idx="6"/>
            <a:endCxn id="199"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99" name="Oval 198">
            <a:extLst>
              <a:ext uri="{FF2B5EF4-FFF2-40B4-BE49-F238E27FC236}">
                <a16:creationId xmlns:a16="http://schemas.microsoft.com/office/drawing/2014/main" id="{7AD7699B-1E90-3048-AEAB-72F8C1F423CA}"/>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40746411-2A60-A24D-A757-57012111A47B}"/>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1" name="Straight Connector 200">
            <a:extLst>
              <a:ext uri="{FF2B5EF4-FFF2-40B4-BE49-F238E27FC236}">
                <a16:creationId xmlns:a16="http://schemas.microsoft.com/office/drawing/2014/main" id="{A8629AD4-E3A9-B14C-BCFF-2482D5FD52C9}"/>
              </a:ext>
            </a:extLst>
          </p:cNvPr>
          <p:cNvCxnSpPr>
            <a:cxnSpLocks/>
            <a:stCxn id="200" idx="6"/>
            <a:endCxn id="202"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2" name="Oval 201">
            <a:extLst>
              <a:ext uri="{FF2B5EF4-FFF2-40B4-BE49-F238E27FC236}">
                <a16:creationId xmlns:a16="http://schemas.microsoft.com/office/drawing/2014/main" id="{F6A10D23-E2C2-BF45-8DC4-536382AE357E}"/>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E89C0C26-70B9-924C-8BAC-E9361919507E}"/>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46B96FDE-6BAB-4D41-92FB-02B3D30EE803}"/>
              </a:ext>
            </a:extLst>
          </p:cNvPr>
          <p:cNvCxnSpPr>
            <a:cxnSpLocks/>
            <a:stCxn id="203" idx="6"/>
            <a:endCxn id="205"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5" name="Oval 204">
            <a:extLst>
              <a:ext uri="{FF2B5EF4-FFF2-40B4-BE49-F238E27FC236}">
                <a16:creationId xmlns:a16="http://schemas.microsoft.com/office/drawing/2014/main" id="{AE7E8098-E9BE-C64F-9513-3FC79EFCE741}"/>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4B014CF3-3A7D-2947-8727-FEC6589A7DD5}"/>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7" name="Straight Connector 206">
            <a:extLst>
              <a:ext uri="{FF2B5EF4-FFF2-40B4-BE49-F238E27FC236}">
                <a16:creationId xmlns:a16="http://schemas.microsoft.com/office/drawing/2014/main" id="{B37BDAF0-6598-EB47-BFDB-63D6B2E0DE55}"/>
              </a:ext>
            </a:extLst>
          </p:cNvPr>
          <p:cNvCxnSpPr>
            <a:cxnSpLocks/>
            <a:stCxn id="206" idx="6"/>
            <a:endCxn id="208"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8" name="Oval 207">
            <a:extLst>
              <a:ext uri="{FF2B5EF4-FFF2-40B4-BE49-F238E27FC236}">
                <a16:creationId xmlns:a16="http://schemas.microsoft.com/office/drawing/2014/main" id="{764BD054-944E-1C43-8EB5-672331CA9AAE}"/>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344F6312-445E-3549-B912-822F2CFCDF10}"/>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10" name="Straight Connector 209">
            <a:extLst>
              <a:ext uri="{FF2B5EF4-FFF2-40B4-BE49-F238E27FC236}">
                <a16:creationId xmlns:a16="http://schemas.microsoft.com/office/drawing/2014/main" id="{93945294-4118-5F44-991D-ACBE89502173}"/>
              </a:ext>
            </a:extLst>
          </p:cNvPr>
          <p:cNvCxnSpPr>
            <a:cxnSpLocks/>
            <a:stCxn id="209" idx="6"/>
            <a:endCxn id="211"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11" name="Oval 210">
            <a:extLst>
              <a:ext uri="{FF2B5EF4-FFF2-40B4-BE49-F238E27FC236}">
                <a16:creationId xmlns:a16="http://schemas.microsoft.com/office/drawing/2014/main" id="{F114C518-A5F5-CA41-BBE6-A4FF2809A760}"/>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2" name="Triangle 211">
            <a:extLst>
              <a:ext uri="{FF2B5EF4-FFF2-40B4-BE49-F238E27FC236}">
                <a16:creationId xmlns:a16="http://schemas.microsoft.com/office/drawing/2014/main" id="{9558A7F7-71A6-2E45-9B30-CA556B9F3AAD}"/>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5B930B1E-DD62-EA40-ADAC-13FC2DC47BD1}"/>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214" name="Group 213">
            <a:extLst>
              <a:ext uri="{FF2B5EF4-FFF2-40B4-BE49-F238E27FC236}">
                <a16:creationId xmlns:a16="http://schemas.microsoft.com/office/drawing/2014/main" id="{0FD4DDDE-8146-5749-999A-31E19C3BCD62}"/>
              </a:ext>
            </a:extLst>
          </p:cNvPr>
          <p:cNvGrpSpPr/>
          <p:nvPr/>
        </p:nvGrpSpPr>
        <p:grpSpPr>
          <a:xfrm>
            <a:off x="9961186" y="2500684"/>
            <a:ext cx="929064" cy="94331"/>
            <a:chOff x="9961186" y="2500684"/>
            <a:chExt cx="929064" cy="94331"/>
          </a:xfrm>
        </p:grpSpPr>
        <p:sp>
          <p:nvSpPr>
            <p:cNvPr id="215" name="Oval 214">
              <a:extLst>
                <a:ext uri="{FF2B5EF4-FFF2-40B4-BE49-F238E27FC236}">
                  <a16:creationId xmlns:a16="http://schemas.microsoft.com/office/drawing/2014/main" id="{28CB4ED9-6D0C-4D4D-889D-1D246409B38D}"/>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16" name="Straight Connector 215">
              <a:extLst>
                <a:ext uri="{FF2B5EF4-FFF2-40B4-BE49-F238E27FC236}">
                  <a16:creationId xmlns:a16="http://schemas.microsoft.com/office/drawing/2014/main" id="{38DA0DAD-7294-D041-8B52-03EDEE98F260}"/>
                </a:ext>
              </a:extLst>
            </p:cNvPr>
            <p:cNvCxnSpPr>
              <a:cxnSpLocks/>
              <a:stCxn id="215" idx="6"/>
              <a:endCxn id="217"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17" name="Oval 216">
              <a:extLst>
                <a:ext uri="{FF2B5EF4-FFF2-40B4-BE49-F238E27FC236}">
                  <a16:creationId xmlns:a16="http://schemas.microsoft.com/office/drawing/2014/main" id="{2BDB19E8-9A8E-3A40-8661-8C490B7EE849}"/>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8" name="TextBox 217">
            <a:extLst>
              <a:ext uri="{FF2B5EF4-FFF2-40B4-BE49-F238E27FC236}">
                <a16:creationId xmlns:a16="http://schemas.microsoft.com/office/drawing/2014/main" id="{8F81041E-B206-FD44-B6FA-482FD26BA360}"/>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219" name="Group 218">
            <a:extLst>
              <a:ext uri="{FF2B5EF4-FFF2-40B4-BE49-F238E27FC236}">
                <a16:creationId xmlns:a16="http://schemas.microsoft.com/office/drawing/2014/main" id="{36155407-1DC1-A741-88E0-F0955B707E56}"/>
              </a:ext>
            </a:extLst>
          </p:cNvPr>
          <p:cNvGrpSpPr/>
          <p:nvPr/>
        </p:nvGrpSpPr>
        <p:grpSpPr>
          <a:xfrm>
            <a:off x="9963296" y="2765132"/>
            <a:ext cx="929064" cy="94331"/>
            <a:chOff x="9963296" y="2765132"/>
            <a:chExt cx="929064" cy="94331"/>
          </a:xfrm>
        </p:grpSpPr>
        <p:sp>
          <p:nvSpPr>
            <p:cNvPr id="220" name="Oval 219">
              <a:extLst>
                <a:ext uri="{FF2B5EF4-FFF2-40B4-BE49-F238E27FC236}">
                  <a16:creationId xmlns:a16="http://schemas.microsoft.com/office/drawing/2014/main" id="{F8222218-F2AA-0B4E-B902-5C8DC575FA7C}"/>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1" name="Straight Connector 220">
              <a:extLst>
                <a:ext uri="{FF2B5EF4-FFF2-40B4-BE49-F238E27FC236}">
                  <a16:creationId xmlns:a16="http://schemas.microsoft.com/office/drawing/2014/main" id="{3468D8C9-DBF5-0242-BB56-259989BD876D}"/>
                </a:ext>
              </a:extLst>
            </p:cNvPr>
            <p:cNvCxnSpPr>
              <a:cxnSpLocks/>
              <a:stCxn id="220" idx="6"/>
              <a:endCxn id="222"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22" name="Oval 221">
              <a:extLst>
                <a:ext uri="{FF2B5EF4-FFF2-40B4-BE49-F238E27FC236}">
                  <a16:creationId xmlns:a16="http://schemas.microsoft.com/office/drawing/2014/main" id="{AF2233A0-72C1-8441-8AAB-B3709FA5A125}"/>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E1FEAA81-5BC2-7A4B-879B-94630DAA7637}"/>
              </a:ext>
            </a:extLst>
          </p:cNvPr>
          <p:cNvGrpSpPr/>
          <p:nvPr/>
        </p:nvGrpSpPr>
        <p:grpSpPr>
          <a:xfrm>
            <a:off x="9963296" y="3031306"/>
            <a:ext cx="929064" cy="94331"/>
            <a:chOff x="9963296" y="3031306"/>
            <a:chExt cx="929064" cy="94331"/>
          </a:xfrm>
        </p:grpSpPr>
        <p:sp>
          <p:nvSpPr>
            <p:cNvPr id="224" name="Oval 223">
              <a:extLst>
                <a:ext uri="{FF2B5EF4-FFF2-40B4-BE49-F238E27FC236}">
                  <a16:creationId xmlns:a16="http://schemas.microsoft.com/office/drawing/2014/main" id="{1BD677D3-3D3A-4A45-8284-91262978729E}"/>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5" name="Straight Connector 224">
              <a:extLst>
                <a:ext uri="{FF2B5EF4-FFF2-40B4-BE49-F238E27FC236}">
                  <a16:creationId xmlns:a16="http://schemas.microsoft.com/office/drawing/2014/main" id="{33379437-0F79-104B-803A-C6107D114F61}"/>
                </a:ext>
              </a:extLst>
            </p:cNvPr>
            <p:cNvCxnSpPr>
              <a:cxnSpLocks/>
              <a:stCxn id="224" idx="6"/>
              <a:endCxn id="226"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226" name="Oval 225">
              <a:extLst>
                <a:ext uri="{FF2B5EF4-FFF2-40B4-BE49-F238E27FC236}">
                  <a16:creationId xmlns:a16="http://schemas.microsoft.com/office/drawing/2014/main" id="{316E264B-92F9-1E4F-A369-7A813060F1C8}"/>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0D0705D0-A2CF-4543-857E-C3A7B33C62A7}"/>
              </a:ext>
            </a:extLst>
          </p:cNvPr>
          <p:cNvGrpSpPr/>
          <p:nvPr/>
        </p:nvGrpSpPr>
        <p:grpSpPr>
          <a:xfrm>
            <a:off x="9963296" y="3317056"/>
            <a:ext cx="929064" cy="94331"/>
            <a:chOff x="9963296" y="3317056"/>
            <a:chExt cx="929064" cy="94331"/>
          </a:xfrm>
        </p:grpSpPr>
        <p:sp>
          <p:nvSpPr>
            <p:cNvPr id="228" name="Oval 227">
              <a:extLst>
                <a:ext uri="{FF2B5EF4-FFF2-40B4-BE49-F238E27FC236}">
                  <a16:creationId xmlns:a16="http://schemas.microsoft.com/office/drawing/2014/main" id="{76D4C5DD-9771-4049-BE70-D42D4A434E39}"/>
                </a:ext>
              </a:extLst>
            </p:cNvPr>
            <p:cNvSpPr/>
            <p:nvPr/>
          </p:nvSpPr>
          <p:spPr>
            <a:xfrm>
              <a:off x="9963296" y="33199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9" name="Straight Connector 228">
              <a:extLst>
                <a:ext uri="{FF2B5EF4-FFF2-40B4-BE49-F238E27FC236}">
                  <a16:creationId xmlns:a16="http://schemas.microsoft.com/office/drawing/2014/main" id="{CD667DF3-F1D6-974D-B448-270BF70E4EBE}"/>
                </a:ext>
              </a:extLst>
            </p:cNvPr>
            <p:cNvCxnSpPr>
              <a:cxnSpLocks/>
              <a:stCxn id="228" idx="6"/>
              <a:endCxn id="230" idx="2"/>
            </p:cNvCxnSpPr>
            <p:nvPr/>
          </p:nvCxnSpPr>
          <p:spPr>
            <a:xfrm flipV="1">
              <a:off x="10054736" y="33627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30" name="Oval 229">
              <a:extLst>
                <a:ext uri="{FF2B5EF4-FFF2-40B4-BE49-F238E27FC236}">
                  <a16:creationId xmlns:a16="http://schemas.microsoft.com/office/drawing/2014/main" id="{17247EB7-2BBF-2D41-B2D4-F9E6B76D4538}"/>
                </a:ext>
              </a:extLst>
            </p:cNvPr>
            <p:cNvSpPr/>
            <p:nvPr/>
          </p:nvSpPr>
          <p:spPr>
            <a:xfrm>
              <a:off x="10800920" y="33170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31" name="Triangle 230">
            <a:extLst>
              <a:ext uri="{FF2B5EF4-FFF2-40B4-BE49-F238E27FC236}">
                <a16:creationId xmlns:a16="http://schemas.microsoft.com/office/drawing/2014/main" id="{298D0222-0062-9045-8B8D-19CFD1336AFA}"/>
              </a:ext>
            </a:extLst>
          </p:cNvPr>
          <p:cNvSpPr/>
          <p:nvPr/>
        </p:nvSpPr>
        <p:spPr>
          <a:xfrm>
            <a:off x="9992332" y="3526014"/>
            <a:ext cx="933339" cy="367551"/>
          </a:xfrm>
          <a:prstGeom prst="triangle">
            <a:avLst>
              <a:gd name="adj" fmla="val 46664"/>
            </a:avLst>
          </a:prstGeom>
          <a:solidFill>
            <a:srgbClr val="FFC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51D9B937-107F-1D49-9495-2A91EE2C3389}"/>
              </a:ext>
            </a:extLst>
          </p:cNvPr>
          <p:cNvSpPr txBox="1"/>
          <p:nvPr/>
        </p:nvSpPr>
        <p:spPr>
          <a:xfrm>
            <a:off x="11175824" y="3502993"/>
            <a:ext cx="575799" cy="646331"/>
          </a:xfrm>
          <a:prstGeom prst="rect">
            <a:avLst/>
          </a:prstGeom>
          <a:noFill/>
        </p:spPr>
        <p:txBody>
          <a:bodyPr wrap="none" rtlCol="0">
            <a:spAutoFit/>
          </a:bodyPr>
          <a:lstStyle/>
          <a:p>
            <a:r>
              <a:rPr lang="en-US" dirty="0">
                <a:solidFill>
                  <a:srgbClr val="C00000"/>
                </a:solidFill>
              </a:rPr>
              <a:t>BCD</a:t>
            </a:r>
          </a:p>
          <a:p>
            <a:endParaRPr lang="en-US" dirty="0">
              <a:solidFill>
                <a:srgbClr val="C00000"/>
              </a:solidFill>
            </a:endParaRPr>
          </a:p>
        </p:txBody>
      </p:sp>
      <p:sp>
        <p:nvSpPr>
          <p:cNvPr id="238" name="TextBox 237">
            <a:extLst>
              <a:ext uri="{FF2B5EF4-FFF2-40B4-BE49-F238E27FC236}">
                <a16:creationId xmlns:a16="http://schemas.microsoft.com/office/drawing/2014/main" id="{264EA4F1-0B55-E24B-8652-68C42196AE35}"/>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239" name="TextBox 238">
            <a:extLst>
              <a:ext uri="{FF2B5EF4-FFF2-40B4-BE49-F238E27FC236}">
                <a16:creationId xmlns:a16="http://schemas.microsoft.com/office/drawing/2014/main" id="{C2C6BAAF-495E-9D48-B27D-24150B17E5A7}"/>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240" name="TextBox 239">
            <a:extLst>
              <a:ext uri="{FF2B5EF4-FFF2-40B4-BE49-F238E27FC236}">
                <a16:creationId xmlns:a16="http://schemas.microsoft.com/office/drawing/2014/main" id="{D9C8DE9B-CB91-7F40-BDF9-D758B9BEAC7A}"/>
              </a:ext>
            </a:extLst>
          </p:cNvPr>
          <p:cNvSpPr txBox="1"/>
          <p:nvPr/>
        </p:nvSpPr>
        <p:spPr>
          <a:xfrm>
            <a:off x="11175633" y="2884485"/>
            <a:ext cx="439544" cy="369332"/>
          </a:xfrm>
          <a:prstGeom prst="rect">
            <a:avLst/>
          </a:prstGeom>
          <a:noFill/>
        </p:spPr>
        <p:txBody>
          <a:bodyPr wrap="none" rtlCol="0">
            <a:spAutoFit/>
          </a:bodyPr>
          <a:lstStyle/>
          <a:p>
            <a:r>
              <a:rPr lang="en-US" dirty="0"/>
              <a:t>DE</a:t>
            </a:r>
          </a:p>
        </p:txBody>
      </p:sp>
      <p:sp>
        <p:nvSpPr>
          <p:cNvPr id="241" name="TextBox 240">
            <a:extLst>
              <a:ext uri="{FF2B5EF4-FFF2-40B4-BE49-F238E27FC236}">
                <a16:creationId xmlns:a16="http://schemas.microsoft.com/office/drawing/2014/main" id="{87FE6F40-AE6D-5145-A1F1-3C12CDC243A4}"/>
              </a:ext>
            </a:extLst>
          </p:cNvPr>
          <p:cNvSpPr txBox="1"/>
          <p:nvPr/>
        </p:nvSpPr>
        <p:spPr>
          <a:xfrm>
            <a:off x="11153779" y="3169127"/>
            <a:ext cx="450764" cy="369332"/>
          </a:xfrm>
          <a:prstGeom prst="rect">
            <a:avLst/>
          </a:prstGeom>
          <a:noFill/>
        </p:spPr>
        <p:txBody>
          <a:bodyPr wrap="none" rtlCol="0">
            <a:spAutoFit/>
          </a:bodyPr>
          <a:lstStyle/>
          <a:p>
            <a:r>
              <a:rPr lang="en-US"/>
              <a:t>CD</a:t>
            </a:r>
            <a:endParaRPr lang="en-US" dirty="0"/>
          </a:p>
        </p:txBody>
      </p:sp>
      <p:sp>
        <p:nvSpPr>
          <p:cNvPr id="242" name="TextBox 241">
            <a:extLst>
              <a:ext uri="{FF2B5EF4-FFF2-40B4-BE49-F238E27FC236}">
                <a16:creationId xmlns:a16="http://schemas.microsoft.com/office/drawing/2014/main" id="{5E837E51-A98B-A44C-8F4E-6C2B03FDE909}"/>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grpSp>
        <p:nvGrpSpPr>
          <p:cNvPr id="87" name="Group 86">
            <a:extLst>
              <a:ext uri="{FF2B5EF4-FFF2-40B4-BE49-F238E27FC236}">
                <a16:creationId xmlns:a16="http://schemas.microsoft.com/office/drawing/2014/main" id="{79216ACE-CB5D-A84E-8C38-87DDF3583F35}"/>
              </a:ext>
            </a:extLst>
          </p:cNvPr>
          <p:cNvGrpSpPr/>
          <p:nvPr/>
        </p:nvGrpSpPr>
        <p:grpSpPr>
          <a:xfrm>
            <a:off x="12490761" y="4301029"/>
            <a:ext cx="929064" cy="94331"/>
            <a:chOff x="9965275" y="4043315"/>
            <a:chExt cx="929064" cy="94331"/>
          </a:xfrm>
        </p:grpSpPr>
        <p:sp>
          <p:nvSpPr>
            <p:cNvPr id="90" name="Oval 89">
              <a:extLst>
                <a:ext uri="{FF2B5EF4-FFF2-40B4-BE49-F238E27FC236}">
                  <a16:creationId xmlns:a16="http://schemas.microsoft.com/office/drawing/2014/main" id="{C1F245EF-2281-0B42-8399-E88321FD1CE5}"/>
                </a:ext>
              </a:extLst>
            </p:cNvPr>
            <p:cNvSpPr/>
            <p:nvPr/>
          </p:nvSpPr>
          <p:spPr>
            <a:xfrm>
              <a:off x="9965275" y="40462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E453AFC7-1B7B-4F49-B13D-74B2D99E3652}"/>
                </a:ext>
              </a:extLst>
            </p:cNvPr>
            <p:cNvCxnSpPr>
              <a:cxnSpLocks/>
              <a:stCxn id="90" idx="6"/>
              <a:endCxn id="92" idx="2"/>
            </p:cNvCxnSpPr>
            <p:nvPr/>
          </p:nvCxnSpPr>
          <p:spPr>
            <a:xfrm flipV="1">
              <a:off x="10056715" y="4089035"/>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92" name="Oval 91">
              <a:extLst>
                <a:ext uri="{FF2B5EF4-FFF2-40B4-BE49-F238E27FC236}">
                  <a16:creationId xmlns:a16="http://schemas.microsoft.com/office/drawing/2014/main" id="{75BC27AF-FB10-2B4F-9C82-3FE5EC89DD44}"/>
                </a:ext>
              </a:extLst>
            </p:cNvPr>
            <p:cNvSpPr/>
            <p:nvPr/>
          </p:nvSpPr>
          <p:spPr>
            <a:xfrm>
              <a:off x="10802899" y="40433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621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ircle"/>
          <p:cNvSpPr/>
          <p:nvPr/>
        </p:nvSpPr>
        <p:spPr>
          <a:xfrm>
            <a:off x="3230962" y="896971"/>
            <a:ext cx="4842631" cy="4842631"/>
          </a:xfrm>
          <a:prstGeom prst="ellipse">
            <a:avLst/>
          </a:prstGeom>
          <a:solidFill>
            <a:srgbClr val="B3B3B3"/>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91" name="Circle"/>
          <p:cNvSpPr/>
          <p:nvPr/>
        </p:nvSpPr>
        <p:spPr>
          <a:xfrm>
            <a:off x="5898699" y="4173754"/>
            <a:ext cx="703069" cy="703069"/>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92" name="Circle"/>
          <p:cNvSpPr/>
          <p:nvPr/>
        </p:nvSpPr>
        <p:spPr>
          <a:xfrm>
            <a:off x="4376733" y="1400566"/>
            <a:ext cx="1543538" cy="1543538"/>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mc:AlternateContent xmlns:mc="http://schemas.openxmlformats.org/markup-compatibility/2006" xmlns:a14="http://schemas.microsoft.com/office/drawing/2010/main">
        <mc:Choice Requires="a14">
          <p:sp>
            <p:nvSpPr>
              <p:cNvPr id="93" name="Equation"/>
              <p:cNvSpPr txBox="1"/>
              <p:nvPr/>
            </p:nvSpPr>
            <p:spPr>
              <a:xfrm>
                <a:off x="3909312" y="5559226"/>
                <a:ext cx="499304" cy="669414"/>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4350" i="1">
                          <a:solidFill>
                            <a:srgbClr val="000000"/>
                          </a:solidFill>
                          <a:latin typeface="Cambria Math" panose="02040503050406030204" pitchFamily="18" charset="0"/>
                        </a:rPr>
                        <m:t>𝑋</m:t>
                      </m:r>
                    </m:oMath>
                  </m:oMathPara>
                </a14:m>
                <a:endParaRPr sz="4350"/>
              </a:p>
            </p:txBody>
          </p:sp>
        </mc:Choice>
        <mc:Fallback xmlns="">
          <p:sp>
            <p:nvSpPr>
              <p:cNvPr id="93" name="Equation"/>
              <p:cNvSpPr txBox="1">
                <a:spLocks noRot="1" noChangeAspect="1" noMove="1" noResize="1" noEditPoints="1" noAdjustHandles="1" noChangeArrowheads="1" noChangeShapeType="1" noTextEdit="1"/>
              </p:cNvSpPr>
              <p:nvPr/>
            </p:nvSpPr>
            <p:spPr>
              <a:xfrm>
                <a:off x="3909312" y="5559226"/>
                <a:ext cx="499304" cy="669414"/>
              </a:xfrm>
              <a:prstGeom prst="rect">
                <a:avLst/>
              </a:prstGeom>
              <a:blipFill>
                <a:blip r:embed="rId2"/>
                <a:stretch>
                  <a:fillRect/>
                </a:stretch>
              </a:blipFill>
              <a:ln w="12700">
                <a:miter lim="400000"/>
              </a:ln>
            </p:spPr>
            <p:txBody>
              <a:bodyPr/>
              <a:lstStyle/>
              <a:p>
                <a:r>
                  <a:rPr lang="en-US">
                    <a:noFill/>
                  </a:rPr>
                  <a:t> </a:t>
                </a:r>
              </a:p>
            </p:txBody>
          </p:sp>
        </mc:Fallback>
      </mc:AlternateContent>
      <p:sp>
        <p:nvSpPr>
          <p:cNvPr id="94" name="Data…"/>
          <p:cNvSpPr txBox="1"/>
          <p:nvPr/>
        </p:nvSpPr>
        <p:spPr>
          <a:xfrm>
            <a:off x="8073592" y="728204"/>
            <a:ext cx="3684920"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5600"/>
            </a:pPr>
            <a:r>
              <a:rPr sz="2800" dirty="0"/>
              <a:t>Data </a:t>
            </a:r>
          </a:p>
          <a:p>
            <a:pPr algn="l">
              <a:defRPr sz="3600"/>
            </a:pPr>
            <a:r>
              <a:rPr sz="2000" dirty="0"/>
              <a:t>(in the form of a topological space)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EE515812-BE40-0C4A-BF24-B44DC42AD55C}"/>
              </a:ext>
            </a:extLst>
          </p:cNvPr>
          <p:cNvSpPr/>
          <p:nvPr/>
        </p:nvSpPr>
        <p:spPr>
          <a:xfrm>
            <a:off x="5905062" y="531753"/>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C5970E2E-2028-BE45-9148-830BA37BB61B}"/>
              </a:ext>
            </a:extLst>
          </p:cNvPr>
          <p:cNvSpPr/>
          <p:nvPr/>
        </p:nvSpPr>
        <p:spPr>
          <a:xfrm>
            <a:off x="4537246" y="856016"/>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26792A6-628B-924E-949E-EF852AA1411F}"/>
              </a:ext>
            </a:extLst>
          </p:cNvPr>
          <p:cNvSpPr/>
          <p:nvPr/>
        </p:nvSpPr>
        <p:spPr>
          <a:xfrm>
            <a:off x="6320905" y="3175622"/>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88F253E-7D37-F24E-803D-1CC29577DED6}"/>
              </a:ext>
            </a:extLst>
          </p:cNvPr>
          <p:cNvSpPr/>
          <p:nvPr/>
        </p:nvSpPr>
        <p:spPr>
          <a:xfrm>
            <a:off x="1690259" y="3067976"/>
            <a:ext cx="3063240" cy="306324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B34B4F6-7BB1-FF46-A7A2-E0CD927310AF}"/>
              </a:ext>
            </a:extLst>
          </p:cNvPr>
          <p:cNvSpPr/>
          <p:nvPr/>
        </p:nvSpPr>
        <p:spPr>
          <a:xfrm>
            <a:off x="1470366" y="821042"/>
            <a:ext cx="3063240" cy="306324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A9AD5B5-0A52-8248-8C38-E5AFAC76165A}"/>
              </a:ext>
            </a:extLst>
          </p:cNvPr>
          <p:cNvSpPr/>
          <p:nvPr/>
        </p:nvSpPr>
        <p:spPr>
          <a:xfrm>
            <a:off x="3776030" y="-348016"/>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1E17CEC-1E12-F544-9BD2-C0D0C38EF00B}"/>
              </a:ext>
            </a:extLst>
          </p:cNvPr>
          <p:cNvSpPr/>
          <p:nvPr/>
        </p:nvSpPr>
        <p:spPr>
          <a:xfrm>
            <a:off x="3766224" y="4167005"/>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59750" y="1557351"/>
            <a:ext cx="2331376"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2919679" y="4395360"/>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6130885" y="2339338"/>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45E54C8-93F6-9548-9A83-A625469689F4}"/>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4E4EDEC7-561D-5841-88C4-EBED67798705}"/>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F95D5D6-597B-D048-BB8F-25E552EBBCC8}"/>
              </a:ext>
            </a:extLst>
          </p:cNvPr>
          <p:cNvCxnSpPr>
            <a:cxnSpLocks/>
            <a:endCxn id="67"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C3E826F-B2FD-E043-91A0-4622CFB25C58}"/>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A23FD0F-172D-3341-8DD2-398BEB0F2DB6}"/>
              </a:ext>
            </a:extLst>
          </p:cNvPr>
          <p:cNvCxnSpPr>
            <a:cxnSpLocks/>
          </p:cNvCxnSpPr>
          <p:nvPr/>
        </p:nvCxnSpPr>
        <p:spPr>
          <a:xfrm flipH="1">
            <a:off x="3124674" y="2333461"/>
            <a:ext cx="2898587" cy="0"/>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2661B106-7E20-FE4C-85E4-BB04E9D1F07F}"/>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35F3BE46-C613-5944-B244-430E11BFF30A}"/>
              </a:ext>
            </a:extLst>
          </p:cNvPr>
          <p:cNvSpPr/>
          <p:nvPr/>
        </p:nvSpPr>
        <p:spPr>
          <a:xfrm rot="3147343">
            <a:off x="5981578" y="2522925"/>
            <a:ext cx="3020796" cy="1245350"/>
          </a:xfrm>
          <a:prstGeom prst="triangle">
            <a:avLst>
              <a:gd name="adj" fmla="val 2125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cxnSp>
        <p:nvCxnSpPr>
          <p:cNvPr id="44" name="Straight Connector 43">
            <a:extLst>
              <a:ext uri="{FF2B5EF4-FFF2-40B4-BE49-F238E27FC236}">
                <a16:creationId xmlns:a16="http://schemas.microsoft.com/office/drawing/2014/main" id="{4C77C8DF-19DB-BE45-9C29-39043D3B4C03}"/>
              </a:ext>
            </a:extLst>
          </p:cNvPr>
          <p:cNvCxnSpPr>
            <a:cxnSpLocks/>
          </p:cNvCxnSpPr>
          <p:nvPr/>
        </p:nvCxnSpPr>
        <p:spPr>
          <a:xfrm>
            <a:off x="6110301" y="2329802"/>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ED9EF45-0674-7F4A-B045-E93F94BC087C}"/>
              </a:ext>
            </a:extLst>
          </p:cNvPr>
          <p:cNvCxnSpPr>
            <a:cxnSpLocks/>
            <a:endCxn id="67"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40" name="Oval 39">
            <a:extLst>
              <a:ext uri="{FF2B5EF4-FFF2-40B4-BE49-F238E27FC236}">
                <a16:creationId xmlns:a16="http://schemas.microsoft.com/office/drawing/2014/main" id="{8C3308C1-5008-1942-8DC3-868775EAD67B}"/>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298C4FA-3CE6-A14C-A2A5-708F23D200C2}"/>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14EC4DF-AC07-0E44-92D9-D2E2E529C376}"/>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B6D0EF4A-C1A8-B84A-A58B-270C88BD2575}"/>
              </a:ext>
            </a:extLst>
          </p:cNvPr>
          <p:cNvCxnSpPr>
            <a:cxnSpLocks/>
            <a:stCxn id="40" idx="1"/>
            <a:endCxn id="43"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69E7CAEE-FA78-D646-8F8A-C26D3CA310E9}"/>
              </a:ext>
            </a:extLst>
          </p:cNvPr>
          <p:cNvCxnSpPr>
            <a:cxnSpLocks/>
            <a:stCxn id="43" idx="6"/>
            <a:endCxn id="41"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8DB3BD0C-BE7E-6A42-BE95-E4A9DB716A2C}"/>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3" name="Triangle 162">
            <a:extLst>
              <a:ext uri="{FF2B5EF4-FFF2-40B4-BE49-F238E27FC236}">
                <a16:creationId xmlns:a16="http://schemas.microsoft.com/office/drawing/2014/main" id="{BCC03124-B7C9-EA4D-A96E-2E4EDF044BF7}"/>
              </a:ext>
            </a:extLst>
          </p:cNvPr>
          <p:cNvSpPr/>
          <p:nvPr/>
        </p:nvSpPr>
        <p:spPr>
          <a:xfrm>
            <a:off x="12469360" y="4488586"/>
            <a:ext cx="933339" cy="367551"/>
          </a:xfrm>
          <a:prstGeom prst="triangle">
            <a:avLst>
              <a:gd name="adj" fmla="val 46664"/>
            </a:avLst>
          </a:prstGeom>
          <a:solidFill>
            <a:srgbClr val="FFC000">
              <a:alpha val="99000"/>
            </a:srgb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4935FE4D-1459-0B4E-A20B-DED9B25A0E3E}"/>
              </a:ext>
            </a:extLst>
          </p:cNvPr>
          <p:cNvSpPr txBox="1"/>
          <p:nvPr/>
        </p:nvSpPr>
        <p:spPr>
          <a:xfrm>
            <a:off x="13598435" y="4488586"/>
            <a:ext cx="583301" cy="369332"/>
          </a:xfrm>
          <a:prstGeom prst="rect">
            <a:avLst/>
          </a:prstGeom>
          <a:noFill/>
        </p:spPr>
        <p:txBody>
          <a:bodyPr wrap="none" rtlCol="0">
            <a:spAutoFit/>
          </a:bodyPr>
          <a:lstStyle/>
          <a:p>
            <a:r>
              <a:rPr lang="en-US" dirty="0">
                <a:solidFill>
                  <a:schemeClr val="accent2">
                    <a:lumMod val="75000"/>
                  </a:schemeClr>
                </a:solidFill>
              </a:rPr>
              <a:t>ACG</a:t>
            </a:r>
          </a:p>
        </p:txBody>
      </p:sp>
      <p:sp>
        <p:nvSpPr>
          <p:cNvPr id="86" name="Oval 85">
            <a:extLst>
              <a:ext uri="{FF2B5EF4-FFF2-40B4-BE49-F238E27FC236}">
                <a16:creationId xmlns:a16="http://schemas.microsoft.com/office/drawing/2014/main" id="{5ABE7A75-338B-2649-8E22-787E00575673}"/>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6D8C6759-A1C8-3241-A5A4-067A357E1728}"/>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
        <p:nvSpPr>
          <p:cNvPr id="88" name="Oval 87">
            <a:extLst>
              <a:ext uri="{FF2B5EF4-FFF2-40B4-BE49-F238E27FC236}">
                <a16:creationId xmlns:a16="http://schemas.microsoft.com/office/drawing/2014/main" id="{1C82E8CE-3ABD-E446-9128-211883F694CA}"/>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9306E61-609E-7745-83BC-C3DAD1EDFD21}"/>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7C06B8A-A43B-6249-87E1-122D891D09E1}"/>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F2074E8-8DAF-304A-AEF4-21B34A235C18}"/>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A78E00E-5AEC-394B-AA38-8A1A45368C13}"/>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04E7DDA-43C2-2F47-A011-42CE0CE20270}"/>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8EEEA04-A150-2845-ADDE-C1EED57B6560}"/>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2D30BDED-D9E5-F74E-875F-380E77129576}"/>
              </a:ext>
            </a:extLst>
          </p:cNvPr>
          <p:cNvCxnSpPr>
            <a:cxnSpLocks/>
            <a:stCxn id="96" idx="6"/>
            <a:endCxn id="100"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0" name="Oval 99">
            <a:extLst>
              <a:ext uri="{FF2B5EF4-FFF2-40B4-BE49-F238E27FC236}">
                <a16:creationId xmlns:a16="http://schemas.microsoft.com/office/drawing/2014/main" id="{E96BF051-8F38-2045-8AF5-E54F0E2E2B5A}"/>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4D27E04-5BDC-3F49-A3A2-C21E486F5AD2}"/>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7064D244-01DF-124A-B9CE-6EE2434FE431}"/>
              </a:ext>
            </a:extLst>
          </p:cNvPr>
          <p:cNvCxnSpPr>
            <a:cxnSpLocks/>
            <a:stCxn id="102" idx="6"/>
            <a:endCxn id="107"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7" name="Oval 106">
            <a:extLst>
              <a:ext uri="{FF2B5EF4-FFF2-40B4-BE49-F238E27FC236}">
                <a16:creationId xmlns:a16="http://schemas.microsoft.com/office/drawing/2014/main" id="{E687DFF4-F350-4E49-8D9B-132D2609AA9C}"/>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28F5F5D-492F-BC4F-9709-957F4599898C}"/>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DDD8E04E-7E20-A840-B30A-A883F90BA155}"/>
              </a:ext>
            </a:extLst>
          </p:cNvPr>
          <p:cNvCxnSpPr>
            <a:cxnSpLocks/>
            <a:stCxn id="108" idx="6"/>
            <a:endCxn id="110"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0" name="Oval 109">
            <a:extLst>
              <a:ext uri="{FF2B5EF4-FFF2-40B4-BE49-F238E27FC236}">
                <a16:creationId xmlns:a16="http://schemas.microsoft.com/office/drawing/2014/main" id="{E94DC09B-E665-8D48-AB7B-AC2629B3D4AF}"/>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D25562A-7978-CB49-B1B8-75660BF82510}"/>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FC6E817C-CC77-2D47-8341-9ACBCF062F7E}"/>
              </a:ext>
            </a:extLst>
          </p:cNvPr>
          <p:cNvCxnSpPr>
            <a:cxnSpLocks/>
            <a:stCxn id="111" idx="6"/>
            <a:endCxn id="113"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3" name="Oval 112">
            <a:extLst>
              <a:ext uri="{FF2B5EF4-FFF2-40B4-BE49-F238E27FC236}">
                <a16:creationId xmlns:a16="http://schemas.microsoft.com/office/drawing/2014/main" id="{27DFFF41-89D8-1D41-9A60-C7A5BBD334A5}"/>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7E56052-F109-EA4C-BDC5-AC395BC380F8}"/>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C690A6-C758-D748-8433-FCB0EB022BB6}"/>
              </a:ext>
            </a:extLst>
          </p:cNvPr>
          <p:cNvCxnSpPr>
            <a:cxnSpLocks/>
            <a:stCxn id="114" idx="6"/>
            <a:endCxn id="116"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6" name="Oval 115">
            <a:extLst>
              <a:ext uri="{FF2B5EF4-FFF2-40B4-BE49-F238E27FC236}">
                <a16:creationId xmlns:a16="http://schemas.microsoft.com/office/drawing/2014/main" id="{E8BCF6ED-E004-544A-8DA1-022FF2E73B7F}"/>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8" name="Triangle 157">
            <a:extLst>
              <a:ext uri="{FF2B5EF4-FFF2-40B4-BE49-F238E27FC236}">
                <a16:creationId xmlns:a16="http://schemas.microsoft.com/office/drawing/2014/main" id="{4BE01A6E-9982-064F-A107-3E70D7184B7F}"/>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F8C556D9-11C3-4A42-B0FA-B15FE5BB95CF}"/>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65" name="Group 164">
            <a:extLst>
              <a:ext uri="{FF2B5EF4-FFF2-40B4-BE49-F238E27FC236}">
                <a16:creationId xmlns:a16="http://schemas.microsoft.com/office/drawing/2014/main" id="{BFCE06DC-6DEB-2E4A-B74A-4F676CEAEEAC}"/>
              </a:ext>
            </a:extLst>
          </p:cNvPr>
          <p:cNvGrpSpPr/>
          <p:nvPr/>
        </p:nvGrpSpPr>
        <p:grpSpPr>
          <a:xfrm>
            <a:off x="9961186" y="2500684"/>
            <a:ext cx="929064" cy="94331"/>
            <a:chOff x="9961186" y="2500684"/>
            <a:chExt cx="929064" cy="94331"/>
          </a:xfrm>
        </p:grpSpPr>
        <p:sp>
          <p:nvSpPr>
            <p:cNvPr id="166" name="Oval 165">
              <a:extLst>
                <a:ext uri="{FF2B5EF4-FFF2-40B4-BE49-F238E27FC236}">
                  <a16:creationId xmlns:a16="http://schemas.microsoft.com/office/drawing/2014/main" id="{AD4D20F6-1401-0E40-B0BB-BFB835BE2A14}"/>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7D0C3D06-763C-4846-AC4F-83BAAE0B9B1C}"/>
                </a:ext>
              </a:extLst>
            </p:cNvPr>
            <p:cNvCxnSpPr>
              <a:cxnSpLocks/>
              <a:stCxn id="166" idx="6"/>
              <a:endCxn id="168"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8" name="Oval 167">
              <a:extLst>
                <a:ext uri="{FF2B5EF4-FFF2-40B4-BE49-F238E27FC236}">
                  <a16:creationId xmlns:a16="http://schemas.microsoft.com/office/drawing/2014/main" id="{54BB5E04-3DA2-954A-8A15-9047D64788D1}"/>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9" name="TextBox 168">
            <a:extLst>
              <a:ext uri="{FF2B5EF4-FFF2-40B4-BE49-F238E27FC236}">
                <a16:creationId xmlns:a16="http://schemas.microsoft.com/office/drawing/2014/main" id="{88FBD670-37D2-274D-9C40-1D192FAE3A81}"/>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170" name="Group 169">
            <a:extLst>
              <a:ext uri="{FF2B5EF4-FFF2-40B4-BE49-F238E27FC236}">
                <a16:creationId xmlns:a16="http://schemas.microsoft.com/office/drawing/2014/main" id="{76D89918-A5B5-4047-8389-73F0E2CF07BA}"/>
              </a:ext>
            </a:extLst>
          </p:cNvPr>
          <p:cNvGrpSpPr/>
          <p:nvPr/>
        </p:nvGrpSpPr>
        <p:grpSpPr>
          <a:xfrm>
            <a:off x="9963296" y="2765132"/>
            <a:ext cx="929064" cy="94331"/>
            <a:chOff x="9963296" y="2765132"/>
            <a:chExt cx="929064" cy="94331"/>
          </a:xfrm>
        </p:grpSpPr>
        <p:sp>
          <p:nvSpPr>
            <p:cNvPr id="171" name="Oval 170">
              <a:extLst>
                <a:ext uri="{FF2B5EF4-FFF2-40B4-BE49-F238E27FC236}">
                  <a16:creationId xmlns:a16="http://schemas.microsoft.com/office/drawing/2014/main" id="{011F5ADF-9234-9F4B-8FC4-5C73DFA4F7C9}"/>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B7F2B6C5-B182-D848-ABA3-F9363DCC4CC8}"/>
                </a:ext>
              </a:extLst>
            </p:cNvPr>
            <p:cNvCxnSpPr>
              <a:cxnSpLocks/>
              <a:stCxn id="171" idx="6"/>
              <a:endCxn id="173"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3" name="Oval 172">
              <a:extLst>
                <a:ext uri="{FF2B5EF4-FFF2-40B4-BE49-F238E27FC236}">
                  <a16:creationId xmlns:a16="http://schemas.microsoft.com/office/drawing/2014/main" id="{329DF8DC-4170-CF49-9089-14B7AE3290C6}"/>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4F65D2CA-2A9B-F743-8631-2685DB0E3FBA}"/>
              </a:ext>
            </a:extLst>
          </p:cNvPr>
          <p:cNvGrpSpPr/>
          <p:nvPr/>
        </p:nvGrpSpPr>
        <p:grpSpPr>
          <a:xfrm>
            <a:off x="9963296" y="3031306"/>
            <a:ext cx="929064" cy="94331"/>
            <a:chOff x="9963296" y="3031306"/>
            <a:chExt cx="929064" cy="94331"/>
          </a:xfrm>
        </p:grpSpPr>
        <p:sp>
          <p:nvSpPr>
            <p:cNvPr id="175" name="Oval 174">
              <a:extLst>
                <a:ext uri="{FF2B5EF4-FFF2-40B4-BE49-F238E27FC236}">
                  <a16:creationId xmlns:a16="http://schemas.microsoft.com/office/drawing/2014/main" id="{400B589C-7B74-7641-ADF5-2E68A453BD74}"/>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99716E8F-9F6C-0941-A10C-27C16D52327B}"/>
                </a:ext>
              </a:extLst>
            </p:cNvPr>
            <p:cNvCxnSpPr>
              <a:cxnSpLocks/>
              <a:stCxn id="175" idx="6"/>
              <a:endCxn id="177"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77" name="Oval 176">
              <a:extLst>
                <a:ext uri="{FF2B5EF4-FFF2-40B4-BE49-F238E27FC236}">
                  <a16:creationId xmlns:a16="http://schemas.microsoft.com/office/drawing/2014/main" id="{C33AEFB6-03D5-4349-85AC-6A70C4D384BA}"/>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87456342-FCCA-4F45-8A58-81BE61EE6F46}"/>
              </a:ext>
            </a:extLst>
          </p:cNvPr>
          <p:cNvGrpSpPr/>
          <p:nvPr/>
        </p:nvGrpSpPr>
        <p:grpSpPr>
          <a:xfrm>
            <a:off x="9963296" y="3317056"/>
            <a:ext cx="929064" cy="94331"/>
            <a:chOff x="9963296" y="3317056"/>
            <a:chExt cx="929064" cy="94331"/>
          </a:xfrm>
        </p:grpSpPr>
        <p:sp>
          <p:nvSpPr>
            <p:cNvPr id="179" name="Oval 178">
              <a:extLst>
                <a:ext uri="{FF2B5EF4-FFF2-40B4-BE49-F238E27FC236}">
                  <a16:creationId xmlns:a16="http://schemas.microsoft.com/office/drawing/2014/main" id="{3A909657-8C12-FA4C-A95A-CC74CFD79ED3}"/>
                </a:ext>
              </a:extLst>
            </p:cNvPr>
            <p:cNvSpPr/>
            <p:nvPr/>
          </p:nvSpPr>
          <p:spPr>
            <a:xfrm>
              <a:off x="9963296" y="33199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0BB09AD7-9DC2-2746-849D-0EBB217B9000}"/>
                </a:ext>
              </a:extLst>
            </p:cNvPr>
            <p:cNvCxnSpPr>
              <a:cxnSpLocks/>
              <a:stCxn id="179" idx="6"/>
              <a:endCxn id="181" idx="2"/>
            </p:cNvCxnSpPr>
            <p:nvPr/>
          </p:nvCxnSpPr>
          <p:spPr>
            <a:xfrm flipV="1">
              <a:off x="10054736" y="33627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1" name="Oval 180">
              <a:extLst>
                <a:ext uri="{FF2B5EF4-FFF2-40B4-BE49-F238E27FC236}">
                  <a16:creationId xmlns:a16="http://schemas.microsoft.com/office/drawing/2014/main" id="{4D54D955-E355-6B42-8D47-A875B99A9B0D}"/>
                </a:ext>
              </a:extLst>
            </p:cNvPr>
            <p:cNvSpPr/>
            <p:nvPr/>
          </p:nvSpPr>
          <p:spPr>
            <a:xfrm>
              <a:off x="10800920" y="33170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82" name="Triangle 181">
            <a:extLst>
              <a:ext uri="{FF2B5EF4-FFF2-40B4-BE49-F238E27FC236}">
                <a16:creationId xmlns:a16="http://schemas.microsoft.com/office/drawing/2014/main" id="{0BAEB056-166B-3248-83A8-EE0241464086}"/>
              </a:ext>
            </a:extLst>
          </p:cNvPr>
          <p:cNvSpPr/>
          <p:nvPr/>
        </p:nvSpPr>
        <p:spPr>
          <a:xfrm>
            <a:off x="9992332" y="352601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72E5FA2C-B984-AF42-B7F9-F07C44DBCC76}"/>
              </a:ext>
            </a:extLst>
          </p:cNvPr>
          <p:cNvSpPr txBox="1"/>
          <p:nvPr/>
        </p:nvSpPr>
        <p:spPr>
          <a:xfrm>
            <a:off x="11175824" y="3502993"/>
            <a:ext cx="575799" cy="646331"/>
          </a:xfrm>
          <a:prstGeom prst="rect">
            <a:avLst/>
          </a:prstGeom>
          <a:noFill/>
        </p:spPr>
        <p:txBody>
          <a:bodyPr wrap="none" rtlCol="0">
            <a:spAutoFit/>
          </a:bodyPr>
          <a:lstStyle/>
          <a:p>
            <a:r>
              <a:rPr lang="en-US" dirty="0"/>
              <a:t>BCD</a:t>
            </a:r>
          </a:p>
          <a:p>
            <a:endParaRPr lang="en-US" dirty="0"/>
          </a:p>
        </p:txBody>
      </p:sp>
      <p:grpSp>
        <p:nvGrpSpPr>
          <p:cNvPr id="184" name="Group 183">
            <a:extLst>
              <a:ext uri="{FF2B5EF4-FFF2-40B4-BE49-F238E27FC236}">
                <a16:creationId xmlns:a16="http://schemas.microsoft.com/office/drawing/2014/main" id="{97C1F08A-041E-834B-9538-63F8C75D56F9}"/>
              </a:ext>
            </a:extLst>
          </p:cNvPr>
          <p:cNvGrpSpPr/>
          <p:nvPr/>
        </p:nvGrpSpPr>
        <p:grpSpPr>
          <a:xfrm>
            <a:off x="9965275" y="4043315"/>
            <a:ext cx="929064" cy="94331"/>
            <a:chOff x="9965275" y="4043315"/>
            <a:chExt cx="929064" cy="94331"/>
          </a:xfrm>
        </p:grpSpPr>
        <p:sp>
          <p:nvSpPr>
            <p:cNvPr id="185" name="Oval 184">
              <a:extLst>
                <a:ext uri="{FF2B5EF4-FFF2-40B4-BE49-F238E27FC236}">
                  <a16:creationId xmlns:a16="http://schemas.microsoft.com/office/drawing/2014/main" id="{517EE2AD-85DB-F149-812D-0702116B38AC}"/>
                </a:ext>
              </a:extLst>
            </p:cNvPr>
            <p:cNvSpPr/>
            <p:nvPr/>
          </p:nvSpPr>
          <p:spPr>
            <a:xfrm>
              <a:off x="9965275" y="40462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6" name="Straight Connector 185">
              <a:extLst>
                <a:ext uri="{FF2B5EF4-FFF2-40B4-BE49-F238E27FC236}">
                  <a16:creationId xmlns:a16="http://schemas.microsoft.com/office/drawing/2014/main" id="{62E70EC1-AC12-3B41-B753-B2E942C1B67A}"/>
                </a:ext>
              </a:extLst>
            </p:cNvPr>
            <p:cNvCxnSpPr>
              <a:cxnSpLocks/>
              <a:stCxn id="185" idx="6"/>
              <a:endCxn id="187" idx="2"/>
            </p:cNvCxnSpPr>
            <p:nvPr/>
          </p:nvCxnSpPr>
          <p:spPr>
            <a:xfrm flipV="1">
              <a:off x="10056715" y="4089035"/>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87" name="Oval 186">
              <a:extLst>
                <a:ext uri="{FF2B5EF4-FFF2-40B4-BE49-F238E27FC236}">
                  <a16:creationId xmlns:a16="http://schemas.microsoft.com/office/drawing/2014/main" id="{E2D8E4FF-36E2-F74A-9BFA-638602FFC328}"/>
                </a:ext>
              </a:extLst>
            </p:cNvPr>
            <p:cNvSpPr/>
            <p:nvPr/>
          </p:nvSpPr>
          <p:spPr>
            <a:xfrm>
              <a:off x="10802899" y="40433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88" name="TextBox 187">
            <a:extLst>
              <a:ext uri="{FF2B5EF4-FFF2-40B4-BE49-F238E27FC236}">
                <a16:creationId xmlns:a16="http://schemas.microsoft.com/office/drawing/2014/main" id="{42BEE0BF-B01C-1E44-8DD6-C308C9FEF433}"/>
              </a:ext>
            </a:extLst>
          </p:cNvPr>
          <p:cNvSpPr txBox="1"/>
          <p:nvPr/>
        </p:nvSpPr>
        <p:spPr>
          <a:xfrm>
            <a:off x="11190009" y="3848629"/>
            <a:ext cx="453970" cy="369332"/>
          </a:xfrm>
          <a:prstGeom prst="rect">
            <a:avLst/>
          </a:prstGeom>
          <a:noFill/>
        </p:spPr>
        <p:txBody>
          <a:bodyPr wrap="none" rtlCol="0">
            <a:spAutoFit/>
          </a:bodyPr>
          <a:lstStyle/>
          <a:p>
            <a:r>
              <a:rPr lang="en-US" dirty="0">
                <a:solidFill>
                  <a:srgbClr val="C00000"/>
                </a:solidFill>
              </a:rPr>
              <a:t>GC</a:t>
            </a:r>
          </a:p>
        </p:txBody>
      </p:sp>
      <p:sp>
        <p:nvSpPr>
          <p:cNvPr id="191" name="TextBox 190">
            <a:extLst>
              <a:ext uri="{FF2B5EF4-FFF2-40B4-BE49-F238E27FC236}">
                <a16:creationId xmlns:a16="http://schemas.microsoft.com/office/drawing/2014/main" id="{3C1634A1-1F90-7249-AB4C-6FF48A460BF3}"/>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192" name="TextBox 191">
            <a:extLst>
              <a:ext uri="{FF2B5EF4-FFF2-40B4-BE49-F238E27FC236}">
                <a16:creationId xmlns:a16="http://schemas.microsoft.com/office/drawing/2014/main" id="{C79AFCF2-4DB6-7D46-B1BA-B0468C1DE107}"/>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193" name="TextBox 192">
            <a:extLst>
              <a:ext uri="{FF2B5EF4-FFF2-40B4-BE49-F238E27FC236}">
                <a16:creationId xmlns:a16="http://schemas.microsoft.com/office/drawing/2014/main" id="{B7EE6A32-35BB-0344-BE21-9FD768BC8D3F}"/>
              </a:ext>
            </a:extLst>
          </p:cNvPr>
          <p:cNvSpPr txBox="1"/>
          <p:nvPr/>
        </p:nvSpPr>
        <p:spPr>
          <a:xfrm>
            <a:off x="11175633" y="2884485"/>
            <a:ext cx="439544" cy="369332"/>
          </a:xfrm>
          <a:prstGeom prst="rect">
            <a:avLst/>
          </a:prstGeom>
          <a:noFill/>
        </p:spPr>
        <p:txBody>
          <a:bodyPr wrap="none" rtlCol="0">
            <a:spAutoFit/>
          </a:bodyPr>
          <a:lstStyle/>
          <a:p>
            <a:r>
              <a:rPr lang="en-US" dirty="0"/>
              <a:t>DE</a:t>
            </a:r>
          </a:p>
        </p:txBody>
      </p:sp>
      <p:sp>
        <p:nvSpPr>
          <p:cNvPr id="194" name="TextBox 193">
            <a:extLst>
              <a:ext uri="{FF2B5EF4-FFF2-40B4-BE49-F238E27FC236}">
                <a16:creationId xmlns:a16="http://schemas.microsoft.com/office/drawing/2014/main" id="{8AA84330-8C57-9141-8D1C-73EB673C4FE7}"/>
              </a:ext>
            </a:extLst>
          </p:cNvPr>
          <p:cNvSpPr txBox="1"/>
          <p:nvPr/>
        </p:nvSpPr>
        <p:spPr>
          <a:xfrm>
            <a:off x="11153779" y="3169127"/>
            <a:ext cx="450764" cy="369332"/>
          </a:xfrm>
          <a:prstGeom prst="rect">
            <a:avLst/>
          </a:prstGeom>
          <a:noFill/>
        </p:spPr>
        <p:txBody>
          <a:bodyPr wrap="none" rtlCol="0">
            <a:spAutoFit/>
          </a:bodyPr>
          <a:lstStyle/>
          <a:p>
            <a:r>
              <a:rPr lang="en-US"/>
              <a:t>CD</a:t>
            </a:r>
            <a:endParaRPr lang="en-US" dirty="0"/>
          </a:p>
        </p:txBody>
      </p:sp>
    </p:spTree>
    <p:extLst>
      <p:ext uri="{BB962C8B-B14F-4D97-AF65-F5344CB8AC3E}">
        <p14:creationId xmlns:p14="http://schemas.microsoft.com/office/powerpoint/2010/main" val="220263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EE515812-BE40-0C4A-BF24-B44DC42AD55C}"/>
              </a:ext>
            </a:extLst>
          </p:cNvPr>
          <p:cNvSpPr/>
          <p:nvPr/>
        </p:nvSpPr>
        <p:spPr>
          <a:xfrm>
            <a:off x="5905062" y="531753"/>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C5970E2E-2028-BE45-9148-830BA37BB61B}"/>
              </a:ext>
            </a:extLst>
          </p:cNvPr>
          <p:cNvSpPr/>
          <p:nvPr/>
        </p:nvSpPr>
        <p:spPr>
          <a:xfrm>
            <a:off x="4537246" y="856016"/>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26792A6-628B-924E-949E-EF852AA1411F}"/>
              </a:ext>
            </a:extLst>
          </p:cNvPr>
          <p:cNvSpPr/>
          <p:nvPr/>
        </p:nvSpPr>
        <p:spPr>
          <a:xfrm>
            <a:off x="6320905" y="3175622"/>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88F253E-7D37-F24E-803D-1CC29577DED6}"/>
              </a:ext>
            </a:extLst>
          </p:cNvPr>
          <p:cNvSpPr/>
          <p:nvPr/>
        </p:nvSpPr>
        <p:spPr>
          <a:xfrm>
            <a:off x="1690259" y="3067976"/>
            <a:ext cx="3063240" cy="306324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B34B4F6-7BB1-FF46-A7A2-E0CD927310AF}"/>
              </a:ext>
            </a:extLst>
          </p:cNvPr>
          <p:cNvSpPr/>
          <p:nvPr/>
        </p:nvSpPr>
        <p:spPr>
          <a:xfrm>
            <a:off x="1470366" y="821042"/>
            <a:ext cx="3063240" cy="306324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A9AD5B5-0A52-8248-8C38-E5AFAC76165A}"/>
              </a:ext>
            </a:extLst>
          </p:cNvPr>
          <p:cNvSpPr/>
          <p:nvPr/>
        </p:nvSpPr>
        <p:spPr>
          <a:xfrm>
            <a:off x="3776030" y="-348016"/>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1E17CEC-1E12-F544-9BD2-C0D0C38EF00B}"/>
              </a:ext>
            </a:extLst>
          </p:cNvPr>
          <p:cNvSpPr/>
          <p:nvPr/>
        </p:nvSpPr>
        <p:spPr>
          <a:xfrm>
            <a:off x="3766224" y="4167005"/>
            <a:ext cx="3063240" cy="306324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59750" y="1557351"/>
            <a:ext cx="2331376"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2919679" y="4395360"/>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6130885" y="2339338"/>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7" name="Triangle 36">
            <a:extLst>
              <a:ext uri="{FF2B5EF4-FFF2-40B4-BE49-F238E27FC236}">
                <a16:creationId xmlns:a16="http://schemas.microsoft.com/office/drawing/2014/main" id="{2D8D3547-4682-0E4D-AE68-F3BCE9ABD135}"/>
              </a:ext>
            </a:extLst>
          </p:cNvPr>
          <p:cNvSpPr/>
          <p:nvPr/>
        </p:nvSpPr>
        <p:spPr>
          <a:xfrm>
            <a:off x="3062262" y="1143589"/>
            <a:ext cx="3041737" cy="1163090"/>
          </a:xfrm>
          <a:prstGeom prst="triangle">
            <a:avLst>
              <a:gd name="adj" fmla="val 75162"/>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45E54C8-93F6-9548-9A83-A625469689F4}"/>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4E4EDEC7-561D-5841-88C4-EBED67798705}"/>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F95D5D6-597B-D048-BB8F-25E552EBBCC8}"/>
              </a:ext>
            </a:extLst>
          </p:cNvPr>
          <p:cNvCxnSpPr>
            <a:cxnSpLocks/>
            <a:endCxn id="67"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C3E826F-B2FD-E043-91A0-4622CFB25C58}"/>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A23FD0F-172D-3341-8DD2-398BEB0F2DB6}"/>
              </a:ext>
            </a:extLst>
          </p:cNvPr>
          <p:cNvCxnSpPr>
            <a:cxnSpLocks/>
          </p:cNvCxnSpPr>
          <p:nvPr/>
        </p:nvCxnSpPr>
        <p:spPr>
          <a:xfrm flipH="1">
            <a:off x="3124674" y="2333461"/>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2661B106-7E20-FE4C-85E4-BB04E9D1F07F}"/>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35F3BE46-C613-5944-B244-430E11BFF30A}"/>
              </a:ext>
            </a:extLst>
          </p:cNvPr>
          <p:cNvSpPr/>
          <p:nvPr/>
        </p:nvSpPr>
        <p:spPr>
          <a:xfrm rot="3147343">
            <a:off x="5965413" y="2555736"/>
            <a:ext cx="3020796" cy="1204575"/>
          </a:xfrm>
          <a:prstGeom prst="triangle">
            <a:avLst>
              <a:gd name="adj" fmla="val 2125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cxnSp>
        <p:nvCxnSpPr>
          <p:cNvPr id="44" name="Straight Connector 43">
            <a:extLst>
              <a:ext uri="{FF2B5EF4-FFF2-40B4-BE49-F238E27FC236}">
                <a16:creationId xmlns:a16="http://schemas.microsoft.com/office/drawing/2014/main" id="{4C77C8DF-19DB-BE45-9C29-39043D3B4C03}"/>
              </a:ext>
            </a:extLst>
          </p:cNvPr>
          <p:cNvCxnSpPr>
            <a:cxnSpLocks/>
          </p:cNvCxnSpPr>
          <p:nvPr/>
        </p:nvCxnSpPr>
        <p:spPr>
          <a:xfrm>
            <a:off x="6110301" y="2329802"/>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ED9EF45-0674-7F4A-B045-E93F94BC087C}"/>
              </a:ext>
            </a:extLst>
          </p:cNvPr>
          <p:cNvCxnSpPr>
            <a:cxnSpLocks/>
            <a:endCxn id="67"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075A9049-B78C-A543-8788-D8F5419DA2E0}"/>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15D3C66-48C8-464E-B64C-2BB12AAF367E}"/>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5331C4B-C1C0-C349-99E2-DAA99B793D25}"/>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080A3F94-2E3A-7541-A070-7ABA5202B58B}"/>
              </a:ext>
            </a:extLst>
          </p:cNvPr>
          <p:cNvCxnSpPr>
            <a:cxnSpLocks/>
            <a:stCxn id="57" idx="1"/>
            <a:endCxn id="59"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EA9090B0-24EC-5B44-8C6B-25B2BEC03028}"/>
              </a:ext>
            </a:extLst>
          </p:cNvPr>
          <p:cNvCxnSpPr>
            <a:cxnSpLocks/>
            <a:stCxn id="59" idx="6"/>
            <a:endCxn id="58"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7E7883E2-6F63-6F4D-B551-DD13CFFB06BB}"/>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2" name="Oval 91">
            <a:extLst>
              <a:ext uri="{FF2B5EF4-FFF2-40B4-BE49-F238E27FC236}">
                <a16:creationId xmlns:a16="http://schemas.microsoft.com/office/drawing/2014/main" id="{76D769DC-EC0E-B145-85EA-59BF3E0D7EC0}"/>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22FD4A35-128C-B046-85C5-15C31617CF3A}"/>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
        <p:nvSpPr>
          <p:cNvPr id="96" name="Oval 95">
            <a:extLst>
              <a:ext uri="{FF2B5EF4-FFF2-40B4-BE49-F238E27FC236}">
                <a16:creationId xmlns:a16="http://schemas.microsoft.com/office/drawing/2014/main" id="{7C68B471-B654-4144-8E9E-3D12DFAC5D2C}"/>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E4FACF7-0899-A144-AF66-D8D36D7C60DF}"/>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2D12C61-F6F9-C94C-B9E6-15FD4472A807}"/>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3F68846-0A6F-F844-8BB3-7135F7E791EF}"/>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C8319EC-1CDC-2045-A8AD-EA9C9C1183EB}"/>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BC497249-DFA2-9C47-ACBC-2BC64750AAA4}"/>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157EFE-D67F-1642-9559-8A676CC57A47}"/>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68A33060-BAA6-C244-87FB-9F2F99ABA67E}"/>
              </a:ext>
            </a:extLst>
          </p:cNvPr>
          <p:cNvCxnSpPr>
            <a:cxnSpLocks/>
            <a:stCxn id="108" idx="6"/>
            <a:endCxn id="110"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0" name="Oval 109">
            <a:extLst>
              <a:ext uri="{FF2B5EF4-FFF2-40B4-BE49-F238E27FC236}">
                <a16:creationId xmlns:a16="http://schemas.microsoft.com/office/drawing/2014/main" id="{15A26910-BCB9-BE45-A38E-D04A1AF8837A}"/>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3E78847-58D9-F540-9144-0CD69E3EABA6}"/>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33E23757-8927-564A-86E8-1208AD079916}"/>
              </a:ext>
            </a:extLst>
          </p:cNvPr>
          <p:cNvCxnSpPr>
            <a:cxnSpLocks/>
            <a:stCxn id="111" idx="6"/>
            <a:endCxn id="113"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3" name="Oval 112">
            <a:extLst>
              <a:ext uri="{FF2B5EF4-FFF2-40B4-BE49-F238E27FC236}">
                <a16:creationId xmlns:a16="http://schemas.microsoft.com/office/drawing/2014/main" id="{6874CF2D-273D-FD4B-94BD-5A802B36225D}"/>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058B0E12-0743-6241-BBEE-8047BFD76C0B}"/>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BD97C9F4-1FBB-C348-9A89-5D564992319E}"/>
              </a:ext>
            </a:extLst>
          </p:cNvPr>
          <p:cNvCxnSpPr>
            <a:cxnSpLocks/>
            <a:stCxn id="114" idx="6"/>
            <a:endCxn id="116"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6" name="Oval 115">
            <a:extLst>
              <a:ext uri="{FF2B5EF4-FFF2-40B4-BE49-F238E27FC236}">
                <a16:creationId xmlns:a16="http://schemas.microsoft.com/office/drawing/2014/main" id="{88E4C5F2-874A-FA4C-941E-C284942F2B8E}"/>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4B349AD-2EA8-0248-88B0-9394C6ECBC12}"/>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A040A62E-BDFB-944B-979E-A0B91849DE79}"/>
              </a:ext>
            </a:extLst>
          </p:cNvPr>
          <p:cNvCxnSpPr>
            <a:cxnSpLocks/>
            <a:stCxn id="117" idx="6"/>
            <a:endCxn id="119"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9" name="Oval 118">
            <a:extLst>
              <a:ext uri="{FF2B5EF4-FFF2-40B4-BE49-F238E27FC236}">
                <a16:creationId xmlns:a16="http://schemas.microsoft.com/office/drawing/2014/main" id="{5D5BD56B-EBE3-7B41-9AEB-24BEDC5DE32E}"/>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C5D75755-20DE-BF44-8A18-75C8C7D858D1}"/>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EA7596EB-8A44-1540-BEDA-EB9EA0F83366}"/>
              </a:ext>
            </a:extLst>
          </p:cNvPr>
          <p:cNvCxnSpPr>
            <a:cxnSpLocks/>
            <a:stCxn id="120" idx="6"/>
            <a:endCxn id="122"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2" name="Oval 121">
            <a:extLst>
              <a:ext uri="{FF2B5EF4-FFF2-40B4-BE49-F238E27FC236}">
                <a16:creationId xmlns:a16="http://schemas.microsoft.com/office/drawing/2014/main" id="{C1A9685F-90B5-DB49-B900-06546EB210B0}"/>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Triangle 122">
            <a:extLst>
              <a:ext uri="{FF2B5EF4-FFF2-40B4-BE49-F238E27FC236}">
                <a16:creationId xmlns:a16="http://schemas.microsoft.com/office/drawing/2014/main" id="{92FEFF9E-32D0-B641-8012-731015AA14CD}"/>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290B1C59-E8A2-9B41-B63F-B30BE2A40746}"/>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64" name="Group 163">
            <a:extLst>
              <a:ext uri="{FF2B5EF4-FFF2-40B4-BE49-F238E27FC236}">
                <a16:creationId xmlns:a16="http://schemas.microsoft.com/office/drawing/2014/main" id="{FE492F02-7CC9-8B46-AE1F-6D359A5FB324}"/>
              </a:ext>
            </a:extLst>
          </p:cNvPr>
          <p:cNvGrpSpPr/>
          <p:nvPr/>
        </p:nvGrpSpPr>
        <p:grpSpPr>
          <a:xfrm>
            <a:off x="9961186" y="2500684"/>
            <a:ext cx="929064" cy="94331"/>
            <a:chOff x="9961186" y="2500684"/>
            <a:chExt cx="929064" cy="94331"/>
          </a:xfrm>
        </p:grpSpPr>
        <p:sp>
          <p:nvSpPr>
            <p:cNvPr id="167" name="Oval 166">
              <a:extLst>
                <a:ext uri="{FF2B5EF4-FFF2-40B4-BE49-F238E27FC236}">
                  <a16:creationId xmlns:a16="http://schemas.microsoft.com/office/drawing/2014/main" id="{9D5448D1-F6C1-0740-80AA-E55934B712AC}"/>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B53EFF00-FCB2-1D45-93C8-3AD88B4B7522}"/>
                </a:ext>
              </a:extLst>
            </p:cNvPr>
            <p:cNvCxnSpPr>
              <a:cxnSpLocks/>
              <a:stCxn id="167" idx="6"/>
              <a:endCxn id="169"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9" name="Oval 168">
              <a:extLst>
                <a:ext uri="{FF2B5EF4-FFF2-40B4-BE49-F238E27FC236}">
                  <a16:creationId xmlns:a16="http://schemas.microsoft.com/office/drawing/2014/main" id="{BFDE611F-ED5A-A44D-87BA-83158A6E7E0D}"/>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0" name="TextBox 169">
            <a:extLst>
              <a:ext uri="{FF2B5EF4-FFF2-40B4-BE49-F238E27FC236}">
                <a16:creationId xmlns:a16="http://schemas.microsoft.com/office/drawing/2014/main" id="{BC7605DC-E95B-774E-8296-74A4F5C67332}"/>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171" name="Group 170">
            <a:extLst>
              <a:ext uri="{FF2B5EF4-FFF2-40B4-BE49-F238E27FC236}">
                <a16:creationId xmlns:a16="http://schemas.microsoft.com/office/drawing/2014/main" id="{868D1A80-BB90-FD46-B135-6772C27D3B9E}"/>
              </a:ext>
            </a:extLst>
          </p:cNvPr>
          <p:cNvGrpSpPr/>
          <p:nvPr/>
        </p:nvGrpSpPr>
        <p:grpSpPr>
          <a:xfrm>
            <a:off x="9963296" y="2765132"/>
            <a:ext cx="929064" cy="94331"/>
            <a:chOff x="9963296" y="2765132"/>
            <a:chExt cx="929064" cy="94331"/>
          </a:xfrm>
        </p:grpSpPr>
        <p:sp>
          <p:nvSpPr>
            <p:cNvPr id="172" name="Oval 171">
              <a:extLst>
                <a:ext uri="{FF2B5EF4-FFF2-40B4-BE49-F238E27FC236}">
                  <a16:creationId xmlns:a16="http://schemas.microsoft.com/office/drawing/2014/main" id="{BF9D0AA5-4E59-3B45-AC16-CFDA4214E0FA}"/>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3" name="Straight Connector 172">
              <a:extLst>
                <a:ext uri="{FF2B5EF4-FFF2-40B4-BE49-F238E27FC236}">
                  <a16:creationId xmlns:a16="http://schemas.microsoft.com/office/drawing/2014/main" id="{81B5A417-F118-134A-BE8A-A3066D762D5A}"/>
                </a:ext>
              </a:extLst>
            </p:cNvPr>
            <p:cNvCxnSpPr>
              <a:cxnSpLocks/>
              <a:stCxn id="172" idx="6"/>
              <a:endCxn id="174"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4" name="Oval 173">
              <a:extLst>
                <a:ext uri="{FF2B5EF4-FFF2-40B4-BE49-F238E27FC236}">
                  <a16:creationId xmlns:a16="http://schemas.microsoft.com/office/drawing/2014/main" id="{158BF8AE-3A23-A94F-A30A-2D2BBFA10E14}"/>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E70022C3-14EE-BB40-811B-33D5EFEE5937}"/>
              </a:ext>
            </a:extLst>
          </p:cNvPr>
          <p:cNvGrpSpPr/>
          <p:nvPr/>
        </p:nvGrpSpPr>
        <p:grpSpPr>
          <a:xfrm>
            <a:off x="9963296" y="3031306"/>
            <a:ext cx="929064" cy="94331"/>
            <a:chOff x="9963296" y="3031306"/>
            <a:chExt cx="929064" cy="94331"/>
          </a:xfrm>
        </p:grpSpPr>
        <p:sp>
          <p:nvSpPr>
            <p:cNvPr id="176" name="Oval 175">
              <a:extLst>
                <a:ext uri="{FF2B5EF4-FFF2-40B4-BE49-F238E27FC236}">
                  <a16:creationId xmlns:a16="http://schemas.microsoft.com/office/drawing/2014/main" id="{3684DB79-2179-2540-8C14-C6C394BC8D10}"/>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7" name="Straight Connector 176">
              <a:extLst>
                <a:ext uri="{FF2B5EF4-FFF2-40B4-BE49-F238E27FC236}">
                  <a16:creationId xmlns:a16="http://schemas.microsoft.com/office/drawing/2014/main" id="{F7EAE772-B399-E140-90DB-D1DF2EF57E88}"/>
                </a:ext>
              </a:extLst>
            </p:cNvPr>
            <p:cNvCxnSpPr>
              <a:cxnSpLocks/>
              <a:stCxn id="176" idx="6"/>
              <a:endCxn id="178"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78" name="Oval 177">
              <a:extLst>
                <a:ext uri="{FF2B5EF4-FFF2-40B4-BE49-F238E27FC236}">
                  <a16:creationId xmlns:a16="http://schemas.microsoft.com/office/drawing/2014/main" id="{0D7E91D6-6EFE-5F44-8EF9-C5714FF1C974}"/>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EB38634C-50EA-D94B-B3E4-9227BE9AC91C}"/>
              </a:ext>
            </a:extLst>
          </p:cNvPr>
          <p:cNvGrpSpPr/>
          <p:nvPr/>
        </p:nvGrpSpPr>
        <p:grpSpPr>
          <a:xfrm>
            <a:off x="9963296" y="3317056"/>
            <a:ext cx="929064" cy="94331"/>
            <a:chOff x="9963296" y="3317056"/>
            <a:chExt cx="929064" cy="94331"/>
          </a:xfrm>
        </p:grpSpPr>
        <p:sp>
          <p:nvSpPr>
            <p:cNvPr id="180" name="Oval 179">
              <a:extLst>
                <a:ext uri="{FF2B5EF4-FFF2-40B4-BE49-F238E27FC236}">
                  <a16:creationId xmlns:a16="http://schemas.microsoft.com/office/drawing/2014/main" id="{1E3E84CE-91D7-8A4E-9D19-8D50975B868F}"/>
                </a:ext>
              </a:extLst>
            </p:cNvPr>
            <p:cNvSpPr/>
            <p:nvPr/>
          </p:nvSpPr>
          <p:spPr>
            <a:xfrm>
              <a:off x="9963296" y="33199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29534D66-89A6-D747-B6E3-0FD1BCF7D9F0}"/>
                </a:ext>
              </a:extLst>
            </p:cNvPr>
            <p:cNvCxnSpPr>
              <a:cxnSpLocks/>
              <a:stCxn id="180" idx="6"/>
              <a:endCxn id="183" idx="2"/>
            </p:cNvCxnSpPr>
            <p:nvPr/>
          </p:nvCxnSpPr>
          <p:spPr>
            <a:xfrm flipV="1">
              <a:off x="10054736" y="33627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3" name="Oval 182">
              <a:extLst>
                <a:ext uri="{FF2B5EF4-FFF2-40B4-BE49-F238E27FC236}">
                  <a16:creationId xmlns:a16="http://schemas.microsoft.com/office/drawing/2014/main" id="{ECE5CA6D-B082-B246-8094-8EFC7732B8CA}"/>
                </a:ext>
              </a:extLst>
            </p:cNvPr>
            <p:cNvSpPr/>
            <p:nvPr/>
          </p:nvSpPr>
          <p:spPr>
            <a:xfrm>
              <a:off x="10800920" y="33170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84" name="Triangle 183">
            <a:extLst>
              <a:ext uri="{FF2B5EF4-FFF2-40B4-BE49-F238E27FC236}">
                <a16:creationId xmlns:a16="http://schemas.microsoft.com/office/drawing/2014/main" id="{DAAD09DC-7189-2E41-9CBF-AF25321645D5}"/>
              </a:ext>
            </a:extLst>
          </p:cNvPr>
          <p:cNvSpPr/>
          <p:nvPr/>
        </p:nvSpPr>
        <p:spPr>
          <a:xfrm>
            <a:off x="9992332" y="352601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79898426-B7A4-994E-8870-D9830D0EBB7E}"/>
              </a:ext>
            </a:extLst>
          </p:cNvPr>
          <p:cNvSpPr txBox="1"/>
          <p:nvPr/>
        </p:nvSpPr>
        <p:spPr>
          <a:xfrm>
            <a:off x="11175824" y="3502993"/>
            <a:ext cx="575799" cy="646331"/>
          </a:xfrm>
          <a:prstGeom prst="rect">
            <a:avLst/>
          </a:prstGeom>
          <a:noFill/>
        </p:spPr>
        <p:txBody>
          <a:bodyPr wrap="none" rtlCol="0">
            <a:spAutoFit/>
          </a:bodyPr>
          <a:lstStyle/>
          <a:p>
            <a:r>
              <a:rPr lang="en-US" dirty="0"/>
              <a:t>BCD</a:t>
            </a:r>
          </a:p>
          <a:p>
            <a:endParaRPr lang="en-US" dirty="0"/>
          </a:p>
        </p:txBody>
      </p:sp>
      <p:grpSp>
        <p:nvGrpSpPr>
          <p:cNvPr id="195" name="Group 194">
            <a:extLst>
              <a:ext uri="{FF2B5EF4-FFF2-40B4-BE49-F238E27FC236}">
                <a16:creationId xmlns:a16="http://schemas.microsoft.com/office/drawing/2014/main" id="{C4E4BEB3-9E24-6D4D-AAAE-0D3350ACE738}"/>
              </a:ext>
            </a:extLst>
          </p:cNvPr>
          <p:cNvGrpSpPr/>
          <p:nvPr/>
        </p:nvGrpSpPr>
        <p:grpSpPr>
          <a:xfrm>
            <a:off x="9965275" y="4043315"/>
            <a:ext cx="929064" cy="94331"/>
            <a:chOff x="9965275" y="4043315"/>
            <a:chExt cx="929064" cy="94331"/>
          </a:xfrm>
        </p:grpSpPr>
        <p:sp>
          <p:nvSpPr>
            <p:cNvPr id="196" name="Oval 195">
              <a:extLst>
                <a:ext uri="{FF2B5EF4-FFF2-40B4-BE49-F238E27FC236}">
                  <a16:creationId xmlns:a16="http://schemas.microsoft.com/office/drawing/2014/main" id="{83BDA111-7426-784A-8228-C9A36A388B2F}"/>
                </a:ext>
              </a:extLst>
            </p:cNvPr>
            <p:cNvSpPr/>
            <p:nvPr/>
          </p:nvSpPr>
          <p:spPr>
            <a:xfrm>
              <a:off x="9965275" y="40462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F67F12A2-30E0-2848-8548-9D6E5FD913E0}"/>
                </a:ext>
              </a:extLst>
            </p:cNvPr>
            <p:cNvCxnSpPr>
              <a:cxnSpLocks/>
              <a:stCxn id="196" idx="6"/>
              <a:endCxn id="198" idx="2"/>
            </p:cNvCxnSpPr>
            <p:nvPr/>
          </p:nvCxnSpPr>
          <p:spPr>
            <a:xfrm flipV="1">
              <a:off x="10056715" y="40890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98" name="Oval 197">
              <a:extLst>
                <a:ext uri="{FF2B5EF4-FFF2-40B4-BE49-F238E27FC236}">
                  <a16:creationId xmlns:a16="http://schemas.microsoft.com/office/drawing/2014/main" id="{420CB30C-B997-9243-BBAD-D1D7946EE661}"/>
                </a:ext>
              </a:extLst>
            </p:cNvPr>
            <p:cNvSpPr/>
            <p:nvPr/>
          </p:nvSpPr>
          <p:spPr>
            <a:xfrm>
              <a:off x="10802899" y="40433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9" name="TextBox 198">
            <a:extLst>
              <a:ext uri="{FF2B5EF4-FFF2-40B4-BE49-F238E27FC236}">
                <a16:creationId xmlns:a16="http://schemas.microsoft.com/office/drawing/2014/main" id="{963AF46B-1016-A74A-8140-6AD8C26B280F}"/>
              </a:ext>
            </a:extLst>
          </p:cNvPr>
          <p:cNvSpPr txBox="1"/>
          <p:nvPr/>
        </p:nvSpPr>
        <p:spPr>
          <a:xfrm>
            <a:off x="11190009" y="3848629"/>
            <a:ext cx="453970" cy="369332"/>
          </a:xfrm>
          <a:prstGeom prst="rect">
            <a:avLst/>
          </a:prstGeom>
          <a:noFill/>
        </p:spPr>
        <p:txBody>
          <a:bodyPr wrap="none" rtlCol="0">
            <a:spAutoFit/>
          </a:bodyPr>
          <a:lstStyle/>
          <a:p>
            <a:r>
              <a:rPr lang="en-US" dirty="0"/>
              <a:t>GC</a:t>
            </a:r>
          </a:p>
        </p:txBody>
      </p:sp>
      <p:sp>
        <p:nvSpPr>
          <p:cNvPr id="200" name="Triangle 199">
            <a:extLst>
              <a:ext uri="{FF2B5EF4-FFF2-40B4-BE49-F238E27FC236}">
                <a16:creationId xmlns:a16="http://schemas.microsoft.com/office/drawing/2014/main" id="{D766C6C1-23E9-0949-8559-4CCA17A9F95E}"/>
              </a:ext>
            </a:extLst>
          </p:cNvPr>
          <p:cNvSpPr/>
          <p:nvPr/>
        </p:nvSpPr>
        <p:spPr>
          <a:xfrm>
            <a:off x="9965372" y="4311264"/>
            <a:ext cx="933339" cy="367551"/>
          </a:xfrm>
          <a:prstGeom prst="triangle">
            <a:avLst>
              <a:gd name="adj" fmla="val 46664"/>
            </a:avLst>
          </a:prstGeom>
          <a:solidFill>
            <a:srgbClr val="FFC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a:extLst>
              <a:ext uri="{FF2B5EF4-FFF2-40B4-BE49-F238E27FC236}">
                <a16:creationId xmlns:a16="http://schemas.microsoft.com/office/drawing/2014/main" id="{C0E716BE-48AA-634E-9029-3FD781C55E99}"/>
              </a:ext>
            </a:extLst>
          </p:cNvPr>
          <p:cNvSpPr txBox="1"/>
          <p:nvPr/>
        </p:nvSpPr>
        <p:spPr>
          <a:xfrm>
            <a:off x="11196321" y="4282387"/>
            <a:ext cx="583301" cy="369332"/>
          </a:xfrm>
          <a:prstGeom prst="rect">
            <a:avLst/>
          </a:prstGeom>
          <a:noFill/>
        </p:spPr>
        <p:txBody>
          <a:bodyPr wrap="none" rtlCol="0">
            <a:spAutoFit/>
          </a:bodyPr>
          <a:lstStyle/>
          <a:p>
            <a:r>
              <a:rPr lang="en-US" dirty="0">
                <a:solidFill>
                  <a:srgbClr val="C00000"/>
                </a:solidFill>
              </a:rPr>
              <a:t>ACG</a:t>
            </a:r>
          </a:p>
        </p:txBody>
      </p:sp>
      <p:sp>
        <p:nvSpPr>
          <p:cNvPr id="207" name="TextBox 206">
            <a:extLst>
              <a:ext uri="{FF2B5EF4-FFF2-40B4-BE49-F238E27FC236}">
                <a16:creationId xmlns:a16="http://schemas.microsoft.com/office/drawing/2014/main" id="{A1EF6CD8-8FE6-C545-BBF0-672ABBF3127B}"/>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208" name="TextBox 207">
            <a:extLst>
              <a:ext uri="{FF2B5EF4-FFF2-40B4-BE49-F238E27FC236}">
                <a16:creationId xmlns:a16="http://schemas.microsoft.com/office/drawing/2014/main" id="{A09D56AE-07A7-D04E-8493-1E86DD1395B5}"/>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209" name="TextBox 208">
            <a:extLst>
              <a:ext uri="{FF2B5EF4-FFF2-40B4-BE49-F238E27FC236}">
                <a16:creationId xmlns:a16="http://schemas.microsoft.com/office/drawing/2014/main" id="{82E064EB-7656-D44F-98AA-8BE202EE2AAF}"/>
              </a:ext>
            </a:extLst>
          </p:cNvPr>
          <p:cNvSpPr txBox="1"/>
          <p:nvPr/>
        </p:nvSpPr>
        <p:spPr>
          <a:xfrm>
            <a:off x="11175633" y="2884485"/>
            <a:ext cx="439544" cy="369332"/>
          </a:xfrm>
          <a:prstGeom prst="rect">
            <a:avLst/>
          </a:prstGeom>
          <a:noFill/>
        </p:spPr>
        <p:txBody>
          <a:bodyPr wrap="none" rtlCol="0">
            <a:spAutoFit/>
          </a:bodyPr>
          <a:lstStyle/>
          <a:p>
            <a:r>
              <a:rPr lang="en-US" dirty="0"/>
              <a:t>DE</a:t>
            </a:r>
          </a:p>
        </p:txBody>
      </p:sp>
      <p:sp>
        <p:nvSpPr>
          <p:cNvPr id="210" name="TextBox 209">
            <a:extLst>
              <a:ext uri="{FF2B5EF4-FFF2-40B4-BE49-F238E27FC236}">
                <a16:creationId xmlns:a16="http://schemas.microsoft.com/office/drawing/2014/main" id="{BC1A7C57-5569-CB40-B783-8D4CD25FD01E}"/>
              </a:ext>
            </a:extLst>
          </p:cNvPr>
          <p:cNvSpPr txBox="1"/>
          <p:nvPr/>
        </p:nvSpPr>
        <p:spPr>
          <a:xfrm>
            <a:off x="11153779" y="3169127"/>
            <a:ext cx="450764" cy="369332"/>
          </a:xfrm>
          <a:prstGeom prst="rect">
            <a:avLst/>
          </a:prstGeom>
          <a:noFill/>
        </p:spPr>
        <p:txBody>
          <a:bodyPr wrap="none" rtlCol="0">
            <a:spAutoFit/>
          </a:bodyPr>
          <a:lstStyle/>
          <a:p>
            <a:r>
              <a:rPr lang="en-US"/>
              <a:t>CD</a:t>
            </a:r>
            <a:endParaRPr lang="en-US" dirty="0"/>
          </a:p>
        </p:txBody>
      </p:sp>
      <p:grpSp>
        <p:nvGrpSpPr>
          <p:cNvPr id="211" name="Group 210">
            <a:extLst>
              <a:ext uri="{FF2B5EF4-FFF2-40B4-BE49-F238E27FC236}">
                <a16:creationId xmlns:a16="http://schemas.microsoft.com/office/drawing/2014/main" id="{FFECB72D-1BF7-1741-8F59-365C8DC59B9D}"/>
              </a:ext>
            </a:extLst>
          </p:cNvPr>
          <p:cNvGrpSpPr/>
          <p:nvPr/>
        </p:nvGrpSpPr>
        <p:grpSpPr>
          <a:xfrm>
            <a:off x="12608973" y="4829350"/>
            <a:ext cx="929064" cy="94331"/>
            <a:chOff x="9967373" y="4806415"/>
            <a:chExt cx="929064" cy="94331"/>
          </a:xfrm>
        </p:grpSpPr>
        <p:sp>
          <p:nvSpPr>
            <p:cNvPr id="212" name="Oval 211">
              <a:extLst>
                <a:ext uri="{FF2B5EF4-FFF2-40B4-BE49-F238E27FC236}">
                  <a16:creationId xmlns:a16="http://schemas.microsoft.com/office/drawing/2014/main" id="{8D80EAF9-41E4-764B-B6A9-4B080E7BA2BC}"/>
                </a:ext>
              </a:extLst>
            </p:cNvPr>
            <p:cNvSpPr/>
            <p:nvPr/>
          </p:nvSpPr>
          <p:spPr>
            <a:xfrm>
              <a:off x="9967373" y="4809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13" name="Straight Connector 212">
              <a:extLst>
                <a:ext uri="{FF2B5EF4-FFF2-40B4-BE49-F238E27FC236}">
                  <a16:creationId xmlns:a16="http://schemas.microsoft.com/office/drawing/2014/main" id="{EE593953-42EA-424E-819A-A14B3C95EBCD}"/>
                </a:ext>
              </a:extLst>
            </p:cNvPr>
            <p:cNvCxnSpPr>
              <a:cxnSpLocks/>
              <a:stCxn id="212" idx="6"/>
              <a:endCxn id="214" idx="2"/>
            </p:cNvCxnSpPr>
            <p:nvPr/>
          </p:nvCxnSpPr>
          <p:spPr>
            <a:xfrm flipV="1">
              <a:off x="10058813" y="4852135"/>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214" name="Oval 213">
              <a:extLst>
                <a:ext uri="{FF2B5EF4-FFF2-40B4-BE49-F238E27FC236}">
                  <a16:creationId xmlns:a16="http://schemas.microsoft.com/office/drawing/2014/main" id="{70005225-F713-2D4F-9775-D000FE3197F1}"/>
                </a:ext>
              </a:extLst>
            </p:cNvPr>
            <p:cNvSpPr/>
            <p:nvPr/>
          </p:nvSpPr>
          <p:spPr>
            <a:xfrm>
              <a:off x="10804997" y="48064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5" name="TextBox 214">
            <a:extLst>
              <a:ext uri="{FF2B5EF4-FFF2-40B4-BE49-F238E27FC236}">
                <a16:creationId xmlns:a16="http://schemas.microsoft.com/office/drawing/2014/main" id="{039518AE-4FAE-B547-BB4E-2C5AA511E2D7}"/>
              </a:ext>
            </a:extLst>
          </p:cNvPr>
          <p:cNvSpPr txBox="1"/>
          <p:nvPr/>
        </p:nvSpPr>
        <p:spPr>
          <a:xfrm>
            <a:off x="13839486" y="4681269"/>
            <a:ext cx="420308" cy="369332"/>
          </a:xfrm>
          <a:prstGeom prst="rect">
            <a:avLst/>
          </a:prstGeom>
          <a:noFill/>
        </p:spPr>
        <p:txBody>
          <a:bodyPr wrap="none" rtlCol="0">
            <a:spAutoFit/>
          </a:bodyPr>
          <a:lstStyle/>
          <a:p>
            <a:r>
              <a:rPr lang="en-US" dirty="0">
                <a:solidFill>
                  <a:srgbClr val="C00000"/>
                </a:solidFill>
              </a:rPr>
              <a:t>CE</a:t>
            </a:r>
          </a:p>
        </p:txBody>
      </p:sp>
    </p:spTree>
    <p:extLst>
      <p:ext uri="{BB962C8B-B14F-4D97-AF65-F5344CB8AC3E}">
        <p14:creationId xmlns:p14="http://schemas.microsoft.com/office/powerpoint/2010/main" val="1436732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F027ABD4-489C-5E42-9052-3C0EFF054194}"/>
              </a:ext>
            </a:extLst>
          </p:cNvPr>
          <p:cNvSpPr/>
          <p:nvPr/>
        </p:nvSpPr>
        <p:spPr>
          <a:xfrm>
            <a:off x="5674034" y="443224"/>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D848B6B9-52D7-F941-A3EE-D511B75AA3B0}"/>
              </a:ext>
            </a:extLst>
          </p:cNvPr>
          <p:cNvSpPr/>
          <p:nvPr/>
        </p:nvSpPr>
        <p:spPr>
          <a:xfrm>
            <a:off x="4384863" y="708393"/>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675106E-DAE2-6E44-95CB-ED4F8A0B3139}"/>
              </a:ext>
            </a:extLst>
          </p:cNvPr>
          <p:cNvSpPr/>
          <p:nvPr/>
        </p:nvSpPr>
        <p:spPr>
          <a:xfrm>
            <a:off x="6187372" y="2976182"/>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155A3DD-7A30-8C42-9EDA-B96F8F71096C}"/>
              </a:ext>
            </a:extLst>
          </p:cNvPr>
          <p:cNvSpPr/>
          <p:nvPr/>
        </p:nvSpPr>
        <p:spPr>
          <a:xfrm>
            <a:off x="1569078" y="2877558"/>
            <a:ext cx="3383280" cy="338328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32B9A2A-0A7E-A14C-B4AF-12068C55F8C0}"/>
              </a:ext>
            </a:extLst>
          </p:cNvPr>
          <p:cNvSpPr/>
          <p:nvPr/>
        </p:nvSpPr>
        <p:spPr>
          <a:xfrm>
            <a:off x="1281557" y="615167"/>
            <a:ext cx="3383280" cy="338328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93F3A1-D604-404E-B2D4-B20B75C0F31D}"/>
              </a:ext>
            </a:extLst>
          </p:cNvPr>
          <p:cNvSpPr/>
          <p:nvPr/>
        </p:nvSpPr>
        <p:spPr>
          <a:xfrm>
            <a:off x="3641348" y="-549559"/>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2F984BE-B84D-814B-B5A8-A9BF2954EC59}"/>
              </a:ext>
            </a:extLst>
          </p:cNvPr>
          <p:cNvSpPr/>
          <p:nvPr/>
        </p:nvSpPr>
        <p:spPr>
          <a:xfrm>
            <a:off x="3572012" y="3989563"/>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59750" y="1557351"/>
            <a:ext cx="2331376"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2919679" y="4395360"/>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6130885" y="2339338"/>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7" name="Triangle 36">
            <a:extLst>
              <a:ext uri="{FF2B5EF4-FFF2-40B4-BE49-F238E27FC236}">
                <a16:creationId xmlns:a16="http://schemas.microsoft.com/office/drawing/2014/main" id="{2D8D3547-4682-0E4D-AE68-F3BCE9ABD135}"/>
              </a:ext>
            </a:extLst>
          </p:cNvPr>
          <p:cNvSpPr/>
          <p:nvPr/>
        </p:nvSpPr>
        <p:spPr>
          <a:xfrm>
            <a:off x="3062262" y="1143589"/>
            <a:ext cx="3041737" cy="1163090"/>
          </a:xfrm>
          <a:prstGeom prst="triangle">
            <a:avLst>
              <a:gd name="adj" fmla="val 7516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45E54C8-93F6-9548-9A83-A625469689F4}"/>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4E4EDEC7-561D-5841-88C4-EBED67798705}"/>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F95D5D6-597B-D048-BB8F-25E552EBBCC8}"/>
              </a:ext>
            </a:extLst>
          </p:cNvPr>
          <p:cNvCxnSpPr>
            <a:cxnSpLocks/>
            <a:endCxn id="67"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C3E826F-B2FD-E043-91A0-4622CFB25C58}"/>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A23FD0F-172D-3341-8DD2-398BEB0F2DB6}"/>
              </a:ext>
            </a:extLst>
          </p:cNvPr>
          <p:cNvCxnSpPr>
            <a:cxnSpLocks/>
          </p:cNvCxnSpPr>
          <p:nvPr/>
        </p:nvCxnSpPr>
        <p:spPr>
          <a:xfrm flipH="1">
            <a:off x="3124674" y="2333461"/>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FE9C07E-B348-4249-B40E-101F1F74C87D}"/>
              </a:ext>
            </a:extLst>
          </p:cNvPr>
          <p:cNvCxnSpPr>
            <a:cxnSpLocks/>
          </p:cNvCxnSpPr>
          <p:nvPr/>
        </p:nvCxnSpPr>
        <p:spPr>
          <a:xfrm flipH="1">
            <a:off x="5338339" y="2424901"/>
            <a:ext cx="776362" cy="3192644"/>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2661B106-7E20-FE4C-85E4-BB04E9D1F07F}"/>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35F3BE46-C613-5944-B244-430E11BFF30A}"/>
              </a:ext>
            </a:extLst>
          </p:cNvPr>
          <p:cNvSpPr/>
          <p:nvPr/>
        </p:nvSpPr>
        <p:spPr>
          <a:xfrm rot="3147343">
            <a:off x="5977000" y="2532218"/>
            <a:ext cx="3020796" cy="1233802"/>
          </a:xfrm>
          <a:prstGeom prst="triangle">
            <a:avLst>
              <a:gd name="adj" fmla="val 2091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cxnSp>
        <p:nvCxnSpPr>
          <p:cNvPr id="44" name="Straight Connector 43">
            <a:extLst>
              <a:ext uri="{FF2B5EF4-FFF2-40B4-BE49-F238E27FC236}">
                <a16:creationId xmlns:a16="http://schemas.microsoft.com/office/drawing/2014/main" id="{4C77C8DF-19DB-BE45-9C29-39043D3B4C03}"/>
              </a:ext>
            </a:extLst>
          </p:cNvPr>
          <p:cNvCxnSpPr>
            <a:cxnSpLocks/>
          </p:cNvCxnSpPr>
          <p:nvPr/>
        </p:nvCxnSpPr>
        <p:spPr>
          <a:xfrm>
            <a:off x="6110301" y="2329802"/>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ED9EF45-0674-7F4A-B045-E93F94BC087C}"/>
              </a:ext>
            </a:extLst>
          </p:cNvPr>
          <p:cNvCxnSpPr>
            <a:cxnSpLocks/>
            <a:endCxn id="67"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9" name="Oval 38">
            <a:extLst>
              <a:ext uri="{FF2B5EF4-FFF2-40B4-BE49-F238E27FC236}">
                <a16:creationId xmlns:a16="http://schemas.microsoft.com/office/drawing/2014/main" id="{89781579-4E7E-8B43-951F-693BCC900775}"/>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FCE5E99-8CC3-6048-BB82-3379C3959A8D}"/>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DA9866A-1D6C-B341-81EF-2E2B52445E3C}"/>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03E4E84D-BC09-E543-9FCB-81C59B0C3AAC}"/>
              </a:ext>
            </a:extLst>
          </p:cNvPr>
          <p:cNvCxnSpPr>
            <a:cxnSpLocks/>
            <a:stCxn id="39" idx="1"/>
            <a:endCxn id="41"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59FD486C-CA23-4547-BC34-5FB5C42BA57E}"/>
              </a:ext>
            </a:extLst>
          </p:cNvPr>
          <p:cNvCxnSpPr>
            <a:cxnSpLocks/>
            <a:stCxn id="41" idx="6"/>
            <a:endCxn id="40"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A82862D0-5643-8A41-831E-D269A13D01EC}"/>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6" name="Triangle 175">
            <a:extLst>
              <a:ext uri="{FF2B5EF4-FFF2-40B4-BE49-F238E27FC236}">
                <a16:creationId xmlns:a16="http://schemas.microsoft.com/office/drawing/2014/main" id="{12B3DE27-D207-BF48-B70F-F8DAB10174BE}"/>
              </a:ext>
            </a:extLst>
          </p:cNvPr>
          <p:cNvSpPr/>
          <p:nvPr/>
        </p:nvSpPr>
        <p:spPr>
          <a:xfrm>
            <a:off x="12444816" y="5341434"/>
            <a:ext cx="933339" cy="367551"/>
          </a:xfrm>
          <a:prstGeom prst="triangle">
            <a:avLst>
              <a:gd name="adj" fmla="val 46664"/>
            </a:avLst>
          </a:prstGeom>
          <a:solidFill>
            <a:srgbClr val="FFC000">
              <a:alpha val="99000"/>
            </a:srgb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57AFF8F6-B5B9-F643-B54A-CF50F0EDA649}"/>
              </a:ext>
            </a:extLst>
          </p:cNvPr>
          <p:cNvSpPr txBox="1"/>
          <p:nvPr/>
        </p:nvSpPr>
        <p:spPr>
          <a:xfrm>
            <a:off x="13589790" y="5341937"/>
            <a:ext cx="562975" cy="369332"/>
          </a:xfrm>
          <a:prstGeom prst="rect">
            <a:avLst/>
          </a:prstGeom>
          <a:noFill/>
        </p:spPr>
        <p:txBody>
          <a:bodyPr wrap="none" rtlCol="0">
            <a:spAutoFit/>
          </a:bodyPr>
          <a:lstStyle/>
          <a:p>
            <a:r>
              <a:rPr lang="en-US" dirty="0">
                <a:solidFill>
                  <a:schemeClr val="accent2">
                    <a:lumMod val="75000"/>
                  </a:schemeClr>
                </a:solidFill>
              </a:rPr>
              <a:t>CED</a:t>
            </a:r>
          </a:p>
        </p:txBody>
      </p:sp>
      <p:sp>
        <p:nvSpPr>
          <p:cNvPr id="96" name="Oval 95">
            <a:extLst>
              <a:ext uri="{FF2B5EF4-FFF2-40B4-BE49-F238E27FC236}">
                <a16:creationId xmlns:a16="http://schemas.microsoft.com/office/drawing/2014/main" id="{F6CE6158-5304-0848-8AD1-87E126B9391D}"/>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897C43F2-C432-7E4A-A44B-4681C724257F}"/>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
        <p:nvSpPr>
          <p:cNvPr id="100" name="Oval 99">
            <a:extLst>
              <a:ext uri="{FF2B5EF4-FFF2-40B4-BE49-F238E27FC236}">
                <a16:creationId xmlns:a16="http://schemas.microsoft.com/office/drawing/2014/main" id="{474F5D04-260F-6B4D-AE07-4A14B309356E}"/>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34E2135-FB2E-9648-B545-76DC63D88916}"/>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911C38F-FAA8-B043-BE82-896DBC6AD3F8}"/>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CA2BEEC-5536-E946-9D47-3EB203A48FA6}"/>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CBB2D2F-210E-CA49-961C-0A5B47AED391}"/>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425ECA2-5634-0742-913B-063C7E204ACB}"/>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7298105-BB71-8A4B-BAD3-976856A32957}"/>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F2690E52-E796-BD45-8EE3-06EF45D38024}"/>
              </a:ext>
            </a:extLst>
          </p:cNvPr>
          <p:cNvCxnSpPr>
            <a:cxnSpLocks/>
            <a:stCxn id="110" idx="6"/>
            <a:endCxn id="112"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2" name="Oval 111">
            <a:extLst>
              <a:ext uri="{FF2B5EF4-FFF2-40B4-BE49-F238E27FC236}">
                <a16:creationId xmlns:a16="http://schemas.microsoft.com/office/drawing/2014/main" id="{D72F8A7C-3747-534C-ACDA-B2B28B9DA2DA}"/>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E646BE2-22B4-BE4E-AC39-258D15FE9501}"/>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D42BE63D-9346-674A-AD7F-DFE04C9AC34D}"/>
              </a:ext>
            </a:extLst>
          </p:cNvPr>
          <p:cNvCxnSpPr>
            <a:cxnSpLocks/>
            <a:stCxn id="113" idx="6"/>
            <a:endCxn id="115"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5" name="Oval 114">
            <a:extLst>
              <a:ext uri="{FF2B5EF4-FFF2-40B4-BE49-F238E27FC236}">
                <a16:creationId xmlns:a16="http://schemas.microsoft.com/office/drawing/2014/main" id="{168225BD-8D2A-3E49-B5F9-472ECCA05CAA}"/>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C49D855A-9A1C-594D-B3FE-75C30DC4C167}"/>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DD685B8C-27A8-AA46-9327-277AE4C52AC6}"/>
              </a:ext>
            </a:extLst>
          </p:cNvPr>
          <p:cNvCxnSpPr>
            <a:cxnSpLocks/>
            <a:stCxn id="116" idx="6"/>
            <a:endCxn id="143"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3" name="Oval 142">
            <a:extLst>
              <a:ext uri="{FF2B5EF4-FFF2-40B4-BE49-F238E27FC236}">
                <a16:creationId xmlns:a16="http://schemas.microsoft.com/office/drawing/2014/main" id="{04488CCA-8449-5A49-8B56-A3057BA15F8B}"/>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5AF8206F-1B26-8847-9DCF-E75C81CB139F}"/>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F605E8B1-3CC6-FC48-8B43-1F2AA6DD7484}"/>
              </a:ext>
            </a:extLst>
          </p:cNvPr>
          <p:cNvCxnSpPr>
            <a:cxnSpLocks/>
            <a:stCxn id="158" idx="6"/>
            <a:endCxn id="165"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8161F095-DF6B-B546-8BFE-EA79F49BD864}"/>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20BD0A5E-E98C-9340-B66E-BAF452266FC9}"/>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4B486C74-23A6-BE45-9533-DF25269A2FE4}"/>
              </a:ext>
            </a:extLst>
          </p:cNvPr>
          <p:cNvCxnSpPr>
            <a:cxnSpLocks/>
            <a:stCxn id="166" idx="6"/>
            <a:endCxn id="168"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8" name="Oval 167">
            <a:extLst>
              <a:ext uri="{FF2B5EF4-FFF2-40B4-BE49-F238E27FC236}">
                <a16:creationId xmlns:a16="http://schemas.microsoft.com/office/drawing/2014/main" id="{6E91A489-BA81-BE4D-9966-0941E39B9F27}"/>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9" name="Triangle 168">
            <a:extLst>
              <a:ext uri="{FF2B5EF4-FFF2-40B4-BE49-F238E27FC236}">
                <a16:creationId xmlns:a16="http://schemas.microsoft.com/office/drawing/2014/main" id="{70F68DAD-90D9-364C-BAD3-80E208920361}"/>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A2F5C8E0-28E8-D043-97C7-DE1A2C909821}"/>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71" name="Group 170">
            <a:extLst>
              <a:ext uri="{FF2B5EF4-FFF2-40B4-BE49-F238E27FC236}">
                <a16:creationId xmlns:a16="http://schemas.microsoft.com/office/drawing/2014/main" id="{EEC01B25-F550-6747-A7DA-D6B76D073939}"/>
              </a:ext>
            </a:extLst>
          </p:cNvPr>
          <p:cNvGrpSpPr/>
          <p:nvPr/>
        </p:nvGrpSpPr>
        <p:grpSpPr>
          <a:xfrm>
            <a:off x="9961186" y="2500684"/>
            <a:ext cx="929064" cy="94331"/>
            <a:chOff x="9961186" y="2500684"/>
            <a:chExt cx="929064" cy="94331"/>
          </a:xfrm>
        </p:grpSpPr>
        <p:sp>
          <p:nvSpPr>
            <p:cNvPr id="172" name="Oval 171">
              <a:extLst>
                <a:ext uri="{FF2B5EF4-FFF2-40B4-BE49-F238E27FC236}">
                  <a16:creationId xmlns:a16="http://schemas.microsoft.com/office/drawing/2014/main" id="{0F0C3FEC-D7BA-2D43-8137-1FE74D138D4F}"/>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3" name="Straight Connector 172">
              <a:extLst>
                <a:ext uri="{FF2B5EF4-FFF2-40B4-BE49-F238E27FC236}">
                  <a16:creationId xmlns:a16="http://schemas.microsoft.com/office/drawing/2014/main" id="{1A1F869E-5A4F-3349-A70A-D72A06690083}"/>
                </a:ext>
              </a:extLst>
            </p:cNvPr>
            <p:cNvCxnSpPr>
              <a:cxnSpLocks/>
              <a:stCxn id="172" idx="6"/>
              <a:endCxn id="174"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4" name="Oval 173">
              <a:extLst>
                <a:ext uri="{FF2B5EF4-FFF2-40B4-BE49-F238E27FC236}">
                  <a16:creationId xmlns:a16="http://schemas.microsoft.com/office/drawing/2014/main" id="{F4EDCE9A-5051-3540-B696-15EC4C51F4AE}"/>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82" name="TextBox 181">
            <a:extLst>
              <a:ext uri="{FF2B5EF4-FFF2-40B4-BE49-F238E27FC236}">
                <a16:creationId xmlns:a16="http://schemas.microsoft.com/office/drawing/2014/main" id="{930811A5-7A44-C84D-8E23-5884A856B36D}"/>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183" name="Group 182">
            <a:extLst>
              <a:ext uri="{FF2B5EF4-FFF2-40B4-BE49-F238E27FC236}">
                <a16:creationId xmlns:a16="http://schemas.microsoft.com/office/drawing/2014/main" id="{ABB1B624-7525-B14F-BCF2-654D47446D01}"/>
              </a:ext>
            </a:extLst>
          </p:cNvPr>
          <p:cNvGrpSpPr/>
          <p:nvPr/>
        </p:nvGrpSpPr>
        <p:grpSpPr>
          <a:xfrm>
            <a:off x="9963296" y="2765132"/>
            <a:ext cx="929064" cy="94331"/>
            <a:chOff x="9963296" y="2765132"/>
            <a:chExt cx="929064" cy="94331"/>
          </a:xfrm>
        </p:grpSpPr>
        <p:sp>
          <p:nvSpPr>
            <p:cNvPr id="184" name="Oval 183">
              <a:extLst>
                <a:ext uri="{FF2B5EF4-FFF2-40B4-BE49-F238E27FC236}">
                  <a16:creationId xmlns:a16="http://schemas.microsoft.com/office/drawing/2014/main" id="{F861ED34-6FBC-F347-96B5-E04090B9BD06}"/>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9A6D4988-4C84-F94E-83E4-58E0957AF91C}"/>
                </a:ext>
              </a:extLst>
            </p:cNvPr>
            <p:cNvCxnSpPr>
              <a:cxnSpLocks/>
              <a:stCxn id="184" idx="6"/>
              <a:endCxn id="187"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7" name="Oval 186">
              <a:extLst>
                <a:ext uri="{FF2B5EF4-FFF2-40B4-BE49-F238E27FC236}">
                  <a16:creationId xmlns:a16="http://schemas.microsoft.com/office/drawing/2014/main" id="{1B4DD33A-6E0F-E14B-9F91-39229B07C197}"/>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88" name="Group 187">
            <a:extLst>
              <a:ext uri="{FF2B5EF4-FFF2-40B4-BE49-F238E27FC236}">
                <a16:creationId xmlns:a16="http://schemas.microsoft.com/office/drawing/2014/main" id="{BBFACD6D-F6A2-D045-BA6D-2EB8359AEA50}"/>
              </a:ext>
            </a:extLst>
          </p:cNvPr>
          <p:cNvGrpSpPr/>
          <p:nvPr/>
        </p:nvGrpSpPr>
        <p:grpSpPr>
          <a:xfrm>
            <a:off x="9963296" y="3031306"/>
            <a:ext cx="929064" cy="94331"/>
            <a:chOff x="9963296" y="3031306"/>
            <a:chExt cx="929064" cy="94331"/>
          </a:xfrm>
        </p:grpSpPr>
        <p:sp>
          <p:nvSpPr>
            <p:cNvPr id="189" name="Oval 188">
              <a:extLst>
                <a:ext uri="{FF2B5EF4-FFF2-40B4-BE49-F238E27FC236}">
                  <a16:creationId xmlns:a16="http://schemas.microsoft.com/office/drawing/2014/main" id="{53311F75-EFA7-7946-AD4B-DD0367FCE16B}"/>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97EFFACB-B168-7C4F-819C-C85AB05A1A6B}"/>
                </a:ext>
              </a:extLst>
            </p:cNvPr>
            <p:cNvCxnSpPr>
              <a:cxnSpLocks/>
              <a:stCxn id="189" idx="6"/>
              <a:endCxn id="191"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91" name="Oval 190">
              <a:extLst>
                <a:ext uri="{FF2B5EF4-FFF2-40B4-BE49-F238E27FC236}">
                  <a16:creationId xmlns:a16="http://schemas.microsoft.com/office/drawing/2014/main" id="{1B41A877-A126-D54D-AC67-834440D0FD04}"/>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BCBE672F-1961-6845-A806-26591CE3AC2E}"/>
              </a:ext>
            </a:extLst>
          </p:cNvPr>
          <p:cNvGrpSpPr/>
          <p:nvPr/>
        </p:nvGrpSpPr>
        <p:grpSpPr>
          <a:xfrm>
            <a:off x="9963296" y="3317056"/>
            <a:ext cx="929064" cy="94331"/>
            <a:chOff x="9963296" y="3317056"/>
            <a:chExt cx="929064" cy="94331"/>
          </a:xfrm>
        </p:grpSpPr>
        <p:sp>
          <p:nvSpPr>
            <p:cNvPr id="193" name="Oval 192">
              <a:extLst>
                <a:ext uri="{FF2B5EF4-FFF2-40B4-BE49-F238E27FC236}">
                  <a16:creationId xmlns:a16="http://schemas.microsoft.com/office/drawing/2014/main" id="{8A510DDD-9FB8-C048-A8A0-5EC62EDA8034}"/>
                </a:ext>
              </a:extLst>
            </p:cNvPr>
            <p:cNvSpPr/>
            <p:nvPr/>
          </p:nvSpPr>
          <p:spPr>
            <a:xfrm>
              <a:off x="9963296" y="33199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7504D7E6-FDDF-B74A-A523-75B99CFDD2AE}"/>
                </a:ext>
              </a:extLst>
            </p:cNvPr>
            <p:cNvCxnSpPr>
              <a:cxnSpLocks/>
              <a:stCxn id="193" idx="6"/>
              <a:endCxn id="195" idx="2"/>
            </p:cNvCxnSpPr>
            <p:nvPr/>
          </p:nvCxnSpPr>
          <p:spPr>
            <a:xfrm flipV="1">
              <a:off x="10054736" y="33627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95" name="Oval 194">
              <a:extLst>
                <a:ext uri="{FF2B5EF4-FFF2-40B4-BE49-F238E27FC236}">
                  <a16:creationId xmlns:a16="http://schemas.microsoft.com/office/drawing/2014/main" id="{F9B092AB-6193-1B49-8E7D-5510492D8386}"/>
                </a:ext>
              </a:extLst>
            </p:cNvPr>
            <p:cNvSpPr/>
            <p:nvPr/>
          </p:nvSpPr>
          <p:spPr>
            <a:xfrm>
              <a:off x="10800920" y="33170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6" name="Triangle 195">
            <a:extLst>
              <a:ext uri="{FF2B5EF4-FFF2-40B4-BE49-F238E27FC236}">
                <a16:creationId xmlns:a16="http://schemas.microsoft.com/office/drawing/2014/main" id="{764CED34-F327-7145-8E5A-A06CD91243BD}"/>
              </a:ext>
            </a:extLst>
          </p:cNvPr>
          <p:cNvSpPr/>
          <p:nvPr/>
        </p:nvSpPr>
        <p:spPr>
          <a:xfrm>
            <a:off x="9992332" y="352601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B1890564-7BEC-6546-8ED2-FADEAC0C1D29}"/>
              </a:ext>
            </a:extLst>
          </p:cNvPr>
          <p:cNvSpPr txBox="1"/>
          <p:nvPr/>
        </p:nvSpPr>
        <p:spPr>
          <a:xfrm>
            <a:off x="11175824" y="3502993"/>
            <a:ext cx="575799" cy="646331"/>
          </a:xfrm>
          <a:prstGeom prst="rect">
            <a:avLst/>
          </a:prstGeom>
          <a:noFill/>
        </p:spPr>
        <p:txBody>
          <a:bodyPr wrap="none" rtlCol="0">
            <a:spAutoFit/>
          </a:bodyPr>
          <a:lstStyle/>
          <a:p>
            <a:r>
              <a:rPr lang="en-US" dirty="0"/>
              <a:t>BCD</a:t>
            </a:r>
          </a:p>
          <a:p>
            <a:endParaRPr lang="en-US" dirty="0"/>
          </a:p>
        </p:txBody>
      </p:sp>
      <p:grpSp>
        <p:nvGrpSpPr>
          <p:cNvPr id="198" name="Group 197">
            <a:extLst>
              <a:ext uri="{FF2B5EF4-FFF2-40B4-BE49-F238E27FC236}">
                <a16:creationId xmlns:a16="http://schemas.microsoft.com/office/drawing/2014/main" id="{59CECBB9-A00A-E347-A594-6ED4FB8537E3}"/>
              </a:ext>
            </a:extLst>
          </p:cNvPr>
          <p:cNvGrpSpPr/>
          <p:nvPr/>
        </p:nvGrpSpPr>
        <p:grpSpPr>
          <a:xfrm>
            <a:off x="9965275" y="4043315"/>
            <a:ext cx="929064" cy="94331"/>
            <a:chOff x="9965275" y="4043315"/>
            <a:chExt cx="929064" cy="94331"/>
          </a:xfrm>
        </p:grpSpPr>
        <p:sp>
          <p:nvSpPr>
            <p:cNvPr id="199" name="Oval 198">
              <a:extLst>
                <a:ext uri="{FF2B5EF4-FFF2-40B4-BE49-F238E27FC236}">
                  <a16:creationId xmlns:a16="http://schemas.microsoft.com/office/drawing/2014/main" id="{0DE59E07-DD04-6547-AC13-C8EE00F47C71}"/>
                </a:ext>
              </a:extLst>
            </p:cNvPr>
            <p:cNvSpPr/>
            <p:nvPr/>
          </p:nvSpPr>
          <p:spPr>
            <a:xfrm>
              <a:off x="9965275" y="40462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3E4BA1FC-2227-A54E-B5D2-80B8D0A74350}"/>
                </a:ext>
              </a:extLst>
            </p:cNvPr>
            <p:cNvCxnSpPr>
              <a:cxnSpLocks/>
              <a:stCxn id="199" idx="6"/>
              <a:endCxn id="201" idx="2"/>
            </p:cNvCxnSpPr>
            <p:nvPr/>
          </p:nvCxnSpPr>
          <p:spPr>
            <a:xfrm flipV="1">
              <a:off x="10056715" y="40890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1" name="Oval 200">
              <a:extLst>
                <a:ext uri="{FF2B5EF4-FFF2-40B4-BE49-F238E27FC236}">
                  <a16:creationId xmlns:a16="http://schemas.microsoft.com/office/drawing/2014/main" id="{14D08BAE-0007-B548-9DA4-EFF4EC1B4234}"/>
                </a:ext>
              </a:extLst>
            </p:cNvPr>
            <p:cNvSpPr/>
            <p:nvPr/>
          </p:nvSpPr>
          <p:spPr>
            <a:xfrm>
              <a:off x="10802899" y="40433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02" name="TextBox 201">
            <a:extLst>
              <a:ext uri="{FF2B5EF4-FFF2-40B4-BE49-F238E27FC236}">
                <a16:creationId xmlns:a16="http://schemas.microsoft.com/office/drawing/2014/main" id="{0BC75270-E590-1C40-8D23-D9F886733CCB}"/>
              </a:ext>
            </a:extLst>
          </p:cNvPr>
          <p:cNvSpPr txBox="1"/>
          <p:nvPr/>
        </p:nvSpPr>
        <p:spPr>
          <a:xfrm>
            <a:off x="11190009" y="3848629"/>
            <a:ext cx="453970" cy="369332"/>
          </a:xfrm>
          <a:prstGeom prst="rect">
            <a:avLst/>
          </a:prstGeom>
          <a:noFill/>
        </p:spPr>
        <p:txBody>
          <a:bodyPr wrap="none" rtlCol="0">
            <a:spAutoFit/>
          </a:bodyPr>
          <a:lstStyle/>
          <a:p>
            <a:r>
              <a:rPr lang="en-US" dirty="0"/>
              <a:t>GC</a:t>
            </a:r>
          </a:p>
        </p:txBody>
      </p:sp>
      <p:sp>
        <p:nvSpPr>
          <p:cNvPr id="203" name="Triangle 202">
            <a:extLst>
              <a:ext uri="{FF2B5EF4-FFF2-40B4-BE49-F238E27FC236}">
                <a16:creationId xmlns:a16="http://schemas.microsoft.com/office/drawing/2014/main" id="{7AA88A5D-3F4B-B342-84EA-8EF68041606C}"/>
              </a:ext>
            </a:extLst>
          </p:cNvPr>
          <p:cNvSpPr/>
          <p:nvPr/>
        </p:nvSpPr>
        <p:spPr>
          <a:xfrm>
            <a:off x="9965372" y="431126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extBox 203">
            <a:extLst>
              <a:ext uri="{FF2B5EF4-FFF2-40B4-BE49-F238E27FC236}">
                <a16:creationId xmlns:a16="http://schemas.microsoft.com/office/drawing/2014/main" id="{6890D464-369C-7540-AB6C-81804D2248C2}"/>
              </a:ext>
            </a:extLst>
          </p:cNvPr>
          <p:cNvSpPr txBox="1"/>
          <p:nvPr/>
        </p:nvSpPr>
        <p:spPr>
          <a:xfrm>
            <a:off x="11196321" y="4282387"/>
            <a:ext cx="583301" cy="369332"/>
          </a:xfrm>
          <a:prstGeom prst="rect">
            <a:avLst/>
          </a:prstGeom>
          <a:noFill/>
        </p:spPr>
        <p:txBody>
          <a:bodyPr wrap="none" rtlCol="0">
            <a:spAutoFit/>
          </a:bodyPr>
          <a:lstStyle/>
          <a:p>
            <a:r>
              <a:rPr lang="en-US" dirty="0"/>
              <a:t>ACG</a:t>
            </a:r>
          </a:p>
        </p:txBody>
      </p:sp>
      <p:grpSp>
        <p:nvGrpSpPr>
          <p:cNvPr id="205" name="Group 204">
            <a:extLst>
              <a:ext uri="{FF2B5EF4-FFF2-40B4-BE49-F238E27FC236}">
                <a16:creationId xmlns:a16="http://schemas.microsoft.com/office/drawing/2014/main" id="{5126F0FC-224C-0947-9DA0-0D679F87F355}"/>
              </a:ext>
            </a:extLst>
          </p:cNvPr>
          <p:cNvGrpSpPr/>
          <p:nvPr/>
        </p:nvGrpSpPr>
        <p:grpSpPr>
          <a:xfrm>
            <a:off x="9967373" y="4806415"/>
            <a:ext cx="929064" cy="94331"/>
            <a:chOff x="9967373" y="4806415"/>
            <a:chExt cx="929064" cy="94331"/>
          </a:xfrm>
        </p:grpSpPr>
        <p:sp>
          <p:nvSpPr>
            <p:cNvPr id="206" name="Oval 205">
              <a:extLst>
                <a:ext uri="{FF2B5EF4-FFF2-40B4-BE49-F238E27FC236}">
                  <a16:creationId xmlns:a16="http://schemas.microsoft.com/office/drawing/2014/main" id="{C0F7422E-CA58-0A4D-8FE6-DD98E5AD4A0F}"/>
                </a:ext>
              </a:extLst>
            </p:cNvPr>
            <p:cNvSpPr/>
            <p:nvPr/>
          </p:nvSpPr>
          <p:spPr>
            <a:xfrm>
              <a:off x="9967373" y="4809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7" name="Straight Connector 206">
              <a:extLst>
                <a:ext uri="{FF2B5EF4-FFF2-40B4-BE49-F238E27FC236}">
                  <a16:creationId xmlns:a16="http://schemas.microsoft.com/office/drawing/2014/main" id="{789A64F1-6D7E-0445-BD37-383A04F54C63}"/>
                </a:ext>
              </a:extLst>
            </p:cNvPr>
            <p:cNvCxnSpPr>
              <a:cxnSpLocks/>
              <a:stCxn id="206" idx="6"/>
              <a:endCxn id="208" idx="2"/>
            </p:cNvCxnSpPr>
            <p:nvPr/>
          </p:nvCxnSpPr>
          <p:spPr>
            <a:xfrm flipV="1">
              <a:off x="10058813" y="4852135"/>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208" name="Oval 207">
              <a:extLst>
                <a:ext uri="{FF2B5EF4-FFF2-40B4-BE49-F238E27FC236}">
                  <a16:creationId xmlns:a16="http://schemas.microsoft.com/office/drawing/2014/main" id="{83EA5EE3-D7C4-CF44-8284-3CB21FFC4C75}"/>
                </a:ext>
              </a:extLst>
            </p:cNvPr>
            <p:cNvSpPr/>
            <p:nvPr/>
          </p:nvSpPr>
          <p:spPr>
            <a:xfrm>
              <a:off x="10804997" y="48064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09" name="TextBox 208">
            <a:extLst>
              <a:ext uri="{FF2B5EF4-FFF2-40B4-BE49-F238E27FC236}">
                <a16:creationId xmlns:a16="http://schemas.microsoft.com/office/drawing/2014/main" id="{5914D963-A878-734A-9C69-BC2445EC7EB1}"/>
              </a:ext>
            </a:extLst>
          </p:cNvPr>
          <p:cNvSpPr txBox="1"/>
          <p:nvPr/>
        </p:nvSpPr>
        <p:spPr>
          <a:xfrm>
            <a:off x="11197886" y="4658334"/>
            <a:ext cx="420308" cy="369332"/>
          </a:xfrm>
          <a:prstGeom prst="rect">
            <a:avLst/>
          </a:prstGeom>
          <a:noFill/>
        </p:spPr>
        <p:txBody>
          <a:bodyPr wrap="none" rtlCol="0">
            <a:spAutoFit/>
          </a:bodyPr>
          <a:lstStyle/>
          <a:p>
            <a:r>
              <a:rPr lang="en-US" dirty="0">
                <a:solidFill>
                  <a:srgbClr val="C00000"/>
                </a:solidFill>
              </a:rPr>
              <a:t>CE</a:t>
            </a:r>
          </a:p>
        </p:txBody>
      </p:sp>
      <p:sp>
        <p:nvSpPr>
          <p:cNvPr id="212" name="TextBox 211">
            <a:extLst>
              <a:ext uri="{FF2B5EF4-FFF2-40B4-BE49-F238E27FC236}">
                <a16:creationId xmlns:a16="http://schemas.microsoft.com/office/drawing/2014/main" id="{4601E167-0FB5-D049-9019-5A7CBD66CA31}"/>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213" name="TextBox 212">
            <a:extLst>
              <a:ext uri="{FF2B5EF4-FFF2-40B4-BE49-F238E27FC236}">
                <a16:creationId xmlns:a16="http://schemas.microsoft.com/office/drawing/2014/main" id="{B7B42F28-95F1-EF47-9019-2B6E4A0690B8}"/>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214" name="TextBox 213">
            <a:extLst>
              <a:ext uri="{FF2B5EF4-FFF2-40B4-BE49-F238E27FC236}">
                <a16:creationId xmlns:a16="http://schemas.microsoft.com/office/drawing/2014/main" id="{58838EE2-E3B6-D145-ADD6-E9B2302B1713}"/>
              </a:ext>
            </a:extLst>
          </p:cNvPr>
          <p:cNvSpPr txBox="1"/>
          <p:nvPr/>
        </p:nvSpPr>
        <p:spPr>
          <a:xfrm>
            <a:off x="11175633" y="2884485"/>
            <a:ext cx="439544" cy="369332"/>
          </a:xfrm>
          <a:prstGeom prst="rect">
            <a:avLst/>
          </a:prstGeom>
          <a:noFill/>
        </p:spPr>
        <p:txBody>
          <a:bodyPr wrap="none" rtlCol="0">
            <a:spAutoFit/>
          </a:bodyPr>
          <a:lstStyle/>
          <a:p>
            <a:r>
              <a:rPr lang="en-US" dirty="0"/>
              <a:t>DE</a:t>
            </a:r>
          </a:p>
        </p:txBody>
      </p:sp>
      <p:sp>
        <p:nvSpPr>
          <p:cNvPr id="215" name="TextBox 214">
            <a:extLst>
              <a:ext uri="{FF2B5EF4-FFF2-40B4-BE49-F238E27FC236}">
                <a16:creationId xmlns:a16="http://schemas.microsoft.com/office/drawing/2014/main" id="{C274213B-F453-AB4C-B8A3-2E7669CA5B8B}"/>
              </a:ext>
            </a:extLst>
          </p:cNvPr>
          <p:cNvSpPr txBox="1"/>
          <p:nvPr/>
        </p:nvSpPr>
        <p:spPr>
          <a:xfrm>
            <a:off x="11153779" y="3169127"/>
            <a:ext cx="450764" cy="369332"/>
          </a:xfrm>
          <a:prstGeom prst="rect">
            <a:avLst/>
          </a:prstGeom>
          <a:noFill/>
        </p:spPr>
        <p:txBody>
          <a:bodyPr wrap="none" rtlCol="0">
            <a:spAutoFit/>
          </a:bodyPr>
          <a:lstStyle/>
          <a:p>
            <a:r>
              <a:rPr lang="en-US"/>
              <a:t>CD</a:t>
            </a:r>
            <a:endParaRPr lang="en-US" dirty="0"/>
          </a:p>
        </p:txBody>
      </p:sp>
    </p:spTree>
    <p:extLst>
      <p:ext uri="{BB962C8B-B14F-4D97-AF65-F5344CB8AC3E}">
        <p14:creationId xmlns:p14="http://schemas.microsoft.com/office/powerpoint/2010/main" val="3775279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9A19D7E6-012A-3647-8578-7B396594CF72}"/>
              </a:ext>
            </a:extLst>
          </p:cNvPr>
          <p:cNvSpPr/>
          <p:nvPr/>
        </p:nvSpPr>
        <p:spPr>
          <a:xfrm>
            <a:off x="5674034" y="443224"/>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871901A-30CA-5D4F-8156-F3FBB07860C9}"/>
              </a:ext>
            </a:extLst>
          </p:cNvPr>
          <p:cNvSpPr/>
          <p:nvPr/>
        </p:nvSpPr>
        <p:spPr>
          <a:xfrm>
            <a:off x="4384863" y="708393"/>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B602BB1-DC72-324D-BE8B-DA4F8012D9E7}"/>
              </a:ext>
            </a:extLst>
          </p:cNvPr>
          <p:cNvSpPr/>
          <p:nvPr/>
        </p:nvSpPr>
        <p:spPr>
          <a:xfrm>
            <a:off x="6187372" y="2976182"/>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5D9B44D-D717-FD4B-B7C4-95DB4FA923A9}"/>
              </a:ext>
            </a:extLst>
          </p:cNvPr>
          <p:cNvSpPr/>
          <p:nvPr/>
        </p:nvSpPr>
        <p:spPr>
          <a:xfrm>
            <a:off x="1569078" y="2877558"/>
            <a:ext cx="3383280" cy="338328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C779C06-237A-984D-B41E-A2C27CEEBC79}"/>
              </a:ext>
            </a:extLst>
          </p:cNvPr>
          <p:cNvSpPr/>
          <p:nvPr/>
        </p:nvSpPr>
        <p:spPr>
          <a:xfrm>
            <a:off x="1281557" y="615167"/>
            <a:ext cx="3383280" cy="338328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CD0404A-1B61-CC43-8E4A-1C1E54030C37}"/>
              </a:ext>
            </a:extLst>
          </p:cNvPr>
          <p:cNvSpPr/>
          <p:nvPr/>
        </p:nvSpPr>
        <p:spPr>
          <a:xfrm>
            <a:off x="3641348" y="-549559"/>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30FB4DF-EC08-0049-8321-7266F0CDD02B}"/>
              </a:ext>
            </a:extLst>
          </p:cNvPr>
          <p:cNvSpPr/>
          <p:nvPr/>
        </p:nvSpPr>
        <p:spPr>
          <a:xfrm>
            <a:off x="3572012" y="3989563"/>
            <a:ext cx="3383280" cy="338328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59750" y="1557351"/>
            <a:ext cx="2331376"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2919679" y="4395360"/>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6130885" y="2339338"/>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7" name="Triangle 36">
            <a:extLst>
              <a:ext uri="{FF2B5EF4-FFF2-40B4-BE49-F238E27FC236}">
                <a16:creationId xmlns:a16="http://schemas.microsoft.com/office/drawing/2014/main" id="{2D8D3547-4682-0E4D-AE68-F3BCE9ABD135}"/>
              </a:ext>
            </a:extLst>
          </p:cNvPr>
          <p:cNvSpPr/>
          <p:nvPr/>
        </p:nvSpPr>
        <p:spPr>
          <a:xfrm>
            <a:off x="3062262" y="1143589"/>
            <a:ext cx="3041737" cy="1163090"/>
          </a:xfrm>
          <a:prstGeom prst="triangle">
            <a:avLst>
              <a:gd name="adj" fmla="val 7516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4216FCDB-D008-724B-869F-3D1DE1F21EB6}"/>
              </a:ext>
            </a:extLst>
          </p:cNvPr>
          <p:cNvSpPr/>
          <p:nvPr/>
        </p:nvSpPr>
        <p:spPr>
          <a:xfrm rot="20330545">
            <a:off x="4762473" y="2501326"/>
            <a:ext cx="2721203" cy="2773599"/>
          </a:xfrm>
          <a:prstGeom prst="triangle">
            <a:avLst>
              <a:gd name="adj" fmla="val 70009"/>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545E54C8-93F6-9548-9A83-A625469689F4}"/>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4E4EDEC7-561D-5841-88C4-EBED67798705}"/>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F95D5D6-597B-D048-BB8F-25E552EBBCC8}"/>
              </a:ext>
            </a:extLst>
          </p:cNvPr>
          <p:cNvCxnSpPr>
            <a:cxnSpLocks/>
            <a:endCxn id="67"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C3E826F-B2FD-E043-91A0-4622CFB25C58}"/>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A23FD0F-172D-3341-8DD2-398BEB0F2DB6}"/>
              </a:ext>
            </a:extLst>
          </p:cNvPr>
          <p:cNvCxnSpPr>
            <a:cxnSpLocks/>
          </p:cNvCxnSpPr>
          <p:nvPr/>
        </p:nvCxnSpPr>
        <p:spPr>
          <a:xfrm flipH="1">
            <a:off x="3124674" y="2333461"/>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FE9C07E-B348-4249-B40E-101F1F74C87D}"/>
              </a:ext>
            </a:extLst>
          </p:cNvPr>
          <p:cNvCxnSpPr>
            <a:cxnSpLocks/>
          </p:cNvCxnSpPr>
          <p:nvPr/>
        </p:nvCxnSpPr>
        <p:spPr>
          <a:xfrm flipH="1">
            <a:off x="5338339" y="2424901"/>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2661B106-7E20-FE4C-85E4-BB04E9D1F07F}"/>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35F3BE46-C613-5944-B244-430E11BFF30A}"/>
              </a:ext>
            </a:extLst>
          </p:cNvPr>
          <p:cNvSpPr/>
          <p:nvPr/>
        </p:nvSpPr>
        <p:spPr>
          <a:xfrm rot="3147343">
            <a:off x="5981578" y="2522925"/>
            <a:ext cx="3020796" cy="1245350"/>
          </a:xfrm>
          <a:prstGeom prst="triangle">
            <a:avLst>
              <a:gd name="adj" fmla="val 2091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cxnSp>
        <p:nvCxnSpPr>
          <p:cNvPr id="44" name="Straight Connector 43">
            <a:extLst>
              <a:ext uri="{FF2B5EF4-FFF2-40B4-BE49-F238E27FC236}">
                <a16:creationId xmlns:a16="http://schemas.microsoft.com/office/drawing/2014/main" id="{4C77C8DF-19DB-BE45-9C29-39043D3B4C03}"/>
              </a:ext>
            </a:extLst>
          </p:cNvPr>
          <p:cNvCxnSpPr>
            <a:cxnSpLocks/>
          </p:cNvCxnSpPr>
          <p:nvPr/>
        </p:nvCxnSpPr>
        <p:spPr>
          <a:xfrm>
            <a:off x="6110301" y="2329802"/>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ED9EF45-0674-7F4A-B045-E93F94BC087C}"/>
              </a:ext>
            </a:extLst>
          </p:cNvPr>
          <p:cNvCxnSpPr>
            <a:cxnSpLocks/>
            <a:endCxn id="67"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9" name="Oval 38">
            <a:extLst>
              <a:ext uri="{FF2B5EF4-FFF2-40B4-BE49-F238E27FC236}">
                <a16:creationId xmlns:a16="http://schemas.microsoft.com/office/drawing/2014/main" id="{928F44E0-81BC-6D47-B595-885BCE2057AF}"/>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364261B-B670-1440-A636-1051871C61C5}"/>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066985F-746E-174A-86BD-1869403D01F1}"/>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BD55C0F2-05D3-064F-97E5-8CDFBE821C16}"/>
              </a:ext>
            </a:extLst>
          </p:cNvPr>
          <p:cNvCxnSpPr>
            <a:cxnSpLocks/>
            <a:stCxn id="39" idx="1"/>
            <a:endCxn id="43"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BC177548-3400-C34D-B9DC-43078BBF306D}"/>
              </a:ext>
            </a:extLst>
          </p:cNvPr>
          <p:cNvCxnSpPr>
            <a:cxnSpLocks/>
            <a:stCxn id="43" idx="6"/>
            <a:endCxn id="40"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2CB34AC5-97F9-F74C-9C8B-5BEB1FD29A16}"/>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7" name="TextBox 186">
            <a:extLst>
              <a:ext uri="{FF2B5EF4-FFF2-40B4-BE49-F238E27FC236}">
                <a16:creationId xmlns:a16="http://schemas.microsoft.com/office/drawing/2014/main" id="{CD97FC81-7D53-A94C-BA98-053E6CAD270E}"/>
              </a:ext>
            </a:extLst>
          </p:cNvPr>
          <p:cNvSpPr txBox="1"/>
          <p:nvPr/>
        </p:nvSpPr>
        <p:spPr>
          <a:xfrm>
            <a:off x="13447932" y="5615759"/>
            <a:ext cx="413896" cy="369332"/>
          </a:xfrm>
          <a:prstGeom prst="rect">
            <a:avLst/>
          </a:prstGeom>
          <a:noFill/>
        </p:spPr>
        <p:txBody>
          <a:bodyPr wrap="none" rtlCol="0">
            <a:spAutoFit/>
          </a:bodyPr>
          <a:lstStyle/>
          <a:p>
            <a:r>
              <a:rPr lang="en-US" dirty="0">
                <a:solidFill>
                  <a:schemeClr val="accent2">
                    <a:lumMod val="75000"/>
                  </a:schemeClr>
                </a:solidFill>
              </a:rPr>
              <a:t>CF</a:t>
            </a:r>
          </a:p>
        </p:txBody>
      </p:sp>
      <p:sp>
        <p:nvSpPr>
          <p:cNvPr id="99" name="Oval 98">
            <a:extLst>
              <a:ext uri="{FF2B5EF4-FFF2-40B4-BE49-F238E27FC236}">
                <a16:creationId xmlns:a16="http://schemas.microsoft.com/office/drawing/2014/main" id="{6D7E6B14-B634-4540-B6F0-546148A343DD}"/>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3E977C63-0701-B84A-86B7-613116F1B656}"/>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
        <p:nvSpPr>
          <p:cNvPr id="102" name="Oval 101">
            <a:extLst>
              <a:ext uri="{FF2B5EF4-FFF2-40B4-BE49-F238E27FC236}">
                <a16:creationId xmlns:a16="http://schemas.microsoft.com/office/drawing/2014/main" id="{4103B196-E4FE-BE4A-9C56-7A67CA8437DE}"/>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F19BF3-9E22-BD46-9AA9-99CA8534AF3A}"/>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3A3B641-D758-A942-B929-A4914CABBE49}"/>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923D163-E8FD-A640-A781-824E4EFB6320}"/>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2DB63AF3-CBBD-0442-8411-D267A223661C}"/>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1F1F007-918C-F640-A360-41448FDA6539}"/>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F46587-DD09-3C45-9D1A-4C956F5C31B2}"/>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82708026-388B-454C-A670-1C8C37BECB5C}"/>
              </a:ext>
            </a:extLst>
          </p:cNvPr>
          <p:cNvCxnSpPr>
            <a:cxnSpLocks/>
            <a:stCxn id="111" idx="6"/>
            <a:endCxn id="113"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3" name="Oval 112">
            <a:extLst>
              <a:ext uri="{FF2B5EF4-FFF2-40B4-BE49-F238E27FC236}">
                <a16:creationId xmlns:a16="http://schemas.microsoft.com/office/drawing/2014/main" id="{65A78905-A7BE-CF4E-B268-D8D99423B98E}"/>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06C69EC-0F24-DD4A-97F8-3A9299E01464}"/>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FF2AE213-7893-5C4E-A9D1-418D61BDB84A}"/>
              </a:ext>
            </a:extLst>
          </p:cNvPr>
          <p:cNvCxnSpPr>
            <a:cxnSpLocks/>
            <a:stCxn id="114" idx="6"/>
            <a:endCxn id="116"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6" name="Oval 115">
            <a:extLst>
              <a:ext uri="{FF2B5EF4-FFF2-40B4-BE49-F238E27FC236}">
                <a16:creationId xmlns:a16="http://schemas.microsoft.com/office/drawing/2014/main" id="{EEC53440-E6D4-AE46-B793-C6419606F829}"/>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6D609E6-73CB-BE49-A769-FD9944E1902E}"/>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69B00EA0-3399-C14C-A90B-60F6BAB479E3}"/>
              </a:ext>
            </a:extLst>
          </p:cNvPr>
          <p:cNvCxnSpPr>
            <a:cxnSpLocks/>
            <a:stCxn id="117" idx="6"/>
            <a:endCxn id="119"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9" name="Oval 118">
            <a:extLst>
              <a:ext uri="{FF2B5EF4-FFF2-40B4-BE49-F238E27FC236}">
                <a16:creationId xmlns:a16="http://schemas.microsoft.com/office/drawing/2014/main" id="{7C5431DA-22C4-7E49-A10F-69DD55A66FFD}"/>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D51CF80A-72A0-2B45-BBDE-76F96DA49BAA}"/>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C8735505-1CAB-E440-AC51-6B17B83075D0}"/>
              </a:ext>
            </a:extLst>
          </p:cNvPr>
          <p:cNvCxnSpPr>
            <a:cxnSpLocks/>
            <a:stCxn id="120" idx="6"/>
            <a:endCxn id="122"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2" name="Oval 121">
            <a:extLst>
              <a:ext uri="{FF2B5EF4-FFF2-40B4-BE49-F238E27FC236}">
                <a16:creationId xmlns:a16="http://schemas.microsoft.com/office/drawing/2014/main" id="{C823197D-5A3C-2544-980D-7A524B29BBFC}"/>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394C5B8-2470-BB46-83EF-39E95D0F93DA}"/>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85B746FF-EAC2-9B49-8629-E4D4F21096CA}"/>
              </a:ext>
            </a:extLst>
          </p:cNvPr>
          <p:cNvCxnSpPr>
            <a:cxnSpLocks/>
            <a:stCxn id="123" idx="6"/>
            <a:endCxn id="125"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5" name="Oval 124">
            <a:extLst>
              <a:ext uri="{FF2B5EF4-FFF2-40B4-BE49-F238E27FC236}">
                <a16:creationId xmlns:a16="http://schemas.microsoft.com/office/drawing/2014/main" id="{02D17331-B41C-DC44-AB94-0AE45C165650}"/>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Triangle 150">
            <a:extLst>
              <a:ext uri="{FF2B5EF4-FFF2-40B4-BE49-F238E27FC236}">
                <a16:creationId xmlns:a16="http://schemas.microsoft.com/office/drawing/2014/main" id="{BA437C03-8587-184D-B0F2-3D71B0E939AF}"/>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a:extLst>
              <a:ext uri="{FF2B5EF4-FFF2-40B4-BE49-F238E27FC236}">
                <a16:creationId xmlns:a16="http://schemas.microsoft.com/office/drawing/2014/main" id="{EE121251-0A8A-9C43-B2CA-BF1A61A36093}"/>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72" name="Group 171">
            <a:extLst>
              <a:ext uri="{FF2B5EF4-FFF2-40B4-BE49-F238E27FC236}">
                <a16:creationId xmlns:a16="http://schemas.microsoft.com/office/drawing/2014/main" id="{313AC339-B355-5249-B486-06EA720583E7}"/>
              </a:ext>
            </a:extLst>
          </p:cNvPr>
          <p:cNvGrpSpPr/>
          <p:nvPr/>
        </p:nvGrpSpPr>
        <p:grpSpPr>
          <a:xfrm>
            <a:off x="9961186" y="2500684"/>
            <a:ext cx="929064" cy="94331"/>
            <a:chOff x="9961186" y="2500684"/>
            <a:chExt cx="929064" cy="94331"/>
          </a:xfrm>
        </p:grpSpPr>
        <p:sp>
          <p:nvSpPr>
            <p:cNvPr id="175" name="Oval 174">
              <a:extLst>
                <a:ext uri="{FF2B5EF4-FFF2-40B4-BE49-F238E27FC236}">
                  <a16:creationId xmlns:a16="http://schemas.microsoft.com/office/drawing/2014/main" id="{BFEB6979-DF9E-8045-9C39-42B7D9874D3F}"/>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6" name="Straight Connector 175">
              <a:extLst>
                <a:ext uri="{FF2B5EF4-FFF2-40B4-BE49-F238E27FC236}">
                  <a16:creationId xmlns:a16="http://schemas.microsoft.com/office/drawing/2014/main" id="{1F02C971-6422-AF4D-B440-0A93D1780107}"/>
                </a:ext>
              </a:extLst>
            </p:cNvPr>
            <p:cNvCxnSpPr>
              <a:cxnSpLocks/>
              <a:stCxn id="175" idx="6"/>
              <a:endCxn id="177"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7" name="Oval 176">
              <a:extLst>
                <a:ext uri="{FF2B5EF4-FFF2-40B4-BE49-F238E27FC236}">
                  <a16:creationId xmlns:a16="http://schemas.microsoft.com/office/drawing/2014/main" id="{F7D176AA-0322-BA41-99D8-70E611915135}"/>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8" name="TextBox 177">
            <a:extLst>
              <a:ext uri="{FF2B5EF4-FFF2-40B4-BE49-F238E27FC236}">
                <a16:creationId xmlns:a16="http://schemas.microsoft.com/office/drawing/2014/main" id="{9B0DF267-6381-D84D-84C7-89EA2E40DB97}"/>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179" name="Group 178">
            <a:extLst>
              <a:ext uri="{FF2B5EF4-FFF2-40B4-BE49-F238E27FC236}">
                <a16:creationId xmlns:a16="http://schemas.microsoft.com/office/drawing/2014/main" id="{FA1BD383-AA22-8245-BB18-9D8CD1911905}"/>
              </a:ext>
            </a:extLst>
          </p:cNvPr>
          <p:cNvGrpSpPr/>
          <p:nvPr/>
        </p:nvGrpSpPr>
        <p:grpSpPr>
          <a:xfrm>
            <a:off x="9963296" y="2765132"/>
            <a:ext cx="929064" cy="94331"/>
            <a:chOff x="9963296" y="2765132"/>
            <a:chExt cx="929064" cy="94331"/>
          </a:xfrm>
        </p:grpSpPr>
        <p:sp>
          <p:nvSpPr>
            <p:cNvPr id="180" name="Oval 179">
              <a:extLst>
                <a:ext uri="{FF2B5EF4-FFF2-40B4-BE49-F238E27FC236}">
                  <a16:creationId xmlns:a16="http://schemas.microsoft.com/office/drawing/2014/main" id="{09AF48AC-E34B-F24B-B5AF-57430DBB47D8}"/>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1" name="Straight Connector 180">
              <a:extLst>
                <a:ext uri="{FF2B5EF4-FFF2-40B4-BE49-F238E27FC236}">
                  <a16:creationId xmlns:a16="http://schemas.microsoft.com/office/drawing/2014/main" id="{D0587F23-ADF6-B84A-A683-064D30108F59}"/>
                </a:ext>
              </a:extLst>
            </p:cNvPr>
            <p:cNvCxnSpPr>
              <a:cxnSpLocks/>
              <a:stCxn id="180" idx="6"/>
              <a:endCxn id="182"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2" name="Oval 181">
              <a:extLst>
                <a:ext uri="{FF2B5EF4-FFF2-40B4-BE49-F238E27FC236}">
                  <a16:creationId xmlns:a16="http://schemas.microsoft.com/office/drawing/2014/main" id="{42132C21-57D7-5A4B-8A21-1328E28495A3}"/>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EA65235C-6239-A443-BC5D-5DB673E5B56D}"/>
              </a:ext>
            </a:extLst>
          </p:cNvPr>
          <p:cNvGrpSpPr/>
          <p:nvPr/>
        </p:nvGrpSpPr>
        <p:grpSpPr>
          <a:xfrm>
            <a:off x="9963296" y="3031306"/>
            <a:ext cx="929064" cy="94331"/>
            <a:chOff x="9963296" y="3031306"/>
            <a:chExt cx="929064" cy="94331"/>
          </a:xfrm>
        </p:grpSpPr>
        <p:sp>
          <p:nvSpPr>
            <p:cNvPr id="194" name="Oval 193">
              <a:extLst>
                <a:ext uri="{FF2B5EF4-FFF2-40B4-BE49-F238E27FC236}">
                  <a16:creationId xmlns:a16="http://schemas.microsoft.com/office/drawing/2014/main" id="{2AD2868E-E55B-3746-B50E-5148F92E0318}"/>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78C0F78E-BA42-7E4D-A334-99055B074590}"/>
                </a:ext>
              </a:extLst>
            </p:cNvPr>
            <p:cNvCxnSpPr>
              <a:cxnSpLocks/>
              <a:stCxn id="194" idx="6"/>
              <a:endCxn id="196"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96" name="Oval 195">
              <a:extLst>
                <a:ext uri="{FF2B5EF4-FFF2-40B4-BE49-F238E27FC236}">
                  <a16:creationId xmlns:a16="http://schemas.microsoft.com/office/drawing/2014/main" id="{E90979CB-B8DF-9D43-9757-629B2B691882}"/>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97" name="Group 196">
            <a:extLst>
              <a:ext uri="{FF2B5EF4-FFF2-40B4-BE49-F238E27FC236}">
                <a16:creationId xmlns:a16="http://schemas.microsoft.com/office/drawing/2014/main" id="{C646CBE4-F975-F44C-89BF-5794695BAA12}"/>
              </a:ext>
            </a:extLst>
          </p:cNvPr>
          <p:cNvGrpSpPr/>
          <p:nvPr/>
        </p:nvGrpSpPr>
        <p:grpSpPr>
          <a:xfrm>
            <a:off x="9963296" y="3317056"/>
            <a:ext cx="929064" cy="94331"/>
            <a:chOff x="9963296" y="3317056"/>
            <a:chExt cx="929064" cy="94331"/>
          </a:xfrm>
        </p:grpSpPr>
        <p:sp>
          <p:nvSpPr>
            <p:cNvPr id="198" name="Oval 197">
              <a:extLst>
                <a:ext uri="{FF2B5EF4-FFF2-40B4-BE49-F238E27FC236}">
                  <a16:creationId xmlns:a16="http://schemas.microsoft.com/office/drawing/2014/main" id="{E73C5DDC-7EB3-A942-8312-E2CC85FF0356}"/>
                </a:ext>
              </a:extLst>
            </p:cNvPr>
            <p:cNvSpPr/>
            <p:nvPr/>
          </p:nvSpPr>
          <p:spPr>
            <a:xfrm>
              <a:off x="9963296" y="33199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9" name="Straight Connector 198">
              <a:extLst>
                <a:ext uri="{FF2B5EF4-FFF2-40B4-BE49-F238E27FC236}">
                  <a16:creationId xmlns:a16="http://schemas.microsoft.com/office/drawing/2014/main" id="{80D9ED66-A948-614F-83A3-0EC76DA1A90E}"/>
                </a:ext>
              </a:extLst>
            </p:cNvPr>
            <p:cNvCxnSpPr>
              <a:cxnSpLocks/>
              <a:stCxn id="198" idx="6"/>
              <a:endCxn id="200" idx="2"/>
            </p:cNvCxnSpPr>
            <p:nvPr/>
          </p:nvCxnSpPr>
          <p:spPr>
            <a:xfrm flipV="1">
              <a:off x="10054736" y="33627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0" name="Oval 199">
              <a:extLst>
                <a:ext uri="{FF2B5EF4-FFF2-40B4-BE49-F238E27FC236}">
                  <a16:creationId xmlns:a16="http://schemas.microsoft.com/office/drawing/2014/main" id="{820DB419-50FC-524B-9948-7B0A453E0887}"/>
                </a:ext>
              </a:extLst>
            </p:cNvPr>
            <p:cNvSpPr/>
            <p:nvPr/>
          </p:nvSpPr>
          <p:spPr>
            <a:xfrm>
              <a:off x="10800920" y="33170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01" name="Triangle 200">
            <a:extLst>
              <a:ext uri="{FF2B5EF4-FFF2-40B4-BE49-F238E27FC236}">
                <a16:creationId xmlns:a16="http://schemas.microsoft.com/office/drawing/2014/main" id="{8C510960-357D-B44E-821F-41743358DC36}"/>
              </a:ext>
            </a:extLst>
          </p:cNvPr>
          <p:cNvSpPr/>
          <p:nvPr/>
        </p:nvSpPr>
        <p:spPr>
          <a:xfrm>
            <a:off x="9992332" y="352601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DFFC7E67-2E47-4A4B-8B1C-45F458F39956}"/>
              </a:ext>
            </a:extLst>
          </p:cNvPr>
          <p:cNvSpPr txBox="1"/>
          <p:nvPr/>
        </p:nvSpPr>
        <p:spPr>
          <a:xfrm>
            <a:off x="11175824" y="3502993"/>
            <a:ext cx="575799" cy="646331"/>
          </a:xfrm>
          <a:prstGeom prst="rect">
            <a:avLst/>
          </a:prstGeom>
          <a:noFill/>
        </p:spPr>
        <p:txBody>
          <a:bodyPr wrap="none" rtlCol="0">
            <a:spAutoFit/>
          </a:bodyPr>
          <a:lstStyle/>
          <a:p>
            <a:r>
              <a:rPr lang="en-US" dirty="0"/>
              <a:t>BCD</a:t>
            </a:r>
          </a:p>
          <a:p>
            <a:endParaRPr lang="en-US" dirty="0"/>
          </a:p>
        </p:txBody>
      </p:sp>
      <p:grpSp>
        <p:nvGrpSpPr>
          <p:cNvPr id="203" name="Group 202">
            <a:extLst>
              <a:ext uri="{FF2B5EF4-FFF2-40B4-BE49-F238E27FC236}">
                <a16:creationId xmlns:a16="http://schemas.microsoft.com/office/drawing/2014/main" id="{8F423507-09DE-DF48-A18F-5A18FC41D5B9}"/>
              </a:ext>
            </a:extLst>
          </p:cNvPr>
          <p:cNvGrpSpPr/>
          <p:nvPr/>
        </p:nvGrpSpPr>
        <p:grpSpPr>
          <a:xfrm>
            <a:off x="9965275" y="4043315"/>
            <a:ext cx="929064" cy="94331"/>
            <a:chOff x="9965275" y="4043315"/>
            <a:chExt cx="929064" cy="94331"/>
          </a:xfrm>
        </p:grpSpPr>
        <p:sp>
          <p:nvSpPr>
            <p:cNvPr id="204" name="Oval 203">
              <a:extLst>
                <a:ext uri="{FF2B5EF4-FFF2-40B4-BE49-F238E27FC236}">
                  <a16:creationId xmlns:a16="http://schemas.microsoft.com/office/drawing/2014/main" id="{AEE160E5-21C7-034A-845A-4BBE1CA493A2}"/>
                </a:ext>
              </a:extLst>
            </p:cNvPr>
            <p:cNvSpPr/>
            <p:nvPr/>
          </p:nvSpPr>
          <p:spPr>
            <a:xfrm>
              <a:off x="9965275" y="40462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5" name="Straight Connector 204">
              <a:extLst>
                <a:ext uri="{FF2B5EF4-FFF2-40B4-BE49-F238E27FC236}">
                  <a16:creationId xmlns:a16="http://schemas.microsoft.com/office/drawing/2014/main" id="{19E3B826-4F28-5B44-8DC6-FE75E9AAB155}"/>
                </a:ext>
              </a:extLst>
            </p:cNvPr>
            <p:cNvCxnSpPr>
              <a:cxnSpLocks/>
              <a:stCxn id="204" idx="6"/>
              <a:endCxn id="206" idx="2"/>
            </p:cNvCxnSpPr>
            <p:nvPr/>
          </p:nvCxnSpPr>
          <p:spPr>
            <a:xfrm flipV="1">
              <a:off x="10056715" y="40890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6" name="Oval 205">
              <a:extLst>
                <a:ext uri="{FF2B5EF4-FFF2-40B4-BE49-F238E27FC236}">
                  <a16:creationId xmlns:a16="http://schemas.microsoft.com/office/drawing/2014/main" id="{2511A0FC-BDA7-1843-9ED1-40E5BD7E213E}"/>
                </a:ext>
              </a:extLst>
            </p:cNvPr>
            <p:cNvSpPr/>
            <p:nvPr/>
          </p:nvSpPr>
          <p:spPr>
            <a:xfrm>
              <a:off x="10802899" y="40433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07" name="TextBox 206">
            <a:extLst>
              <a:ext uri="{FF2B5EF4-FFF2-40B4-BE49-F238E27FC236}">
                <a16:creationId xmlns:a16="http://schemas.microsoft.com/office/drawing/2014/main" id="{DD8764B8-2B01-FE4E-9BCF-EB6B221E8B35}"/>
              </a:ext>
            </a:extLst>
          </p:cNvPr>
          <p:cNvSpPr txBox="1"/>
          <p:nvPr/>
        </p:nvSpPr>
        <p:spPr>
          <a:xfrm>
            <a:off x="11190009" y="3848629"/>
            <a:ext cx="453970" cy="369332"/>
          </a:xfrm>
          <a:prstGeom prst="rect">
            <a:avLst/>
          </a:prstGeom>
          <a:noFill/>
        </p:spPr>
        <p:txBody>
          <a:bodyPr wrap="none" rtlCol="0">
            <a:spAutoFit/>
          </a:bodyPr>
          <a:lstStyle/>
          <a:p>
            <a:r>
              <a:rPr lang="en-US" dirty="0"/>
              <a:t>GC</a:t>
            </a:r>
          </a:p>
        </p:txBody>
      </p:sp>
      <p:sp>
        <p:nvSpPr>
          <p:cNvPr id="208" name="Triangle 207">
            <a:extLst>
              <a:ext uri="{FF2B5EF4-FFF2-40B4-BE49-F238E27FC236}">
                <a16:creationId xmlns:a16="http://schemas.microsoft.com/office/drawing/2014/main" id="{15D59FB0-D98B-3F49-9D1E-522D08F179A7}"/>
              </a:ext>
            </a:extLst>
          </p:cNvPr>
          <p:cNvSpPr/>
          <p:nvPr/>
        </p:nvSpPr>
        <p:spPr>
          <a:xfrm>
            <a:off x="9965372" y="431126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78A80538-9A2D-3141-9662-CEF771663E36}"/>
              </a:ext>
            </a:extLst>
          </p:cNvPr>
          <p:cNvSpPr txBox="1"/>
          <p:nvPr/>
        </p:nvSpPr>
        <p:spPr>
          <a:xfrm>
            <a:off x="11196321" y="4282387"/>
            <a:ext cx="583301" cy="369332"/>
          </a:xfrm>
          <a:prstGeom prst="rect">
            <a:avLst/>
          </a:prstGeom>
          <a:noFill/>
        </p:spPr>
        <p:txBody>
          <a:bodyPr wrap="none" rtlCol="0">
            <a:spAutoFit/>
          </a:bodyPr>
          <a:lstStyle/>
          <a:p>
            <a:r>
              <a:rPr lang="en-US" dirty="0"/>
              <a:t>ACG</a:t>
            </a:r>
          </a:p>
        </p:txBody>
      </p:sp>
      <p:grpSp>
        <p:nvGrpSpPr>
          <p:cNvPr id="210" name="Group 209">
            <a:extLst>
              <a:ext uri="{FF2B5EF4-FFF2-40B4-BE49-F238E27FC236}">
                <a16:creationId xmlns:a16="http://schemas.microsoft.com/office/drawing/2014/main" id="{0534BB9B-2959-6640-A675-6379D392F56E}"/>
              </a:ext>
            </a:extLst>
          </p:cNvPr>
          <p:cNvGrpSpPr/>
          <p:nvPr/>
        </p:nvGrpSpPr>
        <p:grpSpPr>
          <a:xfrm>
            <a:off x="9967373" y="4806415"/>
            <a:ext cx="929064" cy="94331"/>
            <a:chOff x="9967373" y="4806415"/>
            <a:chExt cx="929064" cy="94331"/>
          </a:xfrm>
        </p:grpSpPr>
        <p:sp>
          <p:nvSpPr>
            <p:cNvPr id="211" name="Oval 210">
              <a:extLst>
                <a:ext uri="{FF2B5EF4-FFF2-40B4-BE49-F238E27FC236}">
                  <a16:creationId xmlns:a16="http://schemas.microsoft.com/office/drawing/2014/main" id="{D0C31C77-CE53-9649-96AB-3921916FDAD5}"/>
                </a:ext>
              </a:extLst>
            </p:cNvPr>
            <p:cNvSpPr/>
            <p:nvPr/>
          </p:nvSpPr>
          <p:spPr>
            <a:xfrm>
              <a:off x="9967373" y="4809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12" name="Straight Connector 211">
              <a:extLst>
                <a:ext uri="{FF2B5EF4-FFF2-40B4-BE49-F238E27FC236}">
                  <a16:creationId xmlns:a16="http://schemas.microsoft.com/office/drawing/2014/main" id="{56C2E8A3-393B-8B4F-BFC9-696DE963A4A2}"/>
                </a:ext>
              </a:extLst>
            </p:cNvPr>
            <p:cNvCxnSpPr>
              <a:cxnSpLocks/>
              <a:stCxn id="211" idx="6"/>
              <a:endCxn id="213" idx="2"/>
            </p:cNvCxnSpPr>
            <p:nvPr/>
          </p:nvCxnSpPr>
          <p:spPr>
            <a:xfrm flipV="1">
              <a:off x="10058813" y="48521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13" name="Oval 212">
              <a:extLst>
                <a:ext uri="{FF2B5EF4-FFF2-40B4-BE49-F238E27FC236}">
                  <a16:creationId xmlns:a16="http://schemas.microsoft.com/office/drawing/2014/main" id="{A49D8A9D-5235-FD45-A098-BFD3583E371C}"/>
                </a:ext>
              </a:extLst>
            </p:cNvPr>
            <p:cNvSpPr/>
            <p:nvPr/>
          </p:nvSpPr>
          <p:spPr>
            <a:xfrm>
              <a:off x="10804997" y="48064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4" name="TextBox 213">
            <a:extLst>
              <a:ext uri="{FF2B5EF4-FFF2-40B4-BE49-F238E27FC236}">
                <a16:creationId xmlns:a16="http://schemas.microsoft.com/office/drawing/2014/main" id="{64C5307A-F098-B841-BE26-71B95812AE68}"/>
              </a:ext>
            </a:extLst>
          </p:cNvPr>
          <p:cNvSpPr txBox="1"/>
          <p:nvPr/>
        </p:nvSpPr>
        <p:spPr>
          <a:xfrm>
            <a:off x="11197886" y="4658334"/>
            <a:ext cx="420308" cy="369332"/>
          </a:xfrm>
          <a:prstGeom prst="rect">
            <a:avLst/>
          </a:prstGeom>
          <a:noFill/>
        </p:spPr>
        <p:txBody>
          <a:bodyPr wrap="none" rtlCol="0">
            <a:spAutoFit/>
          </a:bodyPr>
          <a:lstStyle/>
          <a:p>
            <a:r>
              <a:rPr lang="en-US" dirty="0"/>
              <a:t>CE</a:t>
            </a:r>
          </a:p>
        </p:txBody>
      </p:sp>
      <p:sp>
        <p:nvSpPr>
          <p:cNvPr id="215" name="Triangle 214">
            <a:extLst>
              <a:ext uri="{FF2B5EF4-FFF2-40B4-BE49-F238E27FC236}">
                <a16:creationId xmlns:a16="http://schemas.microsoft.com/office/drawing/2014/main" id="{E08D3C3D-3920-5F4C-8270-DABEDA6B908A}"/>
              </a:ext>
            </a:extLst>
          </p:cNvPr>
          <p:cNvSpPr/>
          <p:nvPr/>
        </p:nvSpPr>
        <p:spPr>
          <a:xfrm>
            <a:off x="9956911" y="5075077"/>
            <a:ext cx="933339" cy="367551"/>
          </a:xfrm>
          <a:prstGeom prst="triangle">
            <a:avLst>
              <a:gd name="adj" fmla="val 46664"/>
            </a:avLst>
          </a:prstGeom>
          <a:solidFill>
            <a:srgbClr val="FFC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a:extLst>
              <a:ext uri="{FF2B5EF4-FFF2-40B4-BE49-F238E27FC236}">
                <a16:creationId xmlns:a16="http://schemas.microsoft.com/office/drawing/2014/main" id="{2E875F5F-A76E-1E4D-ABE9-2772F5BB7B2A}"/>
              </a:ext>
            </a:extLst>
          </p:cNvPr>
          <p:cNvSpPr txBox="1"/>
          <p:nvPr/>
        </p:nvSpPr>
        <p:spPr>
          <a:xfrm>
            <a:off x="11192027" y="5064110"/>
            <a:ext cx="562975" cy="369332"/>
          </a:xfrm>
          <a:prstGeom prst="rect">
            <a:avLst/>
          </a:prstGeom>
          <a:noFill/>
        </p:spPr>
        <p:txBody>
          <a:bodyPr wrap="none" rtlCol="0">
            <a:spAutoFit/>
          </a:bodyPr>
          <a:lstStyle/>
          <a:p>
            <a:r>
              <a:rPr lang="en-US" dirty="0">
                <a:solidFill>
                  <a:srgbClr val="C00000"/>
                </a:solidFill>
              </a:rPr>
              <a:t>CED</a:t>
            </a:r>
          </a:p>
        </p:txBody>
      </p:sp>
      <p:sp>
        <p:nvSpPr>
          <p:cNvPr id="222" name="TextBox 221">
            <a:extLst>
              <a:ext uri="{FF2B5EF4-FFF2-40B4-BE49-F238E27FC236}">
                <a16:creationId xmlns:a16="http://schemas.microsoft.com/office/drawing/2014/main" id="{9B0C0A56-EF39-4E40-899A-899E66EC8859}"/>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223" name="TextBox 222">
            <a:extLst>
              <a:ext uri="{FF2B5EF4-FFF2-40B4-BE49-F238E27FC236}">
                <a16:creationId xmlns:a16="http://schemas.microsoft.com/office/drawing/2014/main" id="{E3225C07-B274-AD4C-89BD-18E52A3D5BC9}"/>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224" name="TextBox 223">
            <a:extLst>
              <a:ext uri="{FF2B5EF4-FFF2-40B4-BE49-F238E27FC236}">
                <a16:creationId xmlns:a16="http://schemas.microsoft.com/office/drawing/2014/main" id="{2D89F11F-A0F2-EA47-BD58-941031584A54}"/>
              </a:ext>
            </a:extLst>
          </p:cNvPr>
          <p:cNvSpPr txBox="1"/>
          <p:nvPr/>
        </p:nvSpPr>
        <p:spPr>
          <a:xfrm>
            <a:off x="11175633" y="2884485"/>
            <a:ext cx="439544" cy="369332"/>
          </a:xfrm>
          <a:prstGeom prst="rect">
            <a:avLst/>
          </a:prstGeom>
          <a:noFill/>
        </p:spPr>
        <p:txBody>
          <a:bodyPr wrap="none" rtlCol="0">
            <a:spAutoFit/>
          </a:bodyPr>
          <a:lstStyle/>
          <a:p>
            <a:r>
              <a:rPr lang="en-US" dirty="0"/>
              <a:t>DE</a:t>
            </a:r>
          </a:p>
        </p:txBody>
      </p:sp>
      <p:sp>
        <p:nvSpPr>
          <p:cNvPr id="225" name="TextBox 224">
            <a:extLst>
              <a:ext uri="{FF2B5EF4-FFF2-40B4-BE49-F238E27FC236}">
                <a16:creationId xmlns:a16="http://schemas.microsoft.com/office/drawing/2014/main" id="{A49512F7-38C3-3441-878E-29CA17550650}"/>
              </a:ext>
            </a:extLst>
          </p:cNvPr>
          <p:cNvSpPr txBox="1"/>
          <p:nvPr/>
        </p:nvSpPr>
        <p:spPr>
          <a:xfrm>
            <a:off x="11153779" y="3169127"/>
            <a:ext cx="450764" cy="369332"/>
          </a:xfrm>
          <a:prstGeom prst="rect">
            <a:avLst/>
          </a:prstGeom>
          <a:noFill/>
        </p:spPr>
        <p:txBody>
          <a:bodyPr wrap="none" rtlCol="0">
            <a:spAutoFit/>
          </a:bodyPr>
          <a:lstStyle/>
          <a:p>
            <a:r>
              <a:rPr lang="en-US"/>
              <a:t>CD</a:t>
            </a:r>
            <a:endParaRPr lang="en-US" dirty="0"/>
          </a:p>
        </p:txBody>
      </p:sp>
      <p:grpSp>
        <p:nvGrpSpPr>
          <p:cNvPr id="126" name="Group 125">
            <a:extLst>
              <a:ext uri="{FF2B5EF4-FFF2-40B4-BE49-F238E27FC236}">
                <a16:creationId xmlns:a16="http://schemas.microsoft.com/office/drawing/2014/main" id="{57436264-34C2-D045-B46A-ADAC6C58663F}"/>
              </a:ext>
            </a:extLst>
          </p:cNvPr>
          <p:cNvGrpSpPr/>
          <p:nvPr/>
        </p:nvGrpSpPr>
        <p:grpSpPr>
          <a:xfrm>
            <a:off x="12331689" y="5791619"/>
            <a:ext cx="929064" cy="94331"/>
            <a:chOff x="9965861" y="5569217"/>
            <a:chExt cx="929064" cy="94331"/>
          </a:xfrm>
        </p:grpSpPr>
        <p:sp>
          <p:nvSpPr>
            <p:cNvPr id="127" name="Oval 126">
              <a:extLst>
                <a:ext uri="{FF2B5EF4-FFF2-40B4-BE49-F238E27FC236}">
                  <a16:creationId xmlns:a16="http://schemas.microsoft.com/office/drawing/2014/main" id="{E8A0327E-2A1D-F745-A811-C831BC99BD52}"/>
                </a:ext>
              </a:extLst>
            </p:cNvPr>
            <p:cNvSpPr/>
            <p:nvPr/>
          </p:nvSpPr>
          <p:spPr>
            <a:xfrm>
              <a:off x="9965861" y="557210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6316D7F4-3DE1-454B-97C7-699A14097AB2}"/>
                </a:ext>
              </a:extLst>
            </p:cNvPr>
            <p:cNvCxnSpPr>
              <a:cxnSpLocks/>
              <a:stCxn id="127" idx="6"/>
              <a:endCxn id="129" idx="2"/>
            </p:cNvCxnSpPr>
            <p:nvPr/>
          </p:nvCxnSpPr>
          <p:spPr>
            <a:xfrm flipV="1">
              <a:off x="10057301" y="5614937"/>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129" name="Oval 128">
              <a:extLst>
                <a:ext uri="{FF2B5EF4-FFF2-40B4-BE49-F238E27FC236}">
                  <a16:creationId xmlns:a16="http://schemas.microsoft.com/office/drawing/2014/main" id="{8F0D54CD-500A-B947-92F5-538616AF7E6B}"/>
                </a:ext>
              </a:extLst>
            </p:cNvPr>
            <p:cNvSpPr/>
            <p:nvPr/>
          </p:nvSpPr>
          <p:spPr>
            <a:xfrm>
              <a:off x="10803485" y="556921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3562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A1BB73B1-5923-1344-ADA9-6707C28798AB}"/>
              </a:ext>
            </a:extLst>
          </p:cNvPr>
          <p:cNvSpPr/>
          <p:nvPr/>
        </p:nvSpPr>
        <p:spPr>
          <a:xfrm>
            <a:off x="5588656" y="274336"/>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383B40F-CC9F-8847-841A-23E4AA6CF376}"/>
              </a:ext>
            </a:extLst>
          </p:cNvPr>
          <p:cNvSpPr/>
          <p:nvPr/>
        </p:nvSpPr>
        <p:spPr>
          <a:xfrm>
            <a:off x="4274781" y="469427"/>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FCE3231-EB16-4548-AA9C-0B8531680CC8}"/>
              </a:ext>
            </a:extLst>
          </p:cNvPr>
          <p:cNvSpPr/>
          <p:nvPr/>
        </p:nvSpPr>
        <p:spPr>
          <a:xfrm>
            <a:off x="6023261" y="2878442"/>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837221D-185E-F548-BC75-E12387352BAE}"/>
              </a:ext>
            </a:extLst>
          </p:cNvPr>
          <p:cNvSpPr/>
          <p:nvPr/>
        </p:nvSpPr>
        <p:spPr>
          <a:xfrm>
            <a:off x="1435985" y="2755812"/>
            <a:ext cx="3657600" cy="365760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E0D2797-042B-0740-AEB5-069446858146}"/>
              </a:ext>
            </a:extLst>
          </p:cNvPr>
          <p:cNvSpPr/>
          <p:nvPr/>
        </p:nvSpPr>
        <p:spPr>
          <a:xfrm>
            <a:off x="1123872" y="496209"/>
            <a:ext cx="3657600" cy="365760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936604-0583-A644-9866-116879E12F94}"/>
              </a:ext>
            </a:extLst>
          </p:cNvPr>
          <p:cNvSpPr/>
          <p:nvPr/>
        </p:nvSpPr>
        <p:spPr>
          <a:xfrm>
            <a:off x="3532532" y="-716295"/>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ED6F18D-01E0-8049-932D-F73A5F3E6EE3}"/>
              </a:ext>
            </a:extLst>
          </p:cNvPr>
          <p:cNvSpPr/>
          <p:nvPr/>
        </p:nvSpPr>
        <p:spPr>
          <a:xfrm>
            <a:off x="3492406" y="3859552"/>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59750" y="1557351"/>
            <a:ext cx="2331376"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2919679" y="4395360"/>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6130885" y="2339338"/>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7" name="Triangle 36">
            <a:extLst>
              <a:ext uri="{FF2B5EF4-FFF2-40B4-BE49-F238E27FC236}">
                <a16:creationId xmlns:a16="http://schemas.microsoft.com/office/drawing/2014/main" id="{2D8D3547-4682-0E4D-AE68-F3BCE9ABD135}"/>
              </a:ext>
            </a:extLst>
          </p:cNvPr>
          <p:cNvSpPr/>
          <p:nvPr/>
        </p:nvSpPr>
        <p:spPr>
          <a:xfrm>
            <a:off x="3062262" y="1143589"/>
            <a:ext cx="3041737" cy="1163090"/>
          </a:xfrm>
          <a:prstGeom prst="triangle">
            <a:avLst>
              <a:gd name="adj" fmla="val 7516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4216FCDB-D008-724B-869F-3D1DE1F21EB6}"/>
              </a:ext>
            </a:extLst>
          </p:cNvPr>
          <p:cNvSpPr/>
          <p:nvPr/>
        </p:nvSpPr>
        <p:spPr>
          <a:xfrm rot="20330545">
            <a:off x="4762473" y="2501326"/>
            <a:ext cx="2721203" cy="2773599"/>
          </a:xfrm>
          <a:prstGeom prst="triangle">
            <a:avLst>
              <a:gd name="adj" fmla="val 70009"/>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545E54C8-93F6-9548-9A83-A625469689F4}"/>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4E4EDEC7-561D-5841-88C4-EBED67798705}"/>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F95D5D6-597B-D048-BB8F-25E552EBBCC8}"/>
              </a:ext>
            </a:extLst>
          </p:cNvPr>
          <p:cNvCxnSpPr>
            <a:cxnSpLocks/>
            <a:endCxn id="67"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C3E826F-B2FD-E043-91A0-4622CFB25C58}"/>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A23FD0F-172D-3341-8DD2-398BEB0F2DB6}"/>
              </a:ext>
            </a:extLst>
          </p:cNvPr>
          <p:cNvCxnSpPr>
            <a:cxnSpLocks/>
          </p:cNvCxnSpPr>
          <p:nvPr/>
        </p:nvCxnSpPr>
        <p:spPr>
          <a:xfrm flipH="1">
            <a:off x="3124674" y="2333461"/>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E62C1060-802A-8B43-92A9-998E361B8191}"/>
              </a:ext>
            </a:extLst>
          </p:cNvPr>
          <p:cNvCxnSpPr>
            <a:cxnSpLocks/>
          </p:cNvCxnSpPr>
          <p:nvPr/>
        </p:nvCxnSpPr>
        <p:spPr>
          <a:xfrm flipH="1">
            <a:off x="3302441" y="2398119"/>
            <a:ext cx="2747602" cy="2126420"/>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FE9C07E-B348-4249-B40E-101F1F74C87D}"/>
              </a:ext>
            </a:extLst>
          </p:cNvPr>
          <p:cNvCxnSpPr>
            <a:cxnSpLocks/>
          </p:cNvCxnSpPr>
          <p:nvPr/>
        </p:nvCxnSpPr>
        <p:spPr>
          <a:xfrm flipH="1">
            <a:off x="5338339" y="2424901"/>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2661B106-7E20-FE4C-85E4-BB04E9D1F07F}"/>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35F3BE46-C613-5944-B244-430E11BFF30A}"/>
              </a:ext>
            </a:extLst>
          </p:cNvPr>
          <p:cNvSpPr/>
          <p:nvPr/>
        </p:nvSpPr>
        <p:spPr>
          <a:xfrm rot="3147343">
            <a:off x="5975338" y="2535591"/>
            <a:ext cx="3020796" cy="1229609"/>
          </a:xfrm>
          <a:prstGeom prst="triangle">
            <a:avLst>
              <a:gd name="adj" fmla="val 2091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cxnSp>
        <p:nvCxnSpPr>
          <p:cNvPr id="44" name="Straight Connector 43">
            <a:extLst>
              <a:ext uri="{FF2B5EF4-FFF2-40B4-BE49-F238E27FC236}">
                <a16:creationId xmlns:a16="http://schemas.microsoft.com/office/drawing/2014/main" id="{4C77C8DF-19DB-BE45-9C29-39043D3B4C03}"/>
              </a:ext>
            </a:extLst>
          </p:cNvPr>
          <p:cNvCxnSpPr>
            <a:cxnSpLocks/>
          </p:cNvCxnSpPr>
          <p:nvPr/>
        </p:nvCxnSpPr>
        <p:spPr>
          <a:xfrm>
            <a:off x="6110301" y="2329802"/>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ED9EF45-0674-7F4A-B045-E93F94BC087C}"/>
              </a:ext>
            </a:extLst>
          </p:cNvPr>
          <p:cNvCxnSpPr>
            <a:cxnSpLocks/>
            <a:endCxn id="67"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5" name="Oval 54">
            <a:extLst>
              <a:ext uri="{FF2B5EF4-FFF2-40B4-BE49-F238E27FC236}">
                <a16:creationId xmlns:a16="http://schemas.microsoft.com/office/drawing/2014/main" id="{F85C2A04-54ED-634B-A3C1-5AC9F1A5C098}"/>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54BE724-AAEF-3041-92FD-FD2994066078}"/>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A051CDE-D724-1344-BA91-EA8DE6030CFF}"/>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32EB840-3240-7B44-90D8-9C59E9AD60CF}"/>
              </a:ext>
            </a:extLst>
          </p:cNvPr>
          <p:cNvCxnSpPr>
            <a:cxnSpLocks/>
            <a:stCxn id="55" idx="1"/>
            <a:endCxn id="57"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A36E08D1-0D26-584C-8795-64E6BF9A20F1}"/>
              </a:ext>
            </a:extLst>
          </p:cNvPr>
          <p:cNvCxnSpPr>
            <a:cxnSpLocks/>
            <a:stCxn id="57" idx="6"/>
            <a:endCxn id="56"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3BAA7C12-28FD-4E43-B49C-D3BEEF972D30}"/>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1" name="Triangle 220">
            <a:extLst>
              <a:ext uri="{FF2B5EF4-FFF2-40B4-BE49-F238E27FC236}">
                <a16:creationId xmlns:a16="http://schemas.microsoft.com/office/drawing/2014/main" id="{51F70E98-9371-E74E-B69B-CC51E34ED640}"/>
              </a:ext>
            </a:extLst>
          </p:cNvPr>
          <p:cNvSpPr/>
          <p:nvPr/>
        </p:nvSpPr>
        <p:spPr>
          <a:xfrm>
            <a:off x="12326484" y="5856049"/>
            <a:ext cx="933339" cy="367551"/>
          </a:xfrm>
          <a:prstGeom prst="triangle">
            <a:avLst>
              <a:gd name="adj" fmla="val 46664"/>
            </a:avLst>
          </a:prstGeom>
          <a:solidFill>
            <a:srgbClr val="FFC000">
              <a:alpha val="99000"/>
            </a:srgb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TextBox 221">
            <a:extLst>
              <a:ext uri="{FF2B5EF4-FFF2-40B4-BE49-F238E27FC236}">
                <a16:creationId xmlns:a16="http://schemas.microsoft.com/office/drawing/2014/main" id="{5410D1B2-15DA-F04A-B69A-0B145F4498AE}"/>
              </a:ext>
            </a:extLst>
          </p:cNvPr>
          <p:cNvSpPr txBox="1"/>
          <p:nvPr/>
        </p:nvSpPr>
        <p:spPr>
          <a:xfrm>
            <a:off x="13478450" y="5838785"/>
            <a:ext cx="526106" cy="369332"/>
          </a:xfrm>
          <a:prstGeom prst="rect">
            <a:avLst/>
          </a:prstGeom>
          <a:noFill/>
        </p:spPr>
        <p:txBody>
          <a:bodyPr wrap="none" rtlCol="0">
            <a:spAutoFit/>
          </a:bodyPr>
          <a:lstStyle/>
          <a:p>
            <a:r>
              <a:rPr lang="en-US" dirty="0">
                <a:solidFill>
                  <a:schemeClr val="accent2">
                    <a:lumMod val="75000"/>
                  </a:schemeClr>
                </a:solidFill>
              </a:rPr>
              <a:t>CEF</a:t>
            </a:r>
          </a:p>
        </p:txBody>
      </p:sp>
      <p:sp>
        <p:nvSpPr>
          <p:cNvPr id="128" name="Oval 127">
            <a:extLst>
              <a:ext uri="{FF2B5EF4-FFF2-40B4-BE49-F238E27FC236}">
                <a16:creationId xmlns:a16="http://schemas.microsoft.com/office/drawing/2014/main" id="{C10D2493-B1C7-1443-89A7-5444AAD9AD0E}"/>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16FB6528-9E43-9A45-A958-42C574C49122}"/>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
        <p:nvSpPr>
          <p:cNvPr id="130" name="Oval 129">
            <a:extLst>
              <a:ext uri="{FF2B5EF4-FFF2-40B4-BE49-F238E27FC236}">
                <a16:creationId xmlns:a16="http://schemas.microsoft.com/office/drawing/2014/main" id="{E7396899-872F-C44B-95DC-96D3960A0C85}"/>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CF28624F-CE62-C04D-9171-0DB8EA27BCCF}"/>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A44FC1AE-5918-8D47-A371-EF125F794004}"/>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2FF2DF5-3370-7E4B-9E07-AFB96BC99E03}"/>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DE36E824-9D90-4D4E-8D57-23F4223E0219}"/>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F5B5262-ECB5-2E4D-A279-8D6A9000C644}"/>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52BC8AD-A87D-EA48-991E-33F00CE6FEA4}"/>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4F54C547-E106-7F46-AAD2-A0DE977F7B0B}"/>
              </a:ext>
            </a:extLst>
          </p:cNvPr>
          <p:cNvCxnSpPr>
            <a:cxnSpLocks/>
            <a:stCxn id="136" idx="6"/>
            <a:endCxn id="138"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8" name="Oval 137">
            <a:extLst>
              <a:ext uri="{FF2B5EF4-FFF2-40B4-BE49-F238E27FC236}">
                <a16:creationId xmlns:a16="http://schemas.microsoft.com/office/drawing/2014/main" id="{C8E283FA-C595-4B42-AD4C-BD0C469A2571}"/>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A43052B7-35A7-A042-9DE6-AD276F36BC93}"/>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4C4AF6D2-943C-624E-BB76-E9F66739B701}"/>
              </a:ext>
            </a:extLst>
          </p:cNvPr>
          <p:cNvCxnSpPr>
            <a:cxnSpLocks/>
            <a:stCxn id="139" idx="6"/>
            <a:endCxn id="141"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1" name="Oval 140">
            <a:extLst>
              <a:ext uri="{FF2B5EF4-FFF2-40B4-BE49-F238E27FC236}">
                <a16:creationId xmlns:a16="http://schemas.microsoft.com/office/drawing/2014/main" id="{D20FB816-7100-8642-A4C0-4BBEAADD8E72}"/>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1A16FBC-7F0A-2D45-904C-B7F75FDFF352}"/>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749A0007-6135-3C4C-8038-333166133BB4}"/>
              </a:ext>
            </a:extLst>
          </p:cNvPr>
          <p:cNvCxnSpPr>
            <a:cxnSpLocks/>
            <a:stCxn id="142" idx="6"/>
            <a:endCxn id="144"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4" name="Oval 143">
            <a:extLst>
              <a:ext uri="{FF2B5EF4-FFF2-40B4-BE49-F238E27FC236}">
                <a16:creationId xmlns:a16="http://schemas.microsoft.com/office/drawing/2014/main" id="{7E518FB6-1BFE-6344-A2BA-3D5780472A15}"/>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7A50F6E4-E7A5-5845-A860-EE89829D552F}"/>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CB7FD620-0B92-914A-AF86-A06C4F1726DD}"/>
              </a:ext>
            </a:extLst>
          </p:cNvPr>
          <p:cNvCxnSpPr>
            <a:cxnSpLocks/>
            <a:stCxn id="145" idx="6"/>
            <a:endCxn id="147"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7" name="Oval 146">
            <a:extLst>
              <a:ext uri="{FF2B5EF4-FFF2-40B4-BE49-F238E27FC236}">
                <a16:creationId xmlns:a16="http://schemas.microsoft.com/office/drawing/2014/main" id="{A20241D0-9C61-1042-9C75-6CC9B021694F}"/>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23F6481-A766-2743-AC59-3845073CAD47}"/>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E197D155-98EA-FC47-A46E-ED5A1105EB85}"/>
              </a:ext>
            </a:extLst>
          </p:cNvPr>
          <p:cNvCxnSpPr>
            <a:cxnSpLocks/>
            <a:stCxn id="148" idx="6"/>
            <a:endCxn id="150"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50" name="Oval 149">
            <a:extLst>
              <a:ext uri="{FF2B5EF4-FFF2-40B4-BE49-F238E27FC236}">
                <a16:creationId xmlns:a16="http://schemas.microsoft.com/office/drawing/2014/main" id="{60C21EE6-D952-7440-9A5D-47CE9CE5BCDE}"/>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1" name="Triangle 150">
            <a:extLst>
              <a:ext uri="{FF2B5EF4-FFF2-40B4-BE49-F238E27FC236}">
                <a16:creationId xmlns:a16="http://schemas.microsoft.com/office/drawing/2014/main" id="{9FFC611F-6333-FA49-B8C5-F29346FE9DF4}"/>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xtBox 151">
            <a:extLst>
              <a:ext uri="{FF2B5EF4-FFF2-40B4-BE49-F238E27FC236}">
                <a16:creationId xmlns:a16="http://schemas.microsoft.com/office/drawing/2014/main" id="{5DBDE1CB-3C62-F146-9958-63B4D6E27A4F}"/>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153" name="Group 152">
            <a:extLst>
              <a:ext uri="{FF2B5EF4-FFF2-40B4-BE49-F238E27FC236}">
                <a16:creationId xmlns:a16="http://schemas.microsoft.com/office/drawing/2014/main" id="{ED21E94D-0F4E-A44D-92C2-2FFEF57D6497}"/>
              </a:ext>
            </a:extLst>
          </p:cNvPr>
          <p:cNvGrpSpPr/>
          <p:nvPr/>
        </p:nvGrpSpPr>
        <p:grpSpPr>
          <a:xfrm>
            <a:off x="9961186" y="2500684"/>
            <a:ext cx="929064" cy="94331"/>
            <a:chOff x="9961186" y="2500684"/>
            <a:chExt cx="929064" cy="94331"/>
          </a:xfrm>
        </p:grpSpPr>
        <p:sp>
          <p:nvSpPr>
            <p:cNvPr id="154" name="Oval 153">
              <a:extLst>
                <a:ext uri="{FF2B5EF4-FFF2-40B4-BE49-F238E27FC236}">
                  <a16:creationId xmlns:a16="http://schemas.microsoft.com/office/drawing/2014/main" id="{AD211EA8-FA33-2740-ACAC-9222790D77B7}"/>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0EB37151-6E25-8D4C-B00C-863D5B962FBE}"/>
                </a:ext>
              </a:extLst>
            </p:cNvPr>
            <p:cNvCxnSpPr>
              <a:cxnSpLocks/>
              <a:stCxn id="154" idx="6"/>
              <a:endCxn id="156"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56" name="Oval 155">
              <a:extLst>
                <a:ext uri="{FF2B5EF4-FFF2-40B4-BE49-F238E27FC236}">
                  <a16:creationId xmlns:a16="http://schemas.microsoft.com/office/drawing/2014/main" id="{D191E7C1-9B05-844E-BD92-53D9C588614B}"/>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57" name="TextBox 156">
            <a:extLst>
              <a:ext uri="{FF2B5EF4-FFF2-40B4-BE49-F238E27FC236}">
                <a16:creationId xmlns:a16="http://schemas.microsoft.com/office/drawing/2014/main" id="{1666A879-9E37-DE4B-86DC-DFAAC8570605}"/>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158" name="Group 157">
            <a:extLst>
              <a:ext uri="{FF2B5EF4-FFF2-40B4-BE49-F238E27FC236}">
                <a16:creationId xmlns:a16="http://schemas.microsoft.com/office/drawing/2014/main" id="{51888514-1BB2-AC42-844B-A5B093D51CA5}"/>
              </a:ext>
            </a:extLst>
          </p:cNvPr>
          <p:cNvGrpSpPr/>
          <p:nvPr/>
        </p:nvGrpSpPr>
        <p:grpSpPr>
          <a:xfrm>
            <a:off x="9963296" y="2765132"/>
            <a:ext cx="929064" cy="94331"/>
            <a:chOff x="9963296" y="2765132"/>
            <a:chExt cx="929064" cy="94331"/>
          </a:xfrm>
        </p:grpSpPr>
        <p:sp>
          <p:nvSpPr>
            <p:cNvPr id="159" name="Oval 158">
              <a:extLst>
                <a:ext uri="{FF2B5EF4-FFF2-40B4-BE49-F238E27FC236}">
                  <a16:creationId xmlns:a16="http://schemas.microsoft.com/office/drawing/2014/main" id="{A2B85BAC-DD93-3240-B500-A228A6E2A9A8}"/>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0" name="Straight Connector 159">
              <a:extLst>
                <a:ext uri="{FF2B5EF4-FFF2-40B4-BE49-F238E27FC236}">
                  <a16:creationId xmlns:a16="http://schemas.microsoft.com/office/drawing/2014/main" id="{961E67EF-0518-0540-B4BE-2BADA8D59E20}"/>
                </a:ext>
              </a:extLst>
            </p:cNvPr>
            <p:cNvCxnSpPr>
              <a:cxnSpLocks/>
              <a:stCxn id="159" idx="6"/>
              <a:endCxn id="161"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1" name="Oval 160">
              <a:extLst>
                <a:ext uri="{FF2B5EF4-FFF2-40B4-BE49-F238E27FC236}">
                  <a16:creationId xmlns:a16="http://schemas.microsoft.com/office/drawing/2014/main" id="{1362420F-29C6-9B4D-BB94-DE5D0AFAA6D6}"/>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73804A8C-43F5-7840-ABC7-7C452810C27F}"/>
              </a:ext>
            </a:extLst>
          </p:cNvPr>
          <p:cNvGrpSpPr/>
          <p:nvPr/>
        </p:nvGrpSpPr>
        <p:grpSpPr>
          <a:xfrm>
            <a:off x="9963296" y="3031306"/>
            <a:ext cx="929064" cy="94331"/>
            <a:chOff x="9963296" y="3031306"/>
            <a:chExt cx="929064" cy="94331"/>
          </a:xfrm>
        </p:grpSpPr>
        <p:sp>
          <p:nvSpPr>
            <p:cNvPr id="163" name="Oval 162">
              <a:extLst>
                <a:ext uri="{FF2B5EF4-FFF2-40B4-BE49-F238E27FC236}">
                  <a16:creationId xmlns:a16="http://schemas.microsoft.com/office/drawing/2014/main" id="{5A3D60C4-CC7A-E340-82C5-EB56F697CAA9}"/>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CAD0C988-388A-A94E-9D62-22A65B9A61BE}"/>
                </a:ext>
              </a:extLst>
            </p:cNvPr>
            <p:cNvCxnSpPr>
              <a:cxnSpLocks/>
              <a:stCxn id="163" idx="6"/>
              <a:endCxn id="165"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65" name="Oval 164">
              <a:extLst>
                <a:ext uri="{FF2B5EF4-FFF2-40B4-BE49-F238E27FC236}">
                  <a16:creationId xmlns:a16="http://schemas.microsoft.com/office/drawing/2014/main" id="{0BAC1918-F4C6-6646-B685-0F1EC614D5B9}"/>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F5A97D4-39BE-8E4D-9077-F2E9035C1942}"/>
              </a:ext>
            </a:extLst>
          </p:cNvPr>
          <p:cNvGrpSpPr/>
          <p:nvPr/>
        </p:nvGrpSpPr>
        <p:grpSpPr>
          <a:xfrm>
            <a:off x="9963296" y="3317056"/>
            <a:ext cx="929064" cy="94331"/>
            <a:chOff x="9963296" y="3317056"/>
            <a:chExt cx="929064" cy="94331"/>
          </a:xfrm>
        </p:grpSpPr>
        <p:sp>
          <p:nvSpPr>
            <p:cNvPr id="167" name="Oval 166">
              <a:extLst>
                <a:ext uri="{FF2B5EF4-FFF2-40B4-BE49-F238E27FC236}">
                  <a16:creationId xmlns:a16="http://schemas.microsoft.com/office/drawing/2014/main" id="{C71CC619-B844-C34D-B8B9-9AD49E195EB9}"/>
                </a:ext>
              </a:extLst>
            </p:cNvPr>
            <p:cNvSpPr/>
            <p:nvPr/>
          </p:nvSpPr>
          <p:spPr>
            <a:xfrm>
              <a:off x="9963296" y="33199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D5131B2A-C34A-A748-AB9D-4CC1AA593C6A}"/>
                </a:ext>
              </a:extLst>
            </p:cNvPr>
            <p:cNvCxnSpPr>
              <a:cxnSpLocks/>
              <a:stCxn id="167" idx="6"/>
              <a:endCxn id="169" idx="2"/>
            </p:cNvCxnSpPr>
            <p:nvPr/>
          </p:nvCxnSpPr>
          <p:spPr>
            <a:xfrm flipV="1">
              <a:off x="10054736" y="33627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9" name="Oval 168">
              <a:extLst>
                <a:ext uri="{FF2B5EF4-FFF2-40B4-BE49-F238E27FC236}">
                  <a16:creationId xmlns:a16="http://schemas.microsoft.com/office/drawing/2014/main" id="{7ED8723D-47DD-D04E-9AEF-2CE3503C3788}"/>
                </a:ext>
              </a:extLst>
            </p:cNvPr>
            <p:cNvSpPr/>
            <p:nvPr/>
          </p:nvSpPr>
          <p:spPr>
            <a:xfrm>
              <a:off x="10800920" y="33170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0" name="Triangle 169">
            <a:extLst>
              <a:ext uri="{FF2B5EF4-FFF2-40B4-BE49-F238E27FC236}">
                <a16:creationId xmlns:a16="http://schemas.microsoft.com/office/drawing/2014/main" id="{3ABA5EA9-6BFF-954E-A0BB-33AACAFC164B}"/>
              </a:ext>
            </a:extLst>
          </p:cNvPr>
          <p:cNvSpPr/>
          <p:nvPr/>
        </p:nvSpPr>
        <p:spPr>
          <a:xfrm>
            <a:off x="9992332" y="352601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a16="http://schemas.microsoft.com/office/drawing/2014/main" id="{4E6163F0-F5AF-2143-90F1-99573A16729A}"/>
              </a:ext>
            </a:extLst>
          </p:cNvPr>
          <p:cNvSpPr txBox="1"/>
          <p:nvPr/>
        </p:nvSpPr>
        <p:spPr>
          <a:xfrm>
            <a:off x="11175824" y="3502993"/>
            <a:ext cx="575799" cy="646331"/>
          </a:xfrm>
          <a:prstGeom prst="rect">
            <a:avLst/>
          </a:prstGeom>
          <a:noFill/>
        </p:spPr>
        <p:txBody>
          <a:bodyPr wrap="none" rtlCol="0">
            <a:spAutoFit/>
          </a:bodyPr>
          <a:lstStyle/>
          <a:p>
            <a:r>
              <a:rPr lang="en-US" dirty="0"/>
              <a:t>BCD</a:t>
            </a:r>
          </a:p>
          <a:p>
            <a:endParaRPr lang="en-US" dirty="0"/>
          </a:p>
        </p:txBody>
      </p:sp>
      <p:grpSp>
        <p:nvGrpSpPr>
          <p:cNvPr id="172" name="Group 171">
            <a:extLst>
              <a:ext uri="{FF2B5EF4-FFF2-40B4-BE49-F238E27FC236}">
                <a16:creationId xmlns:a16="http://schemas.microsoft.com/office/drawing/2014/main" id="{B4E38A76-9C29-324C-85AF-8EED862A5D3F}"/>
              </a:ext>
            </a:extLst>
          </p:cNvPr>
          <p:cNvGrpSpPr/>
          <p:nvPr/>
        </p:nvGrpSpPr>
        <p:grpSpPr>
          <a:xfrm>
            <a:off x="9965275" y="4043315"/>
            <a:ext cx="929064" cy="94331"/>
            <a:chOff x="9965275" y="4043315"/>
            <a:chExt cx="929064" cy="94331"/>
          </a:xfrm>
        </p:grpSpPr>
        <p:sp>
          <p:nvSpPr>
            <p:cNvPr id="173" name="Oval 172">
              <a:extLst>
                <a:ext uri="{FF2B5EF4-FFF2-40B4-BE49-F238E27FC236}">
                  <a16:creationId xmlns:a16="http://schemas.microsoft.com/office/drawing/2014/main" id="{07717702-6841-5742-9BF6-7075C38A7BED}"/>
                </a:ext>
              </a:extLst>
            </p:cNvPr>
            <p:cNvSpPr/>
            <p:nvPr/>
          </p:nvSpPr>
          <p:spPr>
            <a:xfrm>
              <a:off x="9965275" y="40462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DEA4F512-F833-B845-A754-46F872C34F2F}"/>
                </a:ext>
              </a:extLst>
            </p:cNvPr>
            <p:cNvCxnSpPr>
              <a:cxnSpLocks/>
              <a:stCxn id="173" idx="6"/>
              <a:endCxn id="175" idx="2"/>
            </p:cNvCxnSpPr>
            <p:nvPr/>
          </p:nvCxnSpPr>
          <p:spPr>
            <a:xfrm flipV="1">
              <a:off x="10056715" y="40890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5" name="Oval 174">
              <a:extLst>
                <a:ext uri="{FF2B5EF4-FFF2-40B4-BE49-F238E27FC236}">
                  <a16:creationId xmlns:a16="http://schemas.microsoft.com/office/drawing/2014/main" id="{A61CE6B5-A161-4A4F-85F2-1041946AC21E}"/>
                </a:ext>
              </a:extLst>
            </p:cNvPr>
            <p:cNvSpPr/>
            <p:nvPr/>
          </p:nvSpPr>
          <p:spPr>
            <a:xfrm>
              <a:off x="10802899" y="40433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6" name="TextBox 175">
            <a:extLst>
              <a:ext uri="{FF2B5EF4-FFF2-40B4-BE49-F238E27FC236}">
                <a16:creationId xmlns:a16="http://schemas.microsoft.com/office/drawing/2014/main" id="{88AF3AB5-4B19-174B-ABD9-DE75254A51E6}"/>
              </a:ext>
            </a:extLst>
          </p:cNvPr>
          <p:cNvSpPr txBox="1"/>
          <p:nvPr/>
        </p:nvSpPr>
        <p:spPr>
          <a:xfrm>
            <a:off x="11190009" y="3848629"/>
            <a:ext cx="453970" cy="369332"/>
          </a:xfrm>
          <a:prstGeom prst="rect">
            <a:avLst/>
          </a:prstGeom>
          <a:noFill/>
        </p:spPr>
        <p:txBody>
          <a:bodyPr wrap="none" rtlCol="0">
            <a:spAutoFit/>
          </a:bodyPr>
          <a:lstStyle/>
          <a:p>
            <a:r>
              <a:rPr lang="en-US" dirty="0"/>
              <a:t>GC</a:t>
            </a:r>
          </a:p>
        </p:txBody>
      </p:sp>
      <p:sp>
        <p:nvSpPr>
          <p:cNvPr id="177" name="Triangle 176">
            <a:extLst>
              <a:ext uri="{FF2B5EF4-FFF2-40B4-BE49-F238E27FC236}">
                <a16:creationId xmlns:a16="http://schemas.microsoft.com/office/drawing/2014/main" id="{45EAC869-9830-C54A-9258-CCC5D4ACE931}"/>
              </a:ext>
            </a:extLst>
          </p:cNvPr>
          <p:cNvSpPr/>
          <p:nvPr/>
        </p:nvSpPr>
        <p:spPr>
          <a:xfrm>
            <a:off x="9965372" y="431126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a:extLst>
              <a:ext uri="{FF2B5EF4-FFF2-40B4-BE49-F238E27FC236}">
                <a16:creationId xmlns:a16="http://schemas.microsoft.com/office/drawing/2014/main" id="{FA9BDA65-7A0C-4245-BEEC-9B63DB01E7F9}"/>
              </a:ext>
            </a:extLst>
          </p:cNvPr>
          <p:cNvSpPr txBox="1"/>
          <p:nvPr/>
        </p:nvSpPr>
        <p:spPr>
          <a:xfrm>
            <a:off x="11196321" y="4282387"/>
            <a:ext cx="583301" cy="369332"/>
          </a:xfrm>
          <a:prstGeom prst="rect">
            <a:avLst/>
          </a:prstGeom>
          <a:noFill/>
        </p:spPr>
        <p:txBody>
          <a:bodyPr wrap="none" rtlCol="0">
            <a:spAutoFit/>
          </a:bodyPr>
          <a:lstStyle/>
          <a:p>
            <a:r>
              <a:rPr lang="en-US" dirty="0"/>
              <a:t>ACG</a:t>
            </a:r>
          </a:p>
        </p:txBody>
      </p:sp>
      <p:grpSp>
        <p:nvGrpSpPr>
          <p:cNvPr id="179" name="Group 178">
            <a:extLst>
              <a:ext uri="{FF2B5EF4-FFF2-40B4-BE49-F238E27FC236}">
                <a16:creationId xmlns:a16="http://schemas.microsoft.com/office/drawing/2014/main" id="{9CD8B483-F241-1C42-A160-71FD614DA621}"/>
              </a:ext>
            </a:extLst>
          </p:cNvPr>
          <p:cNvGrpSpPr/>
          <p:nvPr/>
        </p:nvGrpSpPr>
        <p:grpSpPr>
          <a:xfrm>
            <a:off x="9967373" y="4806415"/>
            <a:ext cx="929064" cy="94331"/>
            <a:chOff x="9967373" y="4806415"/>
            <a:chExt cx="929064" cy="94331"/>
          </a:xfrm>
        </p:grpSpPr>
        <p:sp>
          <p:nvSpPr>
            <p:cNvPr id="180" name="Oval 179">
              <a:extLst>
                <a:ext uri="{FF2B5EF4-FFF2-40B4-BE49-F238E27FC236}">
                  <a16:creationId xmlns:a16="http://schemas.microsoft.com/office/drawing/2014/main" id="{C691E255-C027-7146-A184-715D7C252D8D}"/>
                </a:ext>
              </a:extLst>
            </p:cNvPr>
            <p:cNvSpPr/>
            <p:nvPr/>
          </p:nvSpPr>
          <p:spPr>
            <a:xfrm>
              <a:off x="9967373" y="4809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1" name="Straight Connector 180">
              <a:extLst>
                <a:ext uri="{FF2B5EF4-FFF2-40B4-BE49-F238E27FC236}">
                  <a16:creationId xmlns:a16="http://schemas.microsoft.com/office/drawing/2014/main" id="{7EAF6ABC-CC91-E840-A0FF-4172957F62AD}"/>
                </a:ext>
              </a:extLst>
            </p:cNvPr>
            <p:cNvCxnSpPr>
              <a:cxnSpLocks/>
              <a:stCxn id="180" idx="6"/>
              <a:endCxn id="182" idx="2"/>
            </p:cNvCxnSpPr>
            <p:nvPr/>
          </p:nvCxnSpPr>
          <p:spPr>
            <a:xfrm flipV="1">
              <a:off x="10058813" y="48521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2" name="Oval 181">
              <a:extLst>
                <a:ext uri="{FF2B5EF4-FFF2-40B4-BE49-F238E27FC236}">
                  <a16:creationId xmlns:a16="http://schemas.microsoft.com/office/drawing/2014/main" id="{D698D98A-2E79-344A-BDD5-AFC28477AF8D}"/>
                </a:ext>
              </a:extLst>
            </p:cNvPr>
            <p:cNvSpPr/>
            <p:nvPr/>
          </p:nvSpPr>
          <p:spPr>
            <a:xfrm>
              <a:off x="10804997" y="48064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83" name="TextBox 182">
            <a:extLst>
              <a:ext uri="{FF2B5EF4-FFF2-40B4-BE49-F238E27FC236}">
                <a16:creationId xmlns:a16="http://schemas.microsoft.com/office/drawing/2014/main" id="{BC7200D7-2322-E243-9422-5DEB9B1310A4}"/>
              </a:ext>
            </a:extLst>
          </p:cNvPr>
          <p:cNvSpPr txBox="1"/>
          <p:nvPr/>
        </p:nvSpPr>
        <p:spPr>
          <a:xfrm>
            <a:off x="11197886" y="4658334"/>
            <a:ext cx="420308" cy="369332"/>
          </a:xfrm>
          <a:prstGeom prst="rect">
            <a:avLst/>
          </a:prstGeom>
          <a:noFill/>
        </p:spPr>
        <p:txBody>
          <a:bodyPr wrap="none" rtlCol="0">
            <a:spAutoFit/>
          </a:bodyPr>
          <a:lstStyle/>
          <a:p>
            <a:r>
              <a:rPr lang="en-US" dirty="0"/>
              <a:t>CE</a:t>
            </a:r>
          </a:p>
        </p:txBody>
      </p:sp>
      <p:sp>
        <p:nvSpPr>
          <p:cNvPr id="184" name="Triangle 183">
            <a:extLst>
              <a:ext uri="{FF2B5EF4-FFF2-40B4-BE49-F238E27FC236}">
                <a16:creationId xmlns:a16="http://schemas.microsoft.com/office/drawing/2014/main" id="{A50150D1-5673-1041-A113-0BF016338372}"/>
              </a:ext>
            </a:extLst>
          </p:cNvPr>
          <p:cNvSpPr/>
          <p:nvPr/>
        </p:nvSpPr>
        <p:spPr>
          <a:xfrm>
            <a:off x="9956911" y="5075077"/>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a:extLst>
              <a:ext uri="{FF2B5EF4-FFF2-40B4-BE49-F238E27FC236}">
                <a16:creationId xmlns:a16="http://schemas.microsoft.com/office/drawing/2014/main" id="{29F47577-5204-FB4F-9CB5-E511D0BDF700}"/>
              </a:ext>
            </a:extLst>
          </p:cNvPr>
          <p:cNvSpPr txBox="1"/>
          <p:nvPr/>
        </p:nvSpPr>
        <p:spPr>
          <a:xfrm>
            <a:off x="11192027" y="5064110"/>
            <a:ext cx="562975" cy="369332"/>
          </a:xfrm>
          <a:prstGeom prst="rect">
            <a:avLst/>
          </a:prstGeom>
          <a:noFill/>
        </p:spPr>
        <p:txBody>
          <a:bodyPr wrap="none" rtlCol="0">
            <a:spAutoFit/>
          </a:bodyPr>
          <a:lstStyle/>
          <a:p>
            <a:r>
              <a:rPr lang="en-US" dirty="0"/>
              <a:t>CED</a:t>
            </a:r>
          </a:p>
        </p:txBody>
      </p:sp>
      <p:grpSp>
        <p:nvGrpSpPr>
          <p:cNvPr id="186" name="Group 185">
            <a:extLst>
              <a:ext uri="{FF2B5EF4-FFF2-40B4-BE49-F238E27FC236}">
                <a16:creationId xmlns:a16="http://schemas.microsoft.com/office/drawing/2014/main" id="{C429EFF5-FD96-DE49-B71D-8EA66C05494E}"/>
              </a:ext>
            </a:extLst>
          </p:cNvPr>
          <p:cNvGrpSpPr/>
          <p:nvPr/>
        </p:nvGrpSpPr>
        <p:grpSpPr>
          <a:xfrm>
            <a:off x="9965861" y="5569217"/>
            <a:ext cx="929064" cy="94331"/>
            <a:chOff x="9965861" y="5569217"/>
            <a:chExt cx="929064" cy="94331"/>
          </a:xfrm>
        </p:grpSpPr>
        <p:sp>
          <p:nvSpPr>
            <p:cNvPr id="216" name="Oval 215">
              <a:extLst>
                <a:ext uri="{FF2B5EF4-FFF2-40B4-BE49-F238E27FC236}">
                  <a16:creationId xmlns:a16="http://schemas.microsoft.com/office/drawing/2014/main" id="{51FF555B-6B8F-0343-B4C9-589B281E9FAD}"/>
                </a:ext>
              </a:extLst>
            </p:cNvPr>
            <p:cNvSpPr/>
            <p:nvPr/>
          </p:nvSpPr>
          <p:spPr>
            <a:xfrm>
              <a:off x="9965861" y="557210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226673F3-7A72-C34C-B430-54A8CAE4714A}"/>
                </a:ext>
              </a:extLst>
            </p:cNvPr>
            <p:cNvCxnSpPr>
              <a:cxnSpLocks/>
              <a:stCxn id="216" idx="6"/>
              <a:endCxn id="218" idx="2"/>
            </p:cNvCxnSpPr>
            <p:nvPr/>
          </p:nvCxnSpPr>
          <p:spPr>
            <a:xfrm flipV="1">
              <a:off x="10057301" y="5614937"/>
              <a:ext cx="746184" cy="2891"/>
            </a:xfrm>
            <a:prstGeom prst="line">
              <a:avLst/>
            </a:prstGeom>
            <a:ln w="47625">
              <a:solidFill>
                <a:srgbClr val="FFC000"/>
              </a:solidFill>
            </a:ln>
          </p:spPr>
          <p:style>
            <a:lnRef idx="3">
              <a:schemeClr val="dk1"/>
            </a:lnRef>
            <a:fillRef idx="0">
              <a:schemeClr val="dk1"/>
            </a:fillRef>
            <a:effectRef idx="2">
              <a:schemeClr val="dk1"/>
            </a:effectRef>
            <a:fontRef idx="minor">
              <a:schemeClr val="tx1"/>
            </a:fontRef>
          </p:style>
        </p:cxnSp>
        <p:sp>
          <p:nvSpPr>
            <p:cNvPr id="218" name="Oval 217">
              <a:extLst>
                <a:ext uri="{FF2B5EF4-FFF2-40B4-BE49-F238E27FC236}">
                  <a16:creationId xmlns:a16="http://schemas.microsoft.com/office/drawing/2014/main" id="{2D18A29A-426C-C640-8C24-2EF7EB00BA5B}"/>
                </a:ext>
              </a:extLst>
            </p:cNvPr>
            <p:cNvSpPr/>
            <p:nvPr/>
          </p:nvSpPr>
          <p:spPr>
            <a:xfrm>
              <a:off x="10803485" y="556921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9" name="TextBox 218">
            <a:extLst>
              <a:ext uri="{FF2B5EF4-FFF2-40B4-BE49-F238E27FC236}">
                <a16:creationId xmlns:a16="http://schemas.microsoft.com/office/drawing/2014/main" id="{5E3DF1B9-89A2-B44D-9FC4-7FBE788C02AD}"/>
              </a:ext>
            </a:extLst>
          </p:cNvPr>
          <p:cNvSpPr txBox="1"/>
          <p:nvPr/>
        </p:nvSpPr>
        <p:spPr>
          <a:xfrm>
            <a:off x="11219045" y="5421136"/>
            <a:ext cx="413896" cy="369332"/>
          </a:xfrm>
          <a:prstGeom prst="rect">
            <a:avLst/>
          </a:prstGeom>
          <a:noFill/>
        </p:spPr>
        <p:txBody>
          <a:bodyPr wrap="none" rtlCol="0">
            <a:spAutoFit/>
          </a:bodyPr>
          <a:lstStyle/>
          <a:p>
            <a:r>
              <a:rPr lang="en-US" dirty="0">
                <a:solidFill>
                  <a:srgbClr val="C00000"/>
                </a:solidFill>
              </a:rPr>
              <a:t>CF</a:t>
            </a:r>
          </a:p>
        </p:txBody>
      </p:sp>
      <p:sp>
        <p:nvSpPr>
          <p:cNvPr id="227" name="TextBox 226">
            <a:extLst>
              <a:ext uri="{FF2B5EF4-FFF2-40B4-BE49-F238E27FC236}">
                <a16:creationId xmlns:a16="http://schemas.microsoft.com/office/drawing/2014/main" id="{01EE7B38-6103-D94F-8E38-FD84E634F4DB}"/>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228" name="TextBox 227">
            <a:extLst>
              <a:ext uri="{FF2B5EF4-FFF2-40B4-BE49-F238E27FC236}">
                <a16:creationId xmlns:a16="http://schemas.microsoft.com/office/drawing/2014/main" id="{E6C8083F-6E6F-2049-A864-2CFED8930E7D}"/>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229" name="TextBox 228">
            <a:extLst>
              <a:ext uri="{FF2B5EF4-FFF2-40B4-BE49-F238E27FC236}">
                <a16:creationId xmlns:a16="http://schemas.microsoft.com/office/drawing/2014/main" id="{92918BDB-D644-D544-9CF8-0CAFE483E0D0}"/>
              </a:ext>
            </a:extLst>
          </p:cNvPr>
          <p:cNvSpPr txBox="1"/>
          <p:nvPr/>
        </p:nvSpPr>
        <p:spPr>
          <a:xfrm>
            <a:off x="11175633" y="2884485"/>
            <a:ext cx="439544" cy="369332"/>
          </a:xfrm>
          <a:prstGeom prst="rect">
            <a:avLst/>
          </a:prstGeom>
          <a:noFill/>
        </p:spPr>
        <p:txBody>
          <a:bodyPr wrap="none" rtlCol="0">
            <a:spAutoFit/>
          </a:bodyPr>
          <a:lstStyle/>
          <a:p>
            <a:r>
              <a:rPr lang="en-US" dirty="0"/>
              <a:t>DE</a:t>
            </a:r>
          </a:p>
        </p:txBody>
      </p:sp>
      <p:sp>
        <p:nvSpPr>
          <p:cNvPr id="230" name="TextBox 229">
            <a:extLst>
              <a:ext uri="{FF2B5EF4-FFF2-40B4-BE49-F238E27FC236}">
                <a16:creationId xmlns:a16="http://schemas.microsoft.com/office/drawing/2014/main" id="{5F60F528-7B60-7443-ABA5-0004571E56E7}"/>
              </a:ext>
            </a:extLst>
          </p:cNvPr>
          <p:cNvSpPr txBox="1"/>
          <p:nvPr/>
        </p:nvSpPr>
        <p:spPr>
          <a:xfrm>
            <a:off x="11153779" y="3169127"/>
            <a:ext cx="450764" cy="369332"/>
          </a:xfrm>
          <a:prstGeom prst="rect">
            <a:avLst/>
          </a:prstGeom>
          <a:noFill/>
        </p:spPr>
        <p:txBody>
          <a:bodyPr wrap="none" rtlCol="0">
            <a:spAutoFit/>
          </a:bodyPr>
          <a:lstStyle/>
          <a:p>
            <a:r>
              <a:rPr lang="en-US"/>
              <a:t>CD</a:t>
            </a:r>
            <a:endParaRPr lang="en-US" dirty="0"/>
          </a:p>
        </p:txBody>
      </p:sp>
      <p:sp>
        <p:nvSpPr>
          <p:cNvPr id="231" name="Triangle 230">
            <a:extLst>
              <a:ext uri="{FF2B5EF4-FFF2-40B4-BE49-F238E27FC236}">
                <a16:creationId xmlns:a16="http://schemas.microsoft.com/office/drawing/2014/main" id="{E267452B-EB5B-DD4E-A38C-E2B39824B091}"/>
              </a:ext>
            </a:extLst>
          </p:cNvPr>
          <p:cNvSpPr/>
          <p:nvPr/>
        </p:nvSpPr>
        <p:spPr>
          <a:xfrm>
            <a:off x="12326484" y="6352266"/>
            <a:ext cx="933339" cy="367551"/>
          </a:xfrm>
          <a:prstGeom prst="triangle">
            <a:avLst>
              <a:gd name="adj" fmla="val 46664"/>
            </a:avLst>
          </a:prstGeom>
          <a:solidFill>
            <a:srgbClr val="FF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8E2B4F8F-CF5A-C94A-ADB6-8E7CA5D44081}"/>
              </a:ext>
            </a:extLst>
          </p:cNvPr>
          <p:cNvSpPr txBox="1"/>
          <p:nvPr/>
        </p:nvSpPr>
        <p:spPr>
          <a:xfrm>
            <a:off x="13466347" y="6350243"/>
            <a:ext cx="557717" cy="369332"/>
          </a:xfrm>
          <a:prstGeom prst="rect">
            <a:avLst/>
          </a:prstGeom>
          <a:noFill/>
        </p:spPr>
        <p:txBody>
          <a:bodyPr wrap="none" rtlCol="0">
            <a:spAutoFit/>
          </a:bodyPr>
          <a:lstStyle/>
          <a:p>
            <a:r>
              <a:rPr lang="en-US" dirty="0">
                <a:solidFill>
                  <a:srgbClr val="C00000"/>
                </a:solidFill>
              </a:rPr>
              <a:t>CFG</a:t>
            </a:r>
          </a:p>
        </p:txBody>
      </p:sp>
    </p:spTree>
    <p:extLst>
      <p:ext uri="{BB962C8B-B14F-4D97-AF65-F5344CB8AC3E}">
        <p14:creationId xmlns:p14="http://schemas.microsoft.com/office/powerpoint/2010/main" val="196173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6246C453-01EB-2D48-8692-4479A4C4F8CF}"/>
              </a:ext>
            </a:extLst>
          </p:cNvPr>
          <p:cNvSpPr/>
          <p:nvPr/>
        </p:nvSpPr>
        <p:spPr>
          <a:xfrm>
            <a:off x="5588656" y="274336"/>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531F0A5C-CDC7-3644-89CB-499EB967DC47}"/>
              </a:ext>
            </a:extLst>
          </p:cNvPr>
          <p:cNvSpPr/>
          <p:nvPr/>
        </p:nvSpPr>
        <p:spPr>
          <a:xfrm>
            <a:off x="4274781" y="469427"/>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BDE741E-7AC8-5E42-B7F2-ECEE870BFB05}"/>
              </a:ext>
            </a:extLst>
          </p:cNvPr>
          <p:cNvSpPr/>
          <p:nvPr/>
        </p:nvSpPr>
        <p:spPr>
          <a:xfrm>
            <a:off x="6023261" y="2878442"/>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98748EE-61AA-F74C-848C-0C68222AA40A}"/>
              </a:ext>
            </a:extLst>
          </p:cNvPr>
          <p:cNvSpPr/>
          <p:nvPr/>
        </p:nvSpPr>
        <p:spPr>
          <a:xfrm>
            <a:off x="1435985" y="2755812"/>
            <a:ext cx="3657600" cy="365760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5E8207D-DCAA-FB4F-9FF6-338F7416A97B}"/>
              </a:ext>
            </a:extLst>
          </p:cNvPr>
          <p:cNvSpPr/>
          <p:nvPr/>
        </p:nvSpPr>
        <p:spPr>
          <a:xfrm>
            <a:off x="1123872" y="496209"/>
            <a:ext cx="3657600" cy="365760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2A8824A-2D33-6245-B8E4-64FFA8792292}"/>
              </a:ext>
            </a:extLst>
          </p:cNvPr>
          <p:cNvSpPr/>
          <p:nvPr/>
        </p:nvSpPr>
        <p:spPr>
          <a:xfrm>
            <a:off x="3532532" y="-716295"/>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1D60459-A2F2-BC4D-A983-D3390D0ACBE7}"/>
              </a:ext>
            </a:extLst>
          </p:cNvPr>
          <p:cNvSpPr/>
          <p:nvPr/>
        </p:nvSpPr>
        <p:spPr>
          <a:xfrm>
            <a:off x="3492406" y="3859552"/>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59750" y="1557351"/>
            <a:ext cx="2331376"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2919679" y="4395360"/>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6130885" y="2339338"/>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7" name="Triangle 36">
            <a:extLst>
              <a:ext uri="{FF2B5EF4-FFF2-40B4-BE49-F238E27FC236}">
                <a16:creationId xmlns:a16="http://schemas.microsoft.com/office/drawing/2014/main" id="{2D8D3547-4682-0E4D-AE68-F3BCE9ABD135}"/>
              </a:ext>
            </a:extLst>
          </p:cNvPr>
          <p:cNvSpPr/>
          <p:nvPr/>
        </p:nvSpPr>
        <p:spPr>
          <a:xfrm>
            <a:off x="3062262" y="1143589"/>
            <a:ext cx="3041737" cy="1163090"/>
          </a:xfrm>
          <a:prstGeom prst="triangle">
            <a:avLst>
              <a:gd name="adj" fmla="val 7516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angle 38">
            <a:extLst>
              <a:ext uri="{FF2B5EF4-FFF2-40B4-BE49-F238E27FC236}">
                <a16:creationId xmlns:a16="http://schemas.microsoft.com/office/drawing/2014/main" id="{8ACD1F0A-2702-9D4A-9B50-208FA60BA1F9}"/>
              </a:ext>
            </a:extLst>
          </p:cNvPr>
          <p:cNvSpPr/>
          <p:nvPr/>
        </p:nvSpPr>
        <p:spPr>
          <a:xfrm rot="19344028">
            <a:off x="2385578" y="1718720"/>
            <a:ext cx="3541320" cy="1897456"/>
          </a:xfrm>
          <a:prstGeom prst="triangle">
            <a:avLst>
              <a:gd name="adj" fmla="val 310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67D6B7F9-E50F-094F-A9AB-43FF79C4B3C2}"/>
              </a:ext>
            </a:extLst>
          </p:cNvPr>
          <p:cNvSpPr/>
          <p:nvPr/>
        </p:nvSpPr>
        <p:spPr>
          <a:xfrm rot="1774440">
            <a:off x="3932594" y="2058757"/>
            <a:ext cx="2338137" cy="3294108"/>
          </a:xfrm>
          <a:prstGeom prst="triangle">
            <a:avLst>
              <a:gd name="adj" fmla="val 5967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4216FCDB-D008-724B-869F-3D1DE1F21EB6}"/>
              </a:ext>
            </a:extLst>
          </p:cNvPr>
          <p:cNvSpPr/>
          <p:nvPr/>
        </p:nvSpPr>
        <p:spPr>
          <a:xfrm rot="20330545">
            <a:off x="4762473" y="2501326"/>
            <a:ext cx="2721203" cy="2773599"/>
          </a:xfrm>
          <a:prstGeom prst="triangle">
            <a:avLst>
              <a:gd name="adj" fmla="val 70009"/>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45E54C8-93F6-9548-9A83-A625469689F4}"/>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4E4EDEC7-561D-5841-88C4-EBED67798705}"/>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C3E826F-B2FD-E043-91A0-4622CFB25C58}"/>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A23FD0F-172D-3341-8DD2-398BEB0F2DB6}"/>
              </a:ext>
            </a:extLst>
          </p:cNvPr>
          <p:cNvCxnSpPr>
            <a:cxnSpLocks/>
          </p:cNvCxnSpPr>
          <p:nvPr/>
        </p:nvCxnSpPr>
        <p:spPr>
          <a:xfrm flipH="1">
            <a:off x="3124674" y="2333461"/>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E62C1060-802A-8B43-92A9-998E361B8191}"/>
              </a:ext>
            </a:extLst>
          </p:cNvPr>
          <p:cNvCxnSpPr>
            <a:cxnSpLocks/>
          </p:cNvCxnSpPr>
          <p:nvPr/>
        </p:nvCxnSpPr>
        <p:spPr>
          <a:xfrm flipH="1">
            <a:off x="3302441" y="2398119"/>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FE9C07E-B348-4249-B40E-101F1F74C87D}"/>
              </a:ext>
            </a:extLst>
          </p:cNvPr>
          <p:cNvCxnSpPr>
            <a:cxnSpLocks/>
          </p:cNvCxnSpPr>
          <p:nvPr/>
        </p:nvCxnSpPr>
        <p:spPr>
          <a:xfrm flipH="1">
            <a:off x="5338339" y="2424901"/>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46" name="Triangle 45">
            <a:extLst>
              <a:ext uri="{FF2B5EF4-FFF2-40B4-BE49-F238E27FC236}">
                <a16:creationId xmlns:a16="http://schemas.microsoft.com/office/drawing/2014/main" id="{35F3BE46-C613-5944-B244-430E11BFF30A}"/>
              </a:ext>
            </a:extLst>
          </p:cNvPr>
          <p:cNvSpPr/>
          <p:nvPr/>
        </p:nvSpPr>
        <p:spPr>
          <a:xfrm rot="3147343">
            <a:off x="5974766" y="2536751"/>
            <a:ext cx="3020796" cy="1228168"/>
          </a:xfrm>
          <a:prstGeom prst="triangle">
            <a:avLst>
              <a:gd name="adj" fmla="val 2091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cxnSp>
        <p:nvCxnSpPr>
          <p:cNvPr id="44" name="Straight Connector 43">
            <a:extLst>
              <a:ext uri="{FF2B5EF4-FFF2-40B4-BE49-F238E27FC236}">
                <a16:creationId xmlns:a16="http://schemas.microsoft.com/office/drawing/2014/main" id="{4C77C8DF-19DB-BE45-9C29-39043D3B4C03}"/>
              </a:ext>
            </a:extLst>
          </p:cNvPr>
          <p:cNvCxnSpPr>
            <a:cxnSpLocks/>
          </p:cNvCxnSpPr>
          <p:nvPr/>
        </p:nvCxnSpPr>
        <p:spPr>
          <a:xfrm>
            <a:off x="6110301" y="2329802"/>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ED9EF45-0674-7F4A-B045-E93F94BC087C}"/>
              </a:ext>
            </a:extLst>
          </p:cNvPr>
          <p:cNvCxnSpPr>
            <a:cxnSpLocks/>
            <a:endCxn id="67"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F95D5D6-597B-D048-BB8F-25E552EBBCC8}"/>
              </a:ext>
            </a:extLst>
          </p:cNvPr>
          <p:cNvCxnSpPr>
            <a:cxnSpLocks/>
            <a:endCxn id="67"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47" name="Oval 46">
            <a:extLst>
              <a:ext uri="{FF2B5EF4-FFF2-40B4-BE49-F238E27FC236}">
                <a16:creationId xmlns:a16="http://schemas.microsoft.com/office/drawing/2014/main" id="{224721B6-76BC-8745-B66A-E1EA262F4615}"/>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BD81DD-AA58-8141-A8A4-57ED38BFB35D}"/>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2BB3E87-82C6-EA41-8047-99A604C21C01}"/>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518CBD88-3E93-1B4F-8B1E-AACA3CAE887E}"/>
              </a:ext>
            </a:extLst>
          </p:cNvPr>
          <p:cNvCxnSpPr>
            <a:cxnSpLocks/>
            <a:stCxn id="47" idx="1"/>
            <a:endCxn id="50"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ED313C2C-78FD-8E4D-AB1F-A32C69829B36}"/>
              </a:ext>
            </a:extLst>
          </p:cNvPr>
          <p:cNvCxnSpPr>
            <a:cxnSpLocks/>
            <a:stCxn id="50" idx="6"/>
            <a:endCxn id="48"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73F33684-5574-B24B-B1E4-59039000956D}"/>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2661B106-7E20-FE4C-85E4-BB04E9D1F07F}"/>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3FA25D2-55CD-C043-85BB-8219F4036B7D}"/>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6" name="TextBox 305">
            <a:extLst>
              <a:ext uri="{FF2B5EF4-FFF2-40B4-BE49-F238E27FC236}">
                <a16:creationId xmlns:a16="http://schemas.microsoft.com/office/drawing/2014/main" id="{EB208B76-C1D8-F64A-B9ED-D105667E7A1C}"/>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
        <p:nvSpPr>
          <p:cNvPr id="307" name="Oval 306">
            <a:extLst>
              <a:ext uri="{FF2B5EF4-FFF2-40B4-BE49-F238E27FC236}">
                <a16:creationId xmlns:a16="http://schemas.microsoft.com/office/drawing/2014/main" id="{A9A53EC7-BD86-024F-9F52-9D2465338C73}"/>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702C5AEB-759E-1B4A-852B-7FB031DCD747}"/>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4ECC6319-1985-DC48-944A-187D4A5856AA}"/>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3431299A-0F8F-6E46-BA63-645F43473712}"/>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EC78B507-8151-FD4C-B710-C360848C47A4}"/>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40907D9A-DCB0-5440-95D7-B8F703636384}"/>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A35A485B-D01F-D249-9193-831D4028779F}"/>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14" name="Straight Connector 313">
            <a:extLst>
              <a:ext uri="{FF2B5EF4-FFF2-40B4-BE49-F238E27FC236}">
                <a16:creationId xmlns:a16="http://schemas.microsoft.com/office/drawing/2014/main" id="{D0D924C0-E36A-1A4C-9D18-96CBA5226D93}"/>
              </a:ext>
            </a:extLst>
          </p:cNvPr>
          <p:cNvCxnSpPr>
            <a:cxnSpLocks/>
            <a:stCxn id="313" idx="6"/>
            <a:endCxn id="315"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15" name="Oval 314">
            <a:extLst>
              <a:ext uri="{FF2B5EF4-FFF2-40B4-BE49-F238E27FC236}">
                <a16:creationId xmlns:a16="http://schemas.microsoft.com/office/drawing/2014/main" id="{6FA0A84D-3339-C14D-A1E8-C831F5ED855B}"/>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5C64AC49-4819-624A-813E-23E5193AA858}"/>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17" name="Straight Connector 316">
            <a:extLst>
              <a:ext uri="{FF2B5EF4-FFF2-40B4-BE49-F238E27FC236}">
                <a16:creationId xmlns:a16="http://schemas.microsoft.com/office/drawing/2014/main" id="{5644EBBC-8D02-9543-B476-BC149720E64E}"/>
              </a:ext>
            </a:extLst>
          </p:cNvPr>
          <p:cNvCxnSpPr>
            <a:cxnSpLocks/>
            <a:stCxn id="316" idx="6"/>
            <a:endCxn id="318"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18" name="Oval 317">
            <a:extLst>
              <a:ext uri="{FF2B5EF4-FFF2-40B4-BE49-F238E27FC236}">
                <a16:creationId xmlns:a16="http://schemas.microsoft.com/office/drawing/2014/main" id="{ADBB8FE4-B57E-BC43-961F-E614C9E0736F}"/>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185DA0FE-BE10-FC4A-8D8E-6E2ED900329A}"/>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0" name="Straight Connector 319">
            <a:extLst>
              <a:ext uri="{FF2B5EF4-FFF2-40B4-BE49-F238E27FC236}">
                <a16:creationId xmlns:a16="http://schemas.microsoft.com/office/drawing/2014/main" id="{2CDC9885-8C55-E747-A26E-F02D38A1E949}"/>
              </a:ext>
            </a:extLst>
          </p:cNvPr>
          <p:cNvCxnSpPr>
            <a:cxnSpLocks/>
            <a:stCxn id="319" idx="6"/>
            <a:endCxn id="321"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21" name="Oval 320">
            <a:extLst>
              <a:ext uri="{FF2B5EF4-FFF2-40B4-BE49-F238E27FC236}">
                <a16:creationId xmlns:a16="http://schemas.microsoft.com/office/drawing/2014/main" id="{D5B8A397-AA59-4D46-AE17-ABA40ADFFBC9}"/>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416FD32D-3638-844D-8A22-047AAE1CF235}"/>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3" name="Straight Connector 322">
            <a:extLst>
              <a:ext uri="{FF2B5EF4-FFF2-40B4-BE49-F238E27FC236}">
                <a16:creationId xmlns:a16="http://schemas.microsoft.com/office/drawing/2014/main" id="{0CC05788-A3FF-8C4E-9E91-C3F1C956E12B}"/>
              </a:ext>
            </a:extLst>
          </p:cNvPr>
          <p:cNvCxnSpPr>
            <a:cxnSpLocks/>
            <a:stCxn id="322" idx="6"/>
            <a:endCxn id="324"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24" name="Oval 323">
            <a:extLst>
              <a:ext uri="{FF2B5EF4-FFF2-40B4-BE49-F238E27FC236}">
                <a16:creationId xmlns:a16="http://schemas.microsoft.com/office/drawing/2014/main" id="{6FC23BFE-BD63-484D-87F7-97739BEDD70B}"/>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29D0305C-B46C-154B-9587-92DE5A7EA5B9}"/>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6" name="Straight Connector 325">
            <a:extLst>
              <a:ext uri="{FF2B5EF4-FFF2-40B4-BE49-F238E27FC236}">
                <a16:creationId xmlns:a16="http://schemas.microsoft.com/office/drawing/2014/main" id="{31FF4B75-EEF3-F84F-BB7B-76EBBEB2B8F3}"/>
              </a:ext>
            </a:extLst>
          </p:cNvPr>
          <p:cNvCxnSpPr>
            <a:cxnSpLocks/>
            <a:stCxn id="325" idx="6"/>
            <a:endCxn id="327"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27" name="Oval 326">
            <a:extLst>
              <a:ext uri="{FF2B5EF4-FFF2-40B4-BE49-F238E27FC236}">
                <a16:creationId xmlns:a16="http://schemas.microsoft.com/office/drawing/2014/main" id="{0AF45461-D9B8-7541-A2BD-67DD231BC7CD}"/>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8" name="Triangle 327">
            <a:extLst>
              <a:ext uri="{FF2B5EF4-FFF2-40B4-BE49-F238E27FC236}">
                <a16:creationId xmlns:a16="http://schemas.microsoft.com/office/drawing/2014/main" id="{B49D44BD-98B5-3449-AD71-C7F58549A739}"/>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id="{CF3772AB-FDEC-BF41-A602-0ECC271A64EC}"/>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330" name="Group 329">
            <a:extLst>
              <a:ext uri="{FF2B5EF4-FFF2-40B4-BE49-F238E27FC236}">
                <a16:creationId xmlns:a16="http://schemas.microsoft.com/office/drawing/2014/main" id="{7FF10532-6830-2C41-8A14-6DAAB2E0E0B4}"/>
              </a:ext>
            </a:extLst>
          </p:cNvPr>
          <p:cNvGrpSpPr/>
          <p:nvPr/>
        </p:nvGrpSpPr>
        <p:grpSpPr>
          <a:xfrm>
            <a:off x="9961186" y="2500684"/>
            <a:ext cx="929064" cy="94331"/>
            <a:chOff x="9961186" y="2500684"/>
            <a:chExt cx="929064" cy="94331"/>
          </a:xfrm>
        </p:grpSpPr>
        <p:sp>
          <p:nvSpPr>
            <p:cNvPr id="331" name="Oval 330">
              <a:extLst>
                <a:ext uri="{FF2B5EF4-FFF2-40B4-BE49-F238E27FC236}">
                  <a16:creationId xmlns:a16="http://schemas.microsoft.com/office/drawing/2014/main" id="{F978149F-85D6-2747-8F20-4E03CBD3B0C8}"/>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2" name="Straight Connector 331">
              <a:extLst>
                <a:ext uri="{FF2B5EF4-FFF2-40B4-BE49-F238E27FC236}">
                  <a16:creationId xmlns:a16="http://schemas.microsoft.com/office/drawing/2014/main" id="{E3184BB9-6D33-3D41-A6EA-33AF8BF6C279}"/>
                </a:ext>
              </a:extLst>
            </p:cNvPr>
            <p:cNvCxnSpPr>
              <a:cxnSpLocks/>
              <a:stCxn id="331" idx="6"/>
              <a:endCxn id="333"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33" name="Oval 332">
              <a:extLst>
                <a:ext uri="{FF2B5EF4-FFF2-40B4-BE49-F238E27FC236}">
                  <a16:creationId xmlns:a16="http://schemas.microsoft.com/office/drawing/2014/main" id="{B80201D9-D983-AA47-8985-2B0FC02ED563}"/>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34" name="TextBox 333">
            <a:extLst>
              <a:ext uri="{FF2B5EF4-FFF2-40B4-BE49-F238E27FC236}">
                <a16:creationId xmlns:a16="http://schemas.microsoft.com/office/drawing/2014/main" id="{7FA90DC6-B830-1E4C-9820-1246DD4B287F}"/>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335" name="Group 334">
            <a:extLst>
              <a:ext uri="{FF2B5EF4-FFF2-40B4-BE49-F238E27FC236}">
                <a16:creationId xmlns:a16="http://schemas.microsoft.com/office/drawing/2014/main" id="{F9117A51-AB18-1845-9388-B68A09B31ECE}"/>
              </a:ext>
            </a:extLst>
          </p:cNvPr>
          <p:cNvGrpSpPr/>
          <p:nvPr/>
        </p:nvGrpSpPr>
        <p:grpSpPr>
          <a:xfrm>
            <a:off x="9963296" y="2765132"/>
            <a:ext cx="929064" cy="94331"/>
            <a:chOff x="9963296" y="2765132"/>
            <a:chExt cx="929064" cy="94331"/>
          </a:xfrm>
        </p:grpSpPr>
        <p:sp>
          <p:nvSpPr>
            <p:cNvPr id="336" name="Oval 335">
              <a:extLst>
                <a:ext uri="{FF2B5EF4-FFF2-40B4-BE49-F238E27FC236}">
                  <a16:creationId xmlns:a16="http://schemas.microsoft.com/office/drawing/2014/main" id="{82E652DA-6907-A048-B0D0-17E8C54EBD4F}"/>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37" name="Straight Connector 336">
              <a:extLst>
                <a:ext uri="{FF2B5EF4-FFF2-40B4-BE49-F238E27FC236}">
                  <a16:creationId xmlns:a16="http://schemas.microsoft.com/office/drawing/2014/main" id="{389DA12E-75CF-2340-B3D8-A017FD1FA89A}"/>
                </a:ext>
              </a:extLst>
            </p:cNvPr>
            <p:cNvCxnSpPr>
              <a:cxnSpLocks/>
              <a:stCxn id="336" idx="6"/>
              <a:endCxn id="338"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38" name="Oval 337">
              <a:extLst>
                <a:ext uri="{FF2B5EF4-FFF2-40B4-BE49-F238E27FC236}">
                  <a16:creationId xmlns:a16="http://schemas.microsoft.com/office/drawing/2014/main" id="{02F4BDF5-A372-1B47-BD8F-8BBFA2CE52D5}"/>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39" name="Group 338">
            <a:extLst>
              <a:ext uri="{FF2B5EF4-FFF2-40B4-BE49-F238E27FC236}">
                <a16:creationId xmlns:a16="http://schemas.microsoft.com/office/drawing/2014/main" id="{3199E39A-E6E6-9045-99FC-07849EE5393B}"/>
              </a:ext>
            </a:extLst>
          </p:cNvPr>
          <p:cNvGrpSpPr/>
          <p:nvPr/>
        </p:nvGrpSpPr>
        <p:grpSpPr>
          <a:xfrm>
            <a:off x="9963296" y="3031306"/>
            <a:ext cx="929064" cy="94331"/>
            <a:chOff x="9963296" y="3031306"/>
            <a:chExt cx="929064" cy="94331"/>
          </a:xfrm>
        </p:grpSpPr>
        <p:sp>
          <p:nvSpPr>
            <p:cNvPr id="340" name="Oval 339">
              <a:extLst>
                <a:ext uri="{FF2B5EF4-FFF2-40B4-BE49-F238E27FC236}">
                  <a16:creationId xmlns:a16="http://schemas.microsoft.com/office/drawing/2014/main" id="{8DD1E538-27A1-7341-9B4A-08D4C99F4EB6}"/>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1" name="Straight Connector 340">
              <a:extLst>
                <a:ext uri="{FF2B5EF4-FFF2-40B4-BE49-F238E27FC236}">
                  <a16:creationId xmlns:a16="http://schemas.microsoft.com/office/drawing/2014/main" id="{EC8F077C-4C85-E84D-ACE4-ABA89203E73D}"/>
                </a:ext>
              </a:extLst>
            </p:cNvPr>
            <p:cNvCxnSpPr>
              <a:cxnSpLocks/>
              <a:stCxn id="340" idx="6"/>
              <a:endCxn id="342"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342" name="Oval 341">
              <a:extLst>
                <a:ext uri="{FF2B5EF4-FFF2-40B4-BE49-F238E27FC236}">
                  <a16:creationId xmlns:a16="http://schemas.microsoft.com/office/drawing/2014/main" id="{1F597D26-6954-584F-9DD7-35B77E4DFB64}"/>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43" name="Group 342">
            <a:extLst>
              <a:ext uri="{FF2B5EF4-FFF2-40B4-BE49-F238E27FC236}">
                <a16:creationId xmlns:a16="http://schemas.microsoft.com/office/drawing/2014/main" id="{FCA9605B-876C-3B4C-B0B2-0EBA72424518}"/>
              </a:ext>
            </a:extLst>
          </p:cNvPr>
          <p:cNvGrpSpPr/>
          <p:nvPr/>
        </p:nvGrpSpPr>
        <p:grpSpPr>
          <a:xfrm>
            <a:off x="9963296" y="3317056"/>
            <a:ext cx="929064" cy="94331"/>
            <a:chOff x="9963296" y="3317056"/>
            <a:chExt cx="929064" cy="94331"/>
          </a:xfrm>
        </p:grpSpPr>
        <p:sp>
          <p:nvSpPr>
            <p:cNvPr id="344" name="Oval 343">
              <a:extLst>
                <a:ext uri="{FF2B5EF4-FFF2-40B4-BE49-F238E27FC236}">
                  <a16:creationId xmlns:a16="http://schemas.microsoft.com/office/drawing/2014/main" id="{A9CD3965-833B-2047-8E0C-8DAD8F1DCF51}"/>
                </a:ext>
              </a:extLst>
            </p:cNvPr>
            <p:cNvSpPr/>
            <p:nvPr/>
          </p:nvSpPr>
          <p:spPr>
            <a:xfrm>
              <a:off x="9963296" y="33199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45" name="Straight Connector 344">
              <a:extLst>
                <a:ext uri="{FF2B5EF4-FFF2-40B4-BE49-F238E27FC236}">
                  <a16:creationId xmlns:a16="http://schemas.microsoft.com/office/drawing/2014/main" id="{C311E529-0877-BD47-89E5-693D33B56AB6}"/>
                </a:ext>
              </a:extLst>
            </p:cNvPr>
            <p:cNvCxnSpPr>
              <a:cxnSpLocks/>
              <a:stCxn id="344" idx="6"/>
              <a:endCxn id="346" idx="2"/>
            </p:cNvCxnSpPr>
            <p:nvPr/>
          </p:nvCxnSpPr>
          <p:spPr>
            <a:xfrm flipV="1">
              <a:off x="10054736" y="33627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46" name="Oval 345">
              <a:extLst>
                <a:ext uri="{FF2B5EF4-FFF2-40B4-BE49-F238E27FC236}">
                  <a16:creationId xmlns:a16="http://schemas.microsoft.com/office/drawing/2014/main" id="{F3EFFE4A-2B45-7D4A-AC1A-9BCF5DA2468D}"/>
                </a:ext>
              </a:extLst>
            </p:cNvPr>
            <p:cNvSpPr/>
            <p:nvPr/>
          </p:nvSpPr>
          <p:spPr>
            <a:xfrm>
              <a:off x="10800920" y="33170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47" name="Triangle 346">
            <a:extLst>
              <a:ext uri="{FF2B5EF4-FFF2-40B4-BE49-F238E27FC236}">
                <a16:creationId xmlns:a16="http://schemas.microsoft.com/office/drawing/2014/main" id="{FAC5FD59-A798-3A4B-BF4A-43A13AC63BC3}"/>
              </a:ext>
            </a:extLst>
          </p:cNvPr>
          <p:cNvSpPr/>
          <p:nvPr/>
        </p:nvSpPr>
        <p:spPr>
          <a:xfrm>
            <a:off x="9992332" y="352601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a16="http://schemas.microsoft.com/office/drawing/2014/main" id="{6FE66BE2-14D8-0246-9421-DED282522BEA}"/>
              </a:ext>
            </a:extLst>
          </p:cNvPr>
          <p:cNvSpPr txBox="1"/>
          <p:nvPr/>
        </p:nvSpPr>
        <p:spPr>
          <a:xfrm>
            <a:off x="11175824" y="3502993"/>
            <a:ext cx="575799" cy="646331"/>
          </a:xfrm>
          <a:prstGeom prst="rect">
            <a:avLst/>
          </a:prstGeom>
          <a:noFill/>
        </p:spPr>
        <p:txBody>
          <a:bodyPr wrap="none" rtlCol="0">
            <a:spAutoFit/>
          </a:bodyPr>
          <a:lstStyle/>
          <a:p>
            <a:r>
              <a:rPr lang="en-US" dirty="0"/>
              <a:t>BCD</a:t>
            </a:r>
          </a:p>
          <a:p>
            <a:endParaRPr lang="en-US" dirty="0"/>
          </a:p>
        </p:txBody>
      </p:sp>
      <p:grpSp>
        <p:nvGrpSpPr>
          <p:cNvPr id="349" name="Group 348">
            <a:extLst>
              <a:ext uri="{FF2B5EF4-FFF2-40B4-BE49-F238E27FC236}">
                <a16:creationId xmlns:a16="http://schemas.microsoft.com/office/drawing/2014/main" id="{2DE6D8E6-5EE4-8D46-81DD-CBBCB34FADB7}"/>
              </a:ext>
            </a:extLst>
          </p:cNvPr>
          <p:cNvGrpSpPr/>
          <p:nvPr/>
        </p:nvGrpSpPr>
        <p:grpSpPr>
          <a:xfrm>
            <a:off x="9965275" y="4043315"/>
            <a:ext cx="929064" cy="94331"/>
            <a:chOff x="9965275" y="4043315"/>
            <a:chExt cx="929064" cy="94331"/>
          </a:xfrm>
        </p:grpSpPr>
        <p:sp>
          <p:nvSpPr>
            <p:cNvPr id="350" name="Oval 349">
              <a:extLst>
                <a:ext uri="{FF2B5EF4-FFF2-40B4-BE49-F238E27FC236}">
                  <a16:creationId xmlns:a16="http://schemas.microsoft.com/office/drawing/2014/main" id="{24F4223D-4289-1D40-9B2B-C2747FBC405D}"/>
                </a:ext>
              </a:extLst>
            </p:cNvPr>
            <p:cNvSpPr/>
            <p:nvPr/>
          </p:nvSpPr>
          <p:spPr>
            <a:xfrm>
              <a:off x="9965275" y="40462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1" name="Straight Connector 350">
              <a:extLst>
                <a:ext uri="{FF2B5EF4-FFF2-40B4-BE49-F238E27FC236}">
                  <a16:creationId xmlns:a16="http://schemas.microsoft.com/office/drawing/2014/main" id="{D8D78750-87A5-2349-8EB8-103E8BFAAA33}"/>
                </a:ext>
              </a:extLst>
            </p:cNvPr>
            <p:cNvCxnSpPr>
              <a:cxnSpLocks/>
              <a:stCxn id="350" idx="6"/>
              <a:endCxn id="352" idx="2"/>
            </p:cNvCxnSpPr>
            <p:nvPr/>
          </p:nvCxnSpPr>
          <p:spPr>
            <a:xfrm flipV="1">
              <a:off x="10056715" y="40890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52" name="Oval 351">
              <a:extLst>
                <a:ext uri="{FF2B5EF4-FFF2-40B4-BE49-F238E27FC236}">
                  <a16:creationId xmlns:a16="http://schemas.microsoft.com/office/drawing/2014/main" id="{ED80904A-B9F1-1C4F-813E-6C9EB0BA21D8}"/>
                </a:ext>
              </a:extLst>
            </p:cNvPr>
            <p:cNvSpPr/>
            <p:nvPr/>
          </p:nvSpPr>
          <p:spPr>
            <a:xfrm>
              <a:off x="10802899" y="40433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53" name="TextBox 352">
            <a:extLst>
              <a:ext uri="{FF2B5EF4-FFF2-40B4-BE49-F238E27FC236}">
                <a16:creationId xmlns:a16="http://schemas.microsoft.com/office/drawing/2014/main" id="{081A5854-530F-A94D-8626-A45E3199A906}"/>
              </a:ext>
            </a:extLst>
          </p:cNvPr>
          <p:cNvSpPr txBox="1"/>
          <p:nvPr/>
        </p:nvSpPr>
        <p:spPr>
          <a:xfrm>
            <a:off x="11190009" y="3848629"/>
            <a:ext cx="453970" cy="369332"/>
          </a:xfrm>
          <a:prstGeom prst="rect">
            <a:avLst/>
          </a:prstGeom>
          <a:noFill/>
        </p:spPr>
        <p:txBody>
          <a:bodyPr wrap="none" rtlCol="0">
            <a:spAutoFit/>
          </a:bodyPr>
          <a:lstStyle/>
          <a:p>
            <a:r>
              <a:rPr lang="en-US" dirty="0"/>
              <a:t>GC</a:t>
            </a:r>
          </a:p>
        </p:txBody>
      </p:sp>
      <p:sp>
        <p:nvSpPr>
          <p:cNvPr id="354" name="Triangle 353">
            <a:extLst>
              <a:ext uri="{FF2B5EF4-FFF2-40B4-BE49-F238E27FC236}">
                <a16:creationId xmlns:a16="http://schemas.microsoft.com/office/drawing/2014/main" id="{1367FE1D-E39C-0C4B-BF31-62E608346FFA}"/>
              </a:ext>
            </a:extLst>
          </p:cNvPr>
          <p:cNvSpPr/>
          <p:nvPr/>
        </p:nvSpPr>
        <p:spPr>
          <a:xfrm>
            <a:off x="9965372" y="431126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TextBox 354">
            <a:extLst>
              <a:ext uri="{FF2B5EF4-FFF2-40B4-BE49-F238E27FC236}">
                <a16:creationId xmlns:a16="http://schemas.microsoft.com/office/drawing/2014/main" id="{F0E46A57-FF63-7946-BA3F-9038B9E91CD5}"/>
              </a:ext>
            </a:extLst>
          </p:cNvPr>
          <p:cNvSpPr txBox="1"/>
          <p:nvPr/>
        </p:nvSpPr>
        <p:spPr>
          <a:xfrm>
            <a:off x="11196321" y="4282387"/>
            <a:ext cx="583301" cy="369332"/>
          </a:xfrm>
          <a:prstGeom prst="rect">
            <a:avLst/>
          </a:prstGeom>
          <a:noFill/>
        </p:spPr>
        <p:txBody>
          <a:bodyPr wrap="none" rtlCol="0">
            <a:spAutoFit/>
          </a:bodyPr>
          <a:lstStyle/>
          <a:p>
            <a:r>
              <a:rPr lang="en-US" dirty="0"/>
              <a:t>ACG</a:t>
            </a:r>
          </a:p>
        </p:txBody>
      </p:sp>
      <p:grpSp>
        <p:nvGrpSpPr>
          <p:cNvPr id="356" name="Group 355">
            <a:extLst>
              <a:ext uri="{FF2B5EF4-FFF2-40B4-BE49-F238E27FC236}">
                <a16:creationId xmlns:a16="http://schemas.microsoft.com/office/drawing/2014/main" id="{2ED829A3-E79B-4247-9CE0-E53688C0DC33}"/>
              </a:ext>
            </a:extLst>
          </p:cNvPr>
          <p:cNvGrpSpPr/>
          <p:nvPr/>
        </p:nvGrpSpPr>
        <p:grpSpPr>
          <a:xfrm>
            <a:off x="9967373" y="4806415"/>
            <a:ext cx="929064" cy="94331"/>
            <a:chOff x="9967373" y="4806415"/>
            <a:chExt cx="929064" cy="94331"/>
          </a:xfrm>
        </p:grpSpPr>
        <p:sp>
          <p:nvSpPr>
            <p:cNvPr id="357" name="Oval 356">
              <a:extLst>
                <a:ext uri="{FF2B5EF4-FFF2-40B4-BE49-F238E27FC236}">
                  <a16:creationId xmlns:a16="http://schemas.microsoft.com/office/drawing/2014/main" id="{B74ED6E5-0E6A-0042-BDD9-4A7E0DADB8C3}"/>
                </a:ext>
              </a:extLst>
            </p:cNvPr>
            <p:cNvSpPr/>
            <p:nvPr/>
          </p:nvSpPr>
          <p:spPr>
            <a:xfrm>
              <a:off x="9967373" y="4809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8" name="Straight Connector 357">
              <a:extLst>
                <a:ext uri="{FF2B5EF4-FFF2-40B4-BE49-F238E27FC236}">
                  <a16:creationId xmlns:a16="http://schemas.microsoft.com/office/drawing/2014/main" id="{70272B78-6088-9F46-B69A-79AE2688F1CC}"/>
                </a:ext>
              </a:extLst>
            </p:cNvPr>
            <p:cNvCxnSpPr>
              <a:cxnSpLocks/>
              <a:stCxn id="357" idx="6"/>
              <a:endCxn id="359" idx="2"/>
            </p:cNvCxnSpPr>
            <p:nvPr/>
          </p:nvCxnSpPr>
          <p:spPr>
            <a:xfrm flipV="1">
              <a:off x="10058813" y="48521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59" name="Oval 358">
              <a:extLst>
                <a:ext uri="{FF2B5EF4-FFF2-40B4-BE49-F238E27FC236}">
                  <a16:creationId xmlns:a16="http://schemas.microsoft.com/office/drawing/2014/main" id="{1B5BF603-9480-6849-93A7-E75079CF7363}"/>
                </a:ext>
              </a:extLst>
            </p:cNvPr>
            <p:cNvSpPr/>
            <p:nvPr/>
          </p:nvSpPr>
          <p:spPr>
            <a:xfrm>
              <a:off x="10804997" y="48064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60" name="TextBox 359">
            <a:extLst>
              <a:ext uri="{FF2B5EF4-FFF2-40B4-BE49-F238E27FC236}">
                <a16:creationId xmlns:a16="http://schemas.microsoft.com/office/drawing/2014/main" id="{B0DDA56C-7F6B-E94A-85B0-DBA176F66627}"/>
              </a:ext>
            </a:extLst>
          </p:cNvPr>
          <p:cNvSpPr txBox="1"/>
          <p:nvPr/>
        </p:nvSpPr>
        <p:spPr>
          <a:xfrm>
            <a:off x="11197886" y="4658334"/>
            <a:ext cx="420308" cy="369332"/>
          </a:xfrm>
          <a:prstGeom prst="rect">
            <a:avLst/>
          </a:prstGeom>
          <a:noFill/>
        </p:spPr>
        <p:txBody>
          <a:bodyPr wrap="none" rtlCol="0">
            <a:spAutoFit/>
          </a:bodyPr>
          <a:lstStyle/>
          <a:p>
            <a:r>
              <a:rPr lang="en-US" dirty="0"/>
              <a:t>CE</a:t>
            </a:r>
          </a:p>
        </p:txBody>
      </p:sp>
      <p:sp>
        <p:nvSpPr>
          <p:cNvPr id="361" name="Triangle 360">
            <a:extLst>
              <a:ext uri="{FF2B5EF4-FFF2-40B4-BE49-F238E27FC236}">
                <a16:creationId xmlns:a16="http://schemas.microsoft.com/office/drawing/2014/main" id="{6A564202-792F-DA4F-85E3-A9816063873C}"/>
              </a:ext>
            </a:extLst>
          </p:cNvPr>
          <p:cNvSpPr/>
          <p:nvPr/>
        </p:nvSpPr>
        <p:spPr>
          <a:xfrm>
            <a:off x="9956911" y="5075077"/>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TextBox 361">
            <a:extLst>
              <a:ext uri="{FF2B5EF4-FFF2-40B4-BE49-F238E27FC236}">
                <a16:creationId xmlns:a16="http://schemas.microsoft.com/office/drawing/2014/main" id="{520080E0-BAB9-E546-B47D-F267357A65AB}"/>
              </a:ext>
            </a:extLst>
          </p:cNvPr>
          <p:cNvSpPr txBox="1"/>
          <p:nvPr/>
        </p:nvSpPr>
        <p:spPr>
          <a:xfrm>
            <a:off x="11192027" y="5064110"/>
            <a:ext cx="562975" cy="369332"/>
          </a:xfrm>
          <a:prstGeom prst="rect">
            <a:avLst/>
          </a:prstGeom>
          <a:noFill/>
        </p:spPr>
        <p:txBody>
          <a:bodyPr wrap="none" rtlCol="0">
            <a:spAutoFit/>
          </a:bodyPr>
          <a:lstStyle/>
          <a:p>
            <a:r>
              <a:rPr lang="en-US" dirty="0"/>
              <a:t>CED</a:t>
            </a:r>
          </a:p>
        </p:txBody>
      </p:sp>
      <p:grpSp>
        <p:nvGrpSpPr>
          <p:cNvPr id="363" name="Group 362">
            <a:extLst>
              <a:ext uri="{FF2B5EF4-FFF2-40B4-BE49-F238E27FC236}">
                <a16:creationId xmlns:a16="http://schemas.microsoft.com/office/drawing/2014/main" id="{41927726-CA9B-F541-8ADE-C8671AD1B04F}"/>
              </a:ext>
            </a:extLst>
          </p:cNvPr>
          <p:cNvGrpSpPr/>
          <p:nvPr/>
        </p:nvGrpSpPr>
        <p:grpSpPr>
          <a:xfrm>
            <a:off x="9965861" y="5569217"/>
            <a:ext cx="929064" cy="94331"/>
            <a:chOff x="9965861" y="5569217"/>
            <a:chExt cx="929064" cy="94331"/>
          </a:xfrm>
        </p:grpSpPr>
        <p:sp>
          <p:nvSpPr>
            <p:cNvPr id="364" name="Oval 363">
              <a:extLst>
                <a:ext uri="{FF2B5EF4-FFF2-40B4-BE49-F238E27FC236}">
                  <a16:creationId xmlns:a16="http://schemas.microsoft.com/office/drawing/2014/main" id="{D092670D-E5E1-484D-9247-4CE262154CC0}"/>
                </a:ext>
              </a:extLst>
            </p:cNvPr>
            <p:cNvSpPr/>
            <p:nvPr/>
          </p:nvSpPr>
          <p:spPr>
            <a:xfrm>
              <a:off x="9965861" y="557210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65" name="Straight Connector 364">
              <a:extLst>
                <a:ext uri="{FF2B5EF4-FFF2-40B4-BE49-F238E27FC236}">
                  <a16:creationId xmlns:a16="http://schemas.microsoft.com/office/drawing/2014/main" id="{8352C030-7E69-1A47-B206-C9BF0288EE22}"/>
                </a:ext>
              </a:extLst>
            </p:cNvPr>
            <p:cNvCxnSpPr>
              <a:cxnSpLocks/>
              <a:stCxn id="364" idx="6"/>
              <a:endCxn id="366" idx="2"/>
            </p:cNvCxnSpPr>
            <p:nvPr/>
          </p:nvCxnSpPr>
          <p:spPr>
            <a:xfrm flipV="1">
              <a:off x="10057301" y="561493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66" name="Oval 365">
              <a:extLst>
                <a:ext uri="{FF2B5EF4-FFF2-40B4-BE49-F238E27FC236}">
                  <a16:creationId xmlns:a16="http://schemas.microsoft.com/office/drawing/2014/main" id="{CD2B4943-C20D-6349-A81E-229FB18D2B22}"/>
                </a:ext>
              </a:extLst>
            </p:cNvPr>
            <p:cNvSpPr/>
            <p:nvPr/>
          </p:nvSpPr>
          <p:spPr>
            <a:xfrm>
              <a:off x="10803485" y="556921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67" name="TextBox 366">
            <a:extLst>
              <a:ext uri="{FF2B5EF4-FFF2-40B4-BE49-F238E27FC236}">
                <a16:creationId xmlns:a16="http://schemas.microsoft.com/office/drawing/2014/main" id="{6E83952B-1364-2543-8098-1D99AC105FB7}"/>
              </a:ext>
            </a:extLst>
          </p:cNvPr>
          <p:cNvSpPr txBox="1"/>
          <p:nvPr/>
        </p:nvSpPr>
        <p:spPr>
          <a:xfrm>
            <a:off x="11219045" y="5421136"/>
            <a:ext cx="413896" cy="369332"/>
          </a:xfrm>
          <a:prstGeom prst="rect">
            <a:avLst/>
          </a:prstGeom>
          <a:noFill/>
        </p:spPr>
        <p:txBody>
          <a:bodyPr wrap="none" rtlCol="0">
            <a:spAutoFit/>
          </a:bodyPr>
          <a:lstStyle/>
          <a:p>
            <a:r>
              <a:rPr lang="en-US" dirty="0"/>
              <a:t>CF</a:t>
            </a:r>
          </a:p>
        </p:txBody>
      </p:sp>
      <p:sp>
        <p:nvSpPr>
          <p:cNvPr id="368" name="Triangle 367">
            <a:extLst>
              <a:ext uri="{FF2B5EF4-FFF2-40B4-BE49-F238E27FC236}">
                <a16:creationId xmlns:a16="http://schemas.microsoft.com/office/drawing/2014/main" id="{727E3C6B-DF9F-E44F-AE66-6A401CA59228}"/>
              </a:ext>
            </a:extLst>
          </p:cNvPr>
          <p:cNvSpPr/>
          <p:nvPr/>
        </p:nvSpPr>
        <p:spPr>
          <a:xfrm>
            <a:off x="9992332" y="5851114"/>
            <a:ext cx="933339" cy="367551"/>
          </a:xfrm>
          <a:prstGeom prst="triangle">
            <a:avLst>
              <a:gd name="adj" fmla="val 46664"/>
            </a:avLst>
          </a:prstGeom>
          <a:solidFill>
            <a:srgbClr val="FFC000">
              <a:alpha val="99000"/>
            </a:srgb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TextBox 368">
            <a:extLst>
              <a:ext uri="{FF2B5EF4-FFF2-40B4-BE49-F238E27FC236}">
                <a16:creationId xmlns:a16="http://schemas.microsoft.com/office/drawing/2014/main" id="{298FC681-56D9-4848-9865-476029A0B3AE}"/>
              </a:ext>
            </a:extLst>
          </p:cNvPr>
          <p:cNvSpPr txBox="1"/>
          <p:nvPr/>
        </p:nvSpPr>
        <p:spPr>
          <a:xfrm>
            <a:off x="11213186" y="5826912"/>
            <a:ext cx="526106" cy="369332"/>
          </a:xfrm>
          <a:prstGeom prst="rect">
            <a:avLst/>
          </a:prstGeom>
          <a:noFill/>
        </p:spPr>
        <p:txBody>
          <a:bodyPr wrap="none" rtlCol="0">
            <a:spAutoFit/>
          </a:bodyPr>
          <a:lstStyle/>
          <a:p>
            <a:r>
              <a:rPr lang="en-US" dirty="0">
                <a:solidFill>
                  <a:srgbClr val="C00000"/>
                </a:solidFill>
              </a:rPr>
              <a:t>CEF</a:t>
            </a:r>
          </a:p>
        </p:txBody>
      </p:sp>
      <p:sp>
        <p:nvSpPr>
          <p:cNvPr id="370" name="Triangle 369">
            <a:extLst>
              <a:ext uri="{FF2B5EF4-FFF2-40B4-BE49-F238E27FC236}">
                <a16:creationId xmlns:a16="http://schemas.microsoft.com/office/drawing/2014/main" id="{64FAB78C-DFD7-D243-A15C-F855A8C34C72}"/>
              </a:ext>
            </a:extLst>
          </p:cNvPr>
          <p:cNvSpPr/>
          <p:nvPr/>
        </p:nvSpPr>
        <p:spPr>
          <a:xfrm>
            <a:off x="10010248" y="6329416"/>
            <a:ext cx="933339" cy="367551"/>
          </a:xfrm>
          <a:prstGeom prst="triangle">
            <a:avLst>
              <a:gd name="adj" fmla="val 46664"/>
            </a:avLst>
          </a:prstGeom>
          <a:solidFill>
            <a:srgbClr val="FF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TextBox 370">
            <a:extLst>
              <a:ext uri="{FF2B5EF4-FFF2-40B4-BE49-F238E27FC236}">
                <a16:creationId xmlns:a16="http://schemas.microsoft.com/office/drawing/2014/main" id="{673EF7AE-6018-2247-99B2-B8E58C078CF7}"/>
              </a:ext>
            </a:extLst>
          </p:cNvPr>
          <p:cNvSpPr txBox="1"/>
          <p:nvPr/>
        </p:nvSpPr>
        <p:spPr>
          <a:xfrm>
            <a:off x="11230586" y="6304642"/>
            <a:ext cx="557717" cy="369332"/>
          </a:xfrm>
          <a:prstGeom prst="rect">
            <a:avLst/>
          </a:prstGeom>
          <a:noFill/>
        </p:spPr>
        <p:txBody>
          <a:bodyPr wrap="none" rtlCol="0">
            <a:spAutoFit/>
          </a:bodyPr>
          <a:lstStyle/>
          <a:p>
            <a:r>
              <a:rPr lang="en-US" dirty="0">
                <a:solidFill>
                  <a:srgbClr val="C00000"/>
                </a:solidFill>
              </a:rPr>
              <a:t>CFG</a:t>
            </a:r>
          </a:p>
        </p:txBody>
      </p:sp>
      <p:sp>
        <p:nvSpPr>
          <p:cNvPr id="372" name="TextBox 371">
            <a:extLst>
              <a:ext uri="{FF2B5EF4-FFF2-40B4-BE49-F238E27FC236}">
                <a16:creationId xmlns:a16="http://schemas.microsoft.com/office/drawing/2014/main" id="{C3421189-D520-C049-A1E3-A4AF5E325B8F}"/>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373" name="TextBox 372">
            <a:extLst>
              <a:ext uri="{FF2B5EF4-FFF2-40B4-BE49-F238E27FC236}">
                <a16:creationId xmlns:a16="http://schemas.microsoft.com/office/drawing/2014/main" id="{7217E1AC-4C7A-434F-B9A9-743E57BCC11C}"/>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374" name="TextBox 373">
            <a:extLst>
              <a:ext uri="{FF2B5EF4-FFF2-40B4-BE49-F238E27FC236}">
                <a16:creationId xmlns:a16="http://schemas.microsoft.com/office/drawing/2014/main" id="{FF192B67-FDCE-1943-851E-0BD4A6F7CCC3}"/>
              </a:ext>
            </a:extLst>
          </p:cNvPr>
          <p:cNvSpPr txBox="1"/>
          <p:nvPr/>
        </p:nvSpPr>
        <p:spPr>
          <a:xfrm>
            <a:off x="11175633" y="2884485"/>
            <a:ext cx="439544" cy="369332"/>
          </a:xfrm>
          <a:prstGeom prst="rect">
            <a:avLst/>
          </a:prstGeom>
          <a:noFill/>
        </p:spPr>
        <p:txBody>
          <a:bodyPr wrap="none" rtlCol="0">
            <a:spAutoFit/>
          </a:bodyPr>
          <a:lstStyle/>
          <a:p>
            <a:r>
              <a:rPr lang="en-US" dirty="0"/>
              <a:t>DE</a:t>
            </a:r>
          </a:p>
        </p:txBody>
      </p:sp>
      <p:sp>
        <p:nvSpPr>
          <p:cNvPr id="375" name="TextBox 374">
            <a:extLst>
              <a:ext uri="{FF2B5EF4-FFF2-40B4-BE49-F238E27FC236}">
                <a16:creationId xmlns:a16="http://schemas.microsoft.com/office/drawing/2014/main" id="{44A64A11-65A3-7C42-B880-6245ED23830A}"/>
              </a:ext>
            </a:extLst>
          </p:cNvPr>
          <p:cNvSpPr txBox="1"/>
          <p:nvPr/>
        </p:nvSpPr>
        <p:spPr>
          <a:xfrm>
            <a:off x="11153779" y="3169127"/>
            <a:ext cx="450764" cy="369332"/>
          </a:xfrm>
          <a:prstGeom prst="rect">
            <a:avLst/>
          </a:prstGeom>
          <a:noFill/>
        </p:spPr>
        <p:txBody>
          <a:bodyPr wrap="none" rtlCol="0">
            <a:spAutoFit/>
          </a:bodyPr>
          <a:lstStyle/>
          <a:p>
            <a:r>
              <a:rPr lang="en-US"/>
              <a:t>CD</a:t>
            </a:r>
            <a:endParaRPr lang="en-US" dirty="0"/>
          </a:p>
        </p:txBody>
      </p:sp>
    </p:spTree>
    <p:extLst>
      <p:ext uri="{BB962C8B-B14F-4D97-AF65-F5344CB8AC3E}">
        <p14:creationId xmlns:p14="http://schemas.microsoft.com/office/powerpoint/2010/main" val="347714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6246C453-01EB-2D48-8692-4479A4C4F8CF}"/>
              </a:ext>
            </a:extLst>
          </p:cNvPr>
          <p:cNvSpPr/>
          <p:nvPr/>
        </p:nvSpPr>
        <p:spPr>
          <a:xfrm>
            <a:off x="5588656" y="274336"/>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531F0A5C-CDC7-3644-89CB-499EB967DC47}"/>
              </a:ext>
            </a:extLst>
          </p:cNvPr>
          <p:cNvSpPr/>
          <p:nvPr/>
        </p:nvSpPr>
        <p:spPr>
          <a:xfrm>
            <a:off x="4274781" y="469427"/>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BDE741E-7AC8-5E42-B7F2-ECEE870BFB05}"/>
              </a:ext>
            </a:extLst>
          </p:cNvPr>
          <p:cNvSpPr/>
          <p:nvPr/>
        </p:nvSpPr>
        <p:spPr>
          <a:xfrm>
            <a:off x="6023261" y="2878442"/>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98748EE-61AA-F74C-848C-0C68222AA40A}"/>
              </a:ext>
            </a:extLst>
          </p:cNvPr>
          <p:cNvSpPr/>
          <p:nvPr/>
        </p:nvSpPr>
        <p:spPr>
          <a:xfrm>
            <a:off x="1435985" y="2755812"/>
            <a:ext cx="3657600" cy="3657600"/>
          </a:xfrm>
          <a:prstGeom prst="ellipse">
            <a:avLst/>
          </a:prstGeom>
          <a:solidFill>
            <a:schemeClr val="accent1">
              <a:lumMod val="20000"/>
              <a:lumOff val="80000"/>
              <a:alpha val="49743"/>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5E8207D-DCAA-FB4F-9FF6-338F7416A97B}"/>
              </a:ext>
            </a:extLst>
          </p:cNvPr>
          <p:cNvSpPr/>
          <p:nvPr/>
        </p:nvSpPr>
        <p:spPr>
          <a:xfrm>
            <a:off x="1123872" y="496209"/>
            <a:ext cx="3657600" cy="3657600"/>
          </a:xfrm>
          <a:prstGeom prst="ellipse">
            <a:avLst/>
          </a:prstGeom>
          <a:solidFill>
            <a:schemeClr val="accent1">
              <a:lumMod val="20000"/>
              <a:lumOff val="80000"/>
              <a:alpha val="50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2A8824A-2D33-6245-B8E4-64FFA8792292}"/>
              </a:ext>
            </a:extLst>
          </p:cNvPr>
          <p:cNvSpPr/>
          <p:nvPr/>
        </p:nvSpPr>
        <p:spPr>
          <a:xfrm>
            <a:off x="3532532" y="-716295"/>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1D60459-A2F2-BC4D-A983-D3390D0ACBE7}"/>
              </a:ext>
            </a:extLst>
          </p:cNvPr>
          <p:cNvSpPr/>
          <p:nvPr/>
        </p:nvSpPr>
        <p:spPr>
          <a:xfrm>
            <a:off x="3492406" y="3859552"/>
            <a:ext cx="3657600" cy="3657600"/>
          </a:xfrm>
          <a:prstGeom prst="ellipse">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riangle 105">
            <a:extLst>
              <a:ext uri="{FF2B5EF4-FFF2-40B4-BE49-F238E27FC236}">
                <a16:creationId xmlns:a16="http://schemas.microsoft.com/office/drawing/2014/main" id="{4D3B8F56-CBAB-7B43-9C35-DAB815DC1893}"/>
              </a:ext>
            </a:extLst>
          </p:cNvPr>
          <p:cNvSpPr/>
          <p:nvPr/>
        </p:nvSpPr>
        <p:spPr>
          <a:xfrm rot="12291326">
            <a:off x="5059750" y="1557351"/>
            <a:ext cx="2331376"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5229256" y="685117"/>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7332595" y="1634351"/>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8024013" y="4460018"/>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5165651" y="5838785"/>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2919679" y="4395360"/>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2885360" y="1878707"/>
            <a:ext cx="576943" cy="369332"/>
          </a:xfrm>
          <a:prstGeom prst="rect">
            <a:avLst/>
          </a:prstGeom>
          <a:noFill/>
        </p:spPr>
        <p:txBody>
          <a:bodyPr wrap="square" rtlCol="0">
            <a:spAutoFit/>
          </a:bodyPr>
          <a:lstStyle/>
          <a:p>
            <a:r>
              <a:rPr lang="en-US" dirty="0"/>
              <a:t>G</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6130885" y="2339338"/>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7" name="Triangle 36">
            <a:extLst>
              <a:ext uri="{FF2B5EF4-FFF2-40B4-BE49-F238E27FC236}">
                <a16:creationId xmlns:a16="http://schemas.microsoft.com/office/drawing/2014/main" id="{2D8D3547-4682-0E4D-AE68-F3BCE9ABD135}"/>
              </a:ext>
            </a:extLst>
          </p:cNvPr>
          <p:cNvSpPr/>
          <p:nvPr/>
        </p:nvSpPr>
        <p:spPr>
          <a:xfrm>
            <a:off x="3062262" y="1143589"/>
            <a:ext cx="3041737" cy="1163090"/>
          </a:xfrm>
          <a:prstGeom prst="triangle">
            <a:avLst>
              <a:gd name="adj" fmla="val 7516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angle 38">
            <a:extLst>
              <a:ext uri="{FF2B5EF4-FFF2-40B4-BE49-F238E27FC236}">
                <a16:creationId xmlns:a16="http://schemas.microsoft.com/office/drawing/2014/main" id="{8ACD1F0A-2702-9D4A-9B50-208FA60BA1F9}"/>
              </a:ext>
            </a:extLst>
          </p:cNvPr>
          <p:cNvSpPr/>
          <p:nvPr/>
        </p:nvSpPr>
        <p:spPr>
          <a:xfrm rot="19344028">
            <a:off x="2385578" y="1718720"/>
            <a:ext cx="3541320" cy="1897456"/>
          </a:xfrm>
          <a:prstGeom prst="triangle">
            <a:avLst>
              <a:gd name="adj" fmla="val 310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67D6B7F9-E50F-094F-A9AB-43FF79C4B3C2}"/>
              </a:ext>
            </a:extLst>
          </p:cNvPr>
          <p:cNvSpPr/>
          <p:nvPr/>
        </p:nvSpPr>
        <p:spPr>
          <a:xfrm rot="1774440">
            <a:off x="3932594" y="2058757"/>
            <a:ext cx="2338137" cy="3294108"/>
          </a:xfrm>
          <a:prstGeom prst="triangle">
            <a:avLst>
              <a:gd name="adj" fmla="val 59678"/>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4216FCDB-D008-724B-869F-3D1DE1F21EB6}"/>
              </a:ext>
            </a:extLst>
          </p:cNvPr>
          <p:cNvSpPr/>
          <p:nvPr/>
        </p:nvSpPr>
        <p:spPr>
          <a:xfrm rot="20330545">
            <a:off x="4762473" y="2501326"/>
            <a:ext cx="2721203" cy="2773599"/>
          </a:xfrm>
          <a:prstGeom prst="triangle">
            <a:avLst>
              <a:gd name="adj" fmla="val 70009"/>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1C20908-6B2A-3644-94F1-54529518050E}"/>
              </a:ext>
            </a:extLst>
          </p:cNvPr>
          <p:cNvSpPr/>
          <p:nvPr/>
        </p:nvSpPr>
        <p:spPr>
          <a:xfrm>
            <a:off x="2941794"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C6555C83-DF50-7B46-AC3B-93A0869B288A}"/>
              </a:ext>
            </a:extLst>
          </p:cNvPr>
          <p:cNvCxnSpPr>
            <a:cxnSpLocks/>
          </p:cNvCxnSpPr>
          <p:nvPr/>
        </p:nvCxnSpPr>
        <p:spPr>
          <a:xfrm flipH="1" flipV="1">
            <a:off x="3033234" y="2424901"/>
            <a:ext cx="269207" cy="2063685"/>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59EE8C63-FC96-5443-A49F-50508A4979A9}"/>
              </a:ext>
            </a:extLst>
          </p:cNvPr>
          <p:cNvSpPr/>
          <p:nvPr/>
        </p:nvSpPr>
        <p:spPr>
          <a:xfrm>
            <a:off x="3211001" y="4488586"/>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45E54C8-93F6-9548-9A83-A625469689F4}"/>
              </a:ext>
            </a:extLst>
          </p:cNvPr>
          <p:cNvCxnSpPr>
            <a:cxnSpLocks/>
          </p:cNvCxnSpPr>
          <p:nvPr/>
        </p:nvCxnSpPr>
        <p:spPr>
          <a:xfrm flipH="1">
            <a:off x="3097892" y="1149015"/>
            <a:ext cx="2173351" cy="1119788"/>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4E4EDEC7-561D-5841-88C4-EBED67798705}"/>
              </a:ext>
            </a:extLst>
          </p:cNvPr>
          <p:cNvCxnSpPr>
            <a:cxnSpLocks/>
          </p:cNvCxnSpPr>
          <p:nvPr/>
        </p:nvCxnSpPr>
        <p:spPr>
          <a:xfrm>
            <a:off x="3367099" y="4644684"/>
            <a:ext cx="1879800" cy="106430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4C3E826F-B2FD-E043-91A0-4622CFB25C58}"/>
              </a:ext>
            </a:extLst>
          </p:cNvPr>
          <p:cNvSpPr/>
          <p:nvPr/>
        </p:nvSpPr>
        <p:spPr>
          <a:xfrm>
            <a:off x="7805159" y="457410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A23FD0F-172D-3341-8DD2-398BEB0F2DB6}"/>
              </a:ext>
            </a:extLst>
          </p:cNvPr>
          <p:cNvCxnSpPr>
            <a:cxnSpLocks/>
          </p:cNvCxnSpPr>
          <p:nvPr/>
        </p:nvCxnSpPr>
        <p:spPr>
          <a:xfrm flipH="1">
            <a:off x="3124674" y="2333461"/>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E62C1060-802A-8B43-92A9-998E361B8191}"/>
              </a:ext>
            </a:extLst>
          </p:cNvPr>
          <p:cNvCxnSpPr>
            <a:cxnSpLocks/>
          </p:cNvCxnSpPr>
          <p:nvPr/>
        </p:nvCxnSpPr>
        <p:spPr>
          <a:xfrm flipH="1">
            <a:off x="3302441" y="2398119"/>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FE9C07E-B348-4249-B40E-101F1F74C87D}"/>
              </a:ext>
            </a:extLst>
          </p:cNvPr>
          <p:cNvCxnSpPr>
            <a:cxnSpLocks/>
          </p:cNvCxnSpPr>
          <p:nvPr/>
        </p:nvCxnSpPr>
        <p:spPr>
          <a:xfrm flipH="1">
            <a:off x="5338339" y="2424901"/>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46" name="Triangle 45">
            <a:extLst>
              <a:ext uri="{FF2B5EF4-FFF2-40B4-BE49-F238E27FC236}">
                <a16:creationId xmlns:a16="http://schemas.microsoft.com/office/drawing/2014/main" id="{35F3BE46-C613-5944-B244-430E11BFF30A}"/>
              </a:ext>
            </a:extLst>
          </p:cNvPr>
          <p:cNvSpPr/>
          <p:nvPr/>
        </p:nvSpPr>
        <p:spPr>
          <a:xfrm rot="3147343">
            <a:off x="5974766" y="2536751"/>
            <a:ext cx="3020796" cy="1228168"/>
          </a:xfrm>
          <a:prstGeom prst="triangle">
            <a:avLst>
              <a:gd name="adj" fmla="val 2091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6279673" y="2291186"/>
            <a:ext cx="576943" cy="369332"/>
          </a:xfrm>
          <a:prstGeom prst="rect">
            <a:avLst/>
          </a:prstGeom>
          <a:noFill/>
        </p:spPr>
        <p:txBody>
          <a:bodyPr wrap="square" rtlCol="0">
            <a:spAutoFit/>
          </a:bodyPr>
          <a:lstStyle/>
          <a:p>
            <a:r>
              <a:rPr lang="en-US" dirty="0"/>
              <a:t>C</a:t>
            </a:r>
          </a:p>
        </p:txBody>
      </p:sp>
      <p:cxnSp>
        <p:nvCxnSpPr>
          <p:cNvPr id="44" name="Straight Connector 43">
            <a:extLst>
              <a:ext uri="{FF2B5EF4-FFF2-40B4-BE49-F238E27FC236}">
                <a16:creationId xmlns:a16="http://schemas.microsoft.com/office/drawing/2014/main" id="{4C77C8DF-19DB-BE45-9C29-39043D3B4C03}"/>
              </a:ext>
            </a:extLst>
          </p:cNvPr>
          <p:cNvCxnSpPr>
            <a:cxnSpLocks/>
          </p:cNvCxnSpPr>
          <p:nvPr/>
        </p:nvCxnSpPr>
        <p:spPr>
          <a:xfrm>
            <a:off x="6110301" y="2329802"/>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ED9EF45-0674-7F4A-B045-E93F94BC087C}"/>
              </a:ext>
            </a:extLst>
          </p:cNvPr>
          <p:cNvCxnSpPr>
            <a:cxnSpLocks/>
            <a:endCxn id="67" idx="0"/>
          </p:cNvCxnSpPr>
          <p:nvPr/>
        </p:nvCxnSpPr>
        <p:spPr>
          <a:xfrm>
            <a:off x="7451295" y="2196667"/>
            <a:ext cx="445304" cy="237744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BF95D5D6-597B-D048-BB8F-25E552EBBCC8}"/>
              </a:ext>
            </a:extLst>
          </p:cNvPr>
          <p:cNvCxnSpPr>
            <a:cxnSpLocks/>
            <a:endCxn id="67" idx="3"/>
          </p:cNvCxnSpPr>
          <p:nvPr/>
        </p:nvCxnSpPr>
        <p:spPr>
          <a:xfrm flipV="1">
            <a:off x="5365550" y="4730205"/>
            <a:ext cx="2466391" cy="952482"/>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47" name="Oval 46">
            <a:extLst>
              <a:ext uri="{FF2B5EF4-FFF2-40B4-BE49-F238E27FC236}">
                <a16:creationId xmlns:a16="http://schemas.microsoft.com/office/drawing/2014/main" id="{224721B6-76BC-8745-B66A-E1EA262F4615}"/>
              </a:ext>
            </a:extLst>
          </p:cNvPr>
          <p:cNvSpPr/>
          <p:nvPr/>
        </p:nvSpPr>
        <p:spPr>
          <a:xfrm>
            <a:off x="5271243" y="105757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BD81DD-AA58-8141-A8A4-57ED38BFB35D}"/>
              </a:ext>
            </a:extLst>
          </p:cNvPr>
          <p:cNvSpPr/>
          <p:nvPr/>
        </p:nvSpPr>
        <p:spPr>
          <a:xfrm>
            <a:off x="7359855" y="2013787"/>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2BB3E87-82C6-EA41-8047-99A604C21C01}"/>
              </a:ext>
            </a:extLst>
          </p:cNvPr>
          <p:cNvSpPr/>
          <p:nvPr/>
        </p:nvSpPr>
        <p:spPr>
          <a:xfrm>
            <a:off x="6023261" y="224202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518CBD88-3E93-1B4F-8B1E-AACA3CAE887E}"/>
              </a:ext>
            </a:extLst>
          </p:cNvPr>
          <p:cNvCxnSpPr>
            <a:cxnSpLocks/>
            <a:stCxn id="47" idx="1"/>
            <a:endCxn id="50" idx="1"/>
          </p:cNvCxnSpPr>
          <p:nvPr/>
        </p:nvCxnSpPr>
        <p:spPr>
          <a:xfrm>
            <a:off x="5298025" y="1084357"/>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ED313C2C-78FD-8E4D-AB1F-A32C69829B36}"/>
              </a:ext>
            </a:extLst>
          </p:cNvPr>
          <p:cNvCxnSpPr>
            <a:cxnSpLocks/>
            <a:stCxn id="50" idx="6"/>
            <a:endCxn id="48" idx="2"/>
          </p:cNvCxnSpPr>
          <p:nvPr/>
        </p:nvCxnSpPr>
        <p:spPr>
          <a:xfrm flipV="1">
            <a:off x="6206141" y="2105227"/>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73F33684-5574-B24B-B1E4-59039000956D}"/>
              </a:ext>
            </a:extLst>
          </p:cNvPr>
          <p:cNvCxnSpPr>
            <a:cxnSpLocks/>
          </p:cNvCxnSpPr>
          <p:nvPr/>
        </p:nvCxnSpPr>
        <p:spPr>
          <a:xfrm>
            <a:off x="5454123" y="1149015"/>
            <a:ext cx="1932514" cy="89155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2661B106-7E20-FE4C-85E4-BB04E9D1F07F}"/>
              </a:ext>
            </a:extLst>
          </p:cNvPr>
          <p:cNvSpPr/>
          <p:nvPr/>
        </p:nvSpPr>
        <p:spPr>
          <a:xfrm>
            <a:off x="5246899" y="561754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1A7F3034-F410-784B-8011-903A89387E77}"/>
              </a:ext>
            </a:extLst>
          </p:cNvPr>
          <p:cNvSpPr/>
          <p:nvPr/>
        </p:nvSpPr>
        <p:spPr>
          <a:xfrm>
            <a:off x="9972592"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0FCD3872-01C5-6D43-A843-61A418ECF4A8}"/>
              </a:ext>
            </a:extLst>
          </p:cNvPr>
          <p:cNvSpPr txBox="1"/>
          <p:nvPr/>
        </p:nvSpPr>
        <p:spPr>
          <a:xfrm>
            <a:off x="9888815" y="24194"/>
            <a:ext cx="2006115" cy="369332"/>
          </a:xfrm>
          <a:prstGeom prst="rect">
            <a:avLst/>
          </a:prstGeom>
          <a:noFill/>
        </p:spPr>
        <p:txBody>
          <a:bodyPr wrap="square" rtlCol="0">
            <a:spAutoFit/>
          </a:bodyPr>
          <a:lstStyle/>
          <a:p>
            <a:r>
              <a:rPr lang="en-US" dirty="0"/>
              <a:t>A  B   C   D   E   F   G </a:t>
            </a:r>
          </a:p>
        </p:txBody>
      </p:sp>
      <p:sp>
        <p:nvSpPr>
          <p:cNvPr id="168" name="Oval 167">
            <a:extLst>
              <a:ext uri="{FF2B5EF4-FFF2-40B4-BE49-F238E27FC236}">
                <a16:creationId xmlns:a16="http://schemas.microsoft.com/office/drawing/2014/main" id="{8F1E2465-8913-434A-80E1-D47978D24996}"/>
              </a:ext>
            </a:extLst>
          </p:cNvPr>
          <p:cNvSpPr/>
          <p:nvPr/>
        </p:nvSpPr>
        <p:spPr>
          <a:xfrm>
            <a:off x="1025081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80208D9F-0ABD-6B41-BF8A-045C3546EDFE}"/>
              </a:ext>
            </a:extLst>
          </p:cNvPr>
          <p:cNvSpPr/>
          <p:nvPr/>
        </p:nvSpPr>
        <p:spPr>
          <a:xfrm>
            <a:off x="10532967"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06171769-4EF5-1D4F-BAF5-A9FE0563BCCE}"/>
              </a:ext>
            </a:extLst>
          </p:cNvPr>
          <p:cNvSpPr/>
          <p:nvPr/>
        </p:nvSpPr>
        <p:spPr>
          <a:xfrm>
            <a:off x="108072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7B2AB353-0A68-4A45-88ED-6D7340EC5FE7}"/>
              </a:ext>
            </a:extLst>
          </p:cNvPr>
          <p:cNvSpPr/>
          <p:nvPr/>
        </p:nvSpPr>
        <p:spPr>
          <a:xfrm>
            <a:off x="11082071"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E2756C57-7344-2E40-83F7-641614A43CC6}"/>
              </a:ext>
            </a:extLst>
          </p:cNvPr>
          <p:cNvSpPr/>
          <p:nvPr/>
        </p:nvSpPr>
        <p:spPr>
          <a:xfrm>
            <a:off x="1135588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0458FF2C-1295-464A-89BE-854D7A5157AA}"/>
              </a:ext>
            </a:extLst>
          </p:cNvPr>
          <p:cNvSpPr/>
          <p:nvPr/>
        </p:nvSpPr>
        <p:spPr>
          <a:xfrm>
            <a:off x="11630680"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5B50B91-385F-8E47-8CD4-94434F9B2494}"/>
              </a:ext>
            </a:extLst>
          </p:cNvPr>
          <p:cNvSpPr/>
          <p:nvPr/>
        </p:nvSpPr>
        <p:spPr>
          <a:xfrm>
            <a:off x="9969647"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5" name="Straight Connector 174">
            <a:extLst>
              <a:ext uri="{FF2B5EF4-FFF2-40B4-BE49-F238E27FC236}">
                <a16:creationId xmlns:a16="http://schemas.microsoft.com/office/drawing/2014/main" id="{23F0FF19-AE48-F14B-90A4-AC583416A058}"/>
              </a:ext>
            </a:extLst>
          </p:cNvPr>
          <p:cNvCxnSpPr>
            <a:cxnSpLocks/>
            <a:stCxn id="174" idx="6"/>
            <a:endCxn id="176" idx="2"/>
          </p:cNvCxnSpPr>
          <p:nvPr/>
        </p:nvCxnSpPr>
        <p:spPr>
          <a:xfrm flipV="1">
            <a:off x="10061087"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6" name="Oval 175">
            <a:extLst>
              <a:ext uri="{FF2B5EF4-FFF2-40B4-BE49-F238E27FC236}">
                <a16:creationId xmlns:a16="http://schemas.microsoft.com/office/drawing/2014/main" id="{5007F5A7-5456-AE4E-BA8C-77C892B2D4C4}"/>
              </a:ext>
            </a:extLst>
          </p:cNvPr>
          <p:cNvSpPr/>
          <p:nvPr/>
        </p:nvSpPr>
        <p:spPr>
          <a:xfrm>
            <a:off x="10807271"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8BDAD78-5995-C642-BA7C-0AE0491732D9}"/>
              </a:ext>
            </a:extLst>
          </p:cNvPr>
          <p:cNvSpPr/>
          <p:nvPr/>
        </p:nvSpPr>
        <p:spPr>
          <a:xfrm>
            <a:off x="9969647"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BA92A366-A71E-DD4C-905D-3E6562EC327C}"/>
              </a:ext>
            </a:extLst>
          </p:cNvPr>
          <p:cNvCxnSpPr>
            <a:cxnSpLocks/>
            <a:stCxn id="178" idx="6"/>
            <a:endCxn id="180" idx="2"/>
          </p:cNvCxnSpPr>
          <p:nvPr/>
        </p:nvCxnSpPr>
        <p:spPr>
          <a:xfrm flipV="1">
            <a:off x="10061087"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0" name="Oval 179">
            <a:extLst>
              <a:ext uri="{FF2B5EF4-FFF2-40B4-BE49-F238E27FC236}">
                <a16:creationId xmlns:a16="http://schemas.microsoft.com/office/drawing/2014/main" id="{ACD7F6A4-284D-274A-9FCA-C326C84BD81A}"/>
              </a:ext>
            </a:extLst>
          </p:cNvPr>
          <p:cNvSpPr/>
          <p:nvPr/>
        </p:nvSpPr>
        <p:spPr>
          <a:xfrm>
            <a:off x="10807271"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138C4E5E-AEC6-D849-96EB-5EAE61267D78}"/>
              </a:ext>
            </a:extLst>
          </p:cNvPr>
          <p:cNvSpPr/>
          <p:nvPr/>
        </p:nvSpPr>
        <p:spPr>
          <a:xfrm>
            <a:off x="9963111"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2" name="Straight Connector 181">
            <a:extLst>
              <a:ext uri="{FF2B5EF4-FFF2-40B4-BE49-F238E27FC236}">
                <a16:creationId xmlns:a16="http://schemas.microsoft.com/office/drawing/2014/main" id="{3AFCBBCF-A7D0-9F43-8346-D885FC32BAC7}"/>
              </a:ext>
            </a:extLst>
          </p:cNvPr>
          <p:cNvCxnSpPr>
            <a:cxnSpLocks/>
            <a:stCxn id="181" idx="6"/>
            <a:endCxn id="183" idx="2"/>
          </p:cNvCxnSpPr>
          <p:nvPr/>
        </p:nvCxnSpPr>
        <p:spPr>
          <a:xfrm flipV="1">
            <a:off x="10054551"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3" name="Oval 182">
            <a:extLst>
              <a:ext uri="{FF2B5EF4-FFF2-40B4-BE49-F238E27FC236}">
                <a16:creationId xmlns:a16="http://schemas.microsoft.com/office/drawing/2014/main" id="{479ACAF1-74AE-6847-B510-A7BD8ADFE739}"/>
              </a:ext>
            </a:extLst>
          </p:cNvPr>
          <p:cNvSpPr/>
          <p:nvPr/>
        </p:nvSpPr>
        <p:spPr>
          <a:xfrm>
            <a:off x="10800735"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7AAAF987-5F8C-E946-A824-71DD9B3315F1}"/>
              </a:ext>
            </a:extLst>
          </p:cNvPr>
          <p:cNvSpPr/>
          <p:nvPr/>
        </p:nvSpPr>
        <p:spPr>
          <a:xfrm>
            <a:off x="9963111"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78E804EB-9E37-944F-9A10-30E6DD2668A8}"/>
              </a:ext>
            </a:extLst>
          </p:cNvPr>
          <p:cNvCxnSpPr>
            <a:cxnSpLocks/>
            <a:stCxn id="184" idx="6"/>
            <a:endCxn id="186" idx="2"/>
          </p:cNvCxnSpPr>
          <p:nvPr/>
        </p:nvCxnSpPr>
        <p:spPr>
          <a:xfrm flipV="1">
            <a:off x="10054551"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6" name="Oval 185">
            <a:extLst>
              <a:ext uri="{FF2B5EF4-FFF2-40B4-BE49-F238E27FC236}">
                <a16:creationId xmlns:a16="http://schemas.microsoft.com/office/drawing/2014/main" id="{83256777-7C0B-5D4D-8181-064457ACF512}"/>
              </a:ext>
            </a:extLst>
          </p:cNvPr>
          <p:cNvSpPr/>
          <p:nvPr/>
        </p:nvSpPr>
        <p:spPr>
          <a:xfrm>
            <a:off x="10800735"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BFCDC167-0078-BF41-B5AE-F9BC26D0CC36}"/>
              </a:ext>
            </a:extLst>
          </p:cNvPr>
          <p:cNvSpPr/>
          <p:nvPr/>
        </p:nvSpPr>
        <p:spPr>
          <a:xfrm>
            <a:off x="9964756"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8" name="Straight Connector 187">
            <a:extLst>
              <a:ext uri="{FF2B5EF4-FFF2-40B4-BE49-F238E27FC236}">
                <a16:creationId xmlns:a16="http://schemas.microsoft.com/office/drawing/2014/main" id="{D895376F-7488-6843-AEDA-9F6E4848FBBD}"/>
              </a:ext>
            </a:extLst>
          </p:cNvPr>
          <p:cNvCxnSpPr>
            <a:cxnSpLocks/>
            <a:stCxn id="187" idx="6"/>
            <a:endCxn id="250" idx="2"/>
          </p:cNvCxnSpPr>
          <p:nvPr/>
        </p:nvCxnSpPr>
        <p:spPr>
          <a:xfrm flipV="1">
            <a:off x="10056196"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50" name="Oval 249">
            <a:extLst>
              <a:ext uri="{FF2B5EF4-FFF2-40B4-BE49-F238E27FC236}">
                <a16:creationId xmlns:a16="http://schemas.microsoft.com/office/drawing/2014/main" id="{FBF1A6BD-E98A-3244-95E4-743E65EAC768}"/>
              </a:ext>
            </a:extLst>
          </p:cNvPr>
          <p:cNvSpPr/>
          <p:nvPr/>
        </p:nvSpPr>
        <p:spPr>
          <a:xfrm>
            <a:off x="10802380"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1" name="Triangle 250">
            <a:extLst>
              <a:ext uri="{FF2B5EF4-FFF2-40B4-BE49-F238E27FC236}">
                <a16:creationId xmlns:a16="http://schemas.microsoft.com/office/drawing/2014/main" id="{10C0DC06-F6BA-E54D-BBC2-33BD8678272B}"/>
              </a:ext>
            </a:extLst>
          </p:cNvPr>
          <p:cNvSpPr/>
          <p:nvPr/>
        </p:nvSpPr>
        <p:spPr>
          <a:xfrm>
            <a:off x="9995767" y="198449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a:extLst>
              <a:ext uri="{FF2B5EF4-FFF2-40B4-BE49-F238E27FC236}">
                <a16:creationId xmlns:a16="http://schemas.microsoft.com/office/drawing/2014/main" id="{A09054B7-ACAC-0B4A-9AC5-E5D878B7BC21}"/>
              </a:ext>
            </a:extLst>
          </p:cNvPr>
          <p:cNvSpPr txBox="1"/>
          <p:nvPr/>
        </p:nvSpPr>
        <p:spPr>
          <a:xfrm>
            <a:off x="11159304" y="2029329"/>
            <a:ext cx="566181" cy="369332"/>
          </a:xfrm>
          <a:prstGeom prst="rect">
            <a:avLst/>
          </a:prstGeom>
          <a:noFill/>
        </p:spPr>
        <p:txBody>
          <a:bodyPr wrap="none" rtlCol="0">
            <a:spAutoFit/>
          </a:bodyPr>
          <a:lstStyle/>
          <a:p>
            <a:r>
              <a:rPr lang="en-US" dirty="0"/>
              <a:t>ABC</a:t>
            </a:r>
          </a:p>
        </p:txBody>
      </p:sp>
      <p:grpSp>
        <p:nvGrpSpPr>
          <p:cNvPr id="2" name="Group 1">
            <a:extLst>
              <a:ext uri="{FF2B5EF4-FFF2-40B4-BE49-F238E27FC236}">
                <a16:creationId xmlns:a16="http://schemas.microsoft.com/office/drawing/2014/main" id="{D4FF68DA-1629-CB4B-BC48-CF08094B3550}"/>
              </a:ext>
            </a:extLst>
          </p:cNvPr>
          <p:cNvGrpSpPr/>
          <p:nvPr/>
        </p:nvGrpSpPr>
        <p:grpSpPr>
          <a:xfrm>
            <a:off x="9961186" y="2500684"/>
            <a:ext cx="929064" cy="94331"/>
            <a:chOff x="9961186" y="2500684"/>
            <a:chExt cx="929064" cy="94331"/>
          </a:xfrm>
        </p:grpSpPr>
        <p:sp>
          <p:nvSpPr>
            <p:cNvPr id="253" name="Oval 252">
              <a:extLst>
                <a:ext uri="{FF2B5EF4-FFF2-40B4-BE49-F238E27FC236}">
                  <a16:creationId xmlns:a16="http://schemas.microsoft.com/office/drawing/2014/main" id="{7B30E304-5AD1-EA48-A604-616FA8D3A2AC}"/>
                </a:ext>
              </a:extLst>
            </p:cNvPr>
            <p:cNvSpPr/>
            <p:nvPr/>
          </p:nvSpPr>
          <p:spPr>
            <a:xfrm>
              <a:off x="9961186" y="250357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54" name="Straight Connector 253">
              <a:extLst>
                <a:ext uri="{FF2B5EF4-FFF2-40B4-BE49-F238E27FC236}">
                  <a16:creationId xmlns:a16="http://schemas.microsoft.com/office/drawing/2014/main" id="{C367B686-C7D8-114C-B4B1-6F87F1E2A230}"/>
                </a:ext>
              </a:extLst>
            </p:cNvPr>
            <p:cNvCxnSpPr>
              <a:cxnSpLocks/>
              <a:stCxn id="253" idx="6"/>
              <a:endCxn id="255" idx="2"/>
            </p:cNvCxnSpPr>
            <p:nvPr/>
          </p:nvCxnSpPr>
          <p:spPr>
            <a:xfrm flipV="1">
              <a:off x="10052626" y="254640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55" name="Oval 254">
              <a:extLst>
                <a:ext uri="{FF2B5EF4-FFF2-40B4-BE49-F238E27FC236}">
                  <a16:creationId xmlns:a16="http://schemas.microsoft.com/office/drawing/2014/main" id="{E5609FA2-C4B0-3F44-8803-5693AD14789A}"/>
                </a:ext>
              </a:extLst>
            </p:cNvPr>
            <p:cNvSpPr/>
            <p:nvPr/>
          </p:nvSpPr>
          <p:spPr>
            <a:xfrm>
              <a:off x="10798810" y="250068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56" name="TextBox 255">
            <a:extLst>
              <a:ext uri="{FF2B5EF4-FFF2-40B4-BE49-F238E27FC236}">
                <a16:creationId xmlns:a16="http://schemas.microsoft.com/office/drawing/2014/main" id="{258DE9B2-02DD-3142-89DE-EB5E49DBAE04}"/>
              </a:ext>
            </a:extLst>
          </p:cNvPr>
          <p:cNvSpPr txBox="1"/>
          <p:nvPr/>
        </p:nvSpPr>
        <p:spPr>
          <a:xfrm>
            <a:off x="11169938" y="2354716"/>
            <a:ext cx="461921" cy="646331"/>
          </a:xfrm>
          <a:prstGeom prst="rect">
            <a:avLst/>
          </a:prstGeom>
          <a:noFill/>
        </p:spPr>
        <p:txBody>
          <a:bodyPr wrap="none" rtlCol="0">
            <a:spAutoFit/>
          </a:bodyPr>
          <a:lstStyle/>
          <a:p>
            <a:r>
              <a:rPr lang="en-US" dirty="0"/>
              <a:t>AG</a:t>
            </a:r>
          </a:p>
          <a:p>
            <a:r>
              <a:rPr lang="en-US" dirty="0"/>
              <a:t>BD</a:t>
            </a:r>
          </a:p>
        </p:txBody>
      </p:sp>
      <p:grpSp>
        <p:nvGrpSpPr>
          <p:cNvPr id="3" name="Group 2">
            <a:extLst>
              <a:ext uri="{FF2B5EF4-FFF2-40B4-BE49-F238E27FC236}">
                <a16:creationId xmlns:a16="http://schemas.microsoft.com/office/drawing/2014/main" id="{27EF376E-8A77-EF45-B01A-D3AB2BECE712}"/>
              </a:ext>
            </a:extLst>
          </p:cNvPr>
          <p:cNvGrpSpPr/>
          <p:nvPr/>
        </p:nvGrpSpPr>
        <p:grpSpPr>
          <a:xfrm>
            <a:off x="9963296" y="2765132"/>
            <a:ext cx="929064" cy="94331"/>
            <a:chOff x="9963296" y="2765132"/>
            <a:chExt cx="929064" cy="94331"/>
          </a:xfrm>
        </p:grpSpPr>
        <p:sp>
          <p:nvSpPr>
            <p:cNvPr id="257" name="Oval 256">
              <a:extLst>
                <a:ext uri="{FF2B5EF4-FFF2-40B4-BE49-F238E27FC236}">
                  <a16:creationId xmlns:a16="http://schemas.microsoft.com/office/drawing/2014/main" id="{D510DADF-A9D5-8348-A110-C784F1941122}"/>
                </a:ext>
              </a:extLst>
            </p:cNvPr>
            <p:cNvSpPr/>
            <p:nvPr/>
          </p:nvSpPr>
          <p:spPr>
            <a:xfrm>
              <a:off x="9963296" y="2768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58" name="Straight Connector 257">
              <a:extLst>
                <a:ext uri="{FF2B5EF4-FFF2-40B4-BE49-F238E27FC236}">
                  <a16:creationId xmlns:a16="http://schemas.microsoft.com/office/drawing/2014/main" id="{9861A615-041F-FC4B-8A8C-58C6E9F20452}"/>
                </a:ext>
              </a:extLst>
            </p:cNvPr>
            <p:cNvCxnSpPr>
              <a:cxnSpLocks/>
              <a:stCxn id="257" idx="6"/>
              <a:endCxn id="259" idx="2"/>
            </p:cNvCxnSpPr>
            <p:nvPr/>
          </p:nvCxnSpPr>
          <p:spPr>
            <a:xfrm flipV="1">
              <a:off x="10054736" y="2810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59" name="Oval 258">
              <a:extLst>
                <a:ext uri="{FF2B5EF4-FFF2-40B4-BE49-F238E27FC236}">
                  <a16:creationId xmlns:a16="http://schemas.microsoft.com/office/drawing/2014/main" id="{4ACD4A07-9DE2-C74A-890F-0F1C7A58C5B4}"/>
                </a:ext>
              </a:extLst>
            </p:cNvPr>
            <p:cNvSpPr/>
            <p:nvPr/>
          </p:nvSpPr>
          <p:spPr>
            <a:xfrm>
              <a:off x="10800920" y="2765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E25C324-0852-3B42-85F7-9172D5302A5F}"/>
              </a:ext>
            </a:extLst>
          </p:cNvPr>
          <p:cNvGrpSpPr/>
          <p:nvPr/>
        </p:nvGrpSpPr>
        <p:grpSpPr>
          <a:xfrm>
            <a:off x="9963296" y="3031306"/>
            <a:ext cx="929064" cy="94331"/>
            <a:chOff x="9963296" y="3031306"/>
            <a:chExt cx="929064" cy="94331"/>
          </a:xfrm>
        </p:grpSpPr>
        <p:sp>
          <p:nvSpPr>
            <p:cNvPr id="260" name="Oval 259">
              <a:extLst>
                <a:ext uri="{FF2B5EF4-FFF2-40B4-BE49-F238E27FC236}">
                  <a16:creationId xmlns:a16="http://schemas.microsoft.com/office/drawing/2014/main" id="{D355DCC2-66BB-6741-9989-5C0C55BE4E5E}"/>
                </a:ext>
              </a:extLst>
            </p:cNvPr>
            <p:cNvSpPr/>
            <p:nvPr/>
          </p:nvSpPr>
          <p:spPr>
            <a:xfrm>
              <a:off x="9963296" y="303419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1" name="Straight Connector 260">
              <a:extLst>
                <a:ext uri="{FF2B5EF4-FFF2-40B4-BE49-F238E27FC236}">
                  <a16:creationId xmlns:a16="http://schemas.microsoft.com/office/drawing/2014/main" id="{C1202EE7-CEB5-1847-BA56-14EF2F2A17CA}"/>
                </a:ext>
              </a:extLst>
            </p:cNvPr>
            <p:cNvCxnSpPr>
              <a:cxnSpLocks/>
              <a:stCxn id="260" idx="6"/>
              <a:endCxn id="262" idx="2"/>
            </p:cNvCxnSpPr>
            <p:nvPr/>
          </p:nvCxnSpPr>
          <p:spPr>
            <a:xfrm flipV="1">
              <a:off x="10054736" y="307702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262" name="Oval 261">
              <a:extLst>
                <a:ext uri="{FF2B5EF4-FFF2-40B4-BE49-F238E27FC236}">
                  <a16:creationId xmlns:a16="http://schemas.microsoft.com/office/drawing/2014/main" id="{BC71EAFB-698E-D14D-B4A1-508CED4C7077}"/>
                </a:ext>
              </a:extLst>
            </p:cNvPr>
            <p:cNvSpPr/>
            <p:nvPr/>
          </p:nvSpPr>
          <p:spPr>
            <a:xfrm>
              <a:off x="10800920" y="3031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3536552-7727-CD4C-A899-59B7E19E81C4}"/>
              </a:ext>
            </a:extLst>
          </p:cNvPr>
          <p:cNvGrpSpPr/>
          <p:nvPr/>
        </p:nvGrpSpPr>
        <p:grpSpPr>
          <a:xfrm>
            <a:off x="9963296" y="3317056"/>
            <a:ext cx="929064" cy="94331"/>
            <a:chOff x="9963296" y="3317056"/>
            <a:chExt cx="929064" cy="94331"/>
          </a:xfrm>
        </p:grpSpPr>
        <p:sp>
          <p:nvSpPr>
            <p:cNvPr id="263" name="Oval 262">
              <a:extLst>
                <a:ext uri="{FF2B5EF4-FFF2-40B4-BE49-F238E27FC236}">
                  <a16:creationId xmlns:a16="http://schemas.microsoft.com/office/drawing/2014/main" id="{1A22D5D9-4469-BF4D-B4B0-3946D1CBA421}"/>
                </a:ext>
              </a:extLst>
            </p:cNvPr>
            <p:cNvSpPr/>
            <p:nvPr/>
          </p:nvSpPr>
          <p:spPr>
            <a:xfrm>
              <a:off x="9963296" y="33199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4" name="Straight Connector 263">
              <a:extLst>
                <a:ext uri="{FF2B5EF4-FFF2-40B4-BE49-F238E27FC236}">
                  <a16:creationId xmlns:a16="http://schemas.microsoft.com/office/drawing/2014/main" id="{9EBFD97E-2621-0647-9065-B3F55541522F}"/>
                </a:ext>
              </a:extLst>
            </p:cNvPr>
            <p:cNvCxnSpPr>
              <a:cxnSpLocks/>
              <a:stCxn id="263" idx="6"/>
              <a:endCxn id="265" idx="2"/>
            </p:cNvCxnSpPr>
            <p:nvPr/>
          </p:nvCxnSpPr>
          <p:spPr>
            <a:xfrm flipV="1">
              <a:off x="10054736" y="33627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65" name="Oval 264">
              <a:extLst>
                <a:ext uri="{FF2B5EF4-FFF2-40B4-BE49-F238E27FC236}">
                  <a16:creationId xmlns:a16="http://schemas.microsoft.com/office/drawing/2014/main" id="{58F276A7-EB3C-774B-B29F-1AE3D123F6C5}"/>
                </a:ext>
              </a:extLst>
            </p:cNvPr>
            <p:cNvSpPr/>
            <p:nvPr/>
          </p:nvSpPr>
          <p:spPr>
            <a:xfrm>
              <a:off x="10800920" y="33170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66" name="Triangle 265">
            <a:extLst>
              <a:ext uri="{FF2B5EF4-FFF2-40B4-BE49-F238E27FC236}">
                <a16:creationId xmlns:a16="http://schemas.microsoft.com/office/drawing/2014/main" id="{B2367B6A-80CE-7B44-8341-33284486E90B}"/>
              </a:ext>
            </a:extLst>
          </p:cNvPr>
          <p:cNvSpPr/>
          <p:nvPr/>
        </p:nvSpPr>
        <p:spPr>
          <a:xfrm>
            <a:off x="9992332" y="352601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a:extLst>
              <a:ext uri="{FF2B5EF4-FFF2-40B4-BE49-F238E27FC236}">
                <a16:creationId xmlns:a16="http://schemas.microsoft.com/office/drawing/2014/main" id="{3A286A09-DE2B-D84A-A280-74FB40EF4FB7}"/>
              </a:ext>
            </a:extLst>
          </p:cNvPr>
          <p:cNvSpPr txBox="1"/>
          <p:nvPr/>
        </p:nvSpPr>
        <p:spPr>
          <a:xfrm>
            <a:off x="11175824" y="3502993"/>
            <a:ext cx="575799" cy="646331"/>
          </a:xfrm>
          <a:prstGeom prst="rect">
            <a:avLst/>
          </a:prstGeom>
          <a:noFill/>
        </p:spPr>
        <p:txBody>
          <a:bodyPr wrap="none" rtlCol="0">
            <a:spAutoFit/>
          </a:bodyPr>
          <a:lstStyle/>
          <a:p>
            <a:r>
              <a:rPr lang="en-US" dirty="0"/>
              <a:t>BCD</a:t>
            </a:r>
          </a:p>
          <a:p>
            <a:endParaRPr lang="en-US" dirty="0"/>
          </a:p>
        </p:txBody>
      </p:sp>
      <p:grpSp>
        <p:nvGrpSpPr>
          <p:cNvPr id="6" name="Group 5">
            <a:extLst>
              <a:ext uri="{FF2B5EF4-FFF2-40B4-BE49-F238E27FC236}">
                <a16:creationId xmlns:a16="http://schemas.microsoft.com/office/drawing/2014/main" id="{62BD1431-411B-EC4C-9F95-BFF4EC719F76}"/>
              </a:ext>
            </a:extLst>
          </p:cNvPr>
          <p:cNvGrpSpPr/>
          <p:nvPr/>
        </p:nvGrpSpPr>
        <p:grpSpPr>
          <a:xfrm>
            <a:off x="9965275" y="4043315"/>
            <a:ext cx="929064" cy="94331"/>
            <a:chOff x="9965275" y="4043315"/>
            <a:chExt cx="929064" cy="94331"/>
          </a:xfrm>
        </p:grpSpPr>
        <p:sp>
          <p:nvSpPr>
            <p:cNvPr id="268" name="Oval 267">
              <a:extLst>
                <a:ext uri="{FF2B5EF4-FFF2-40B4-BE49-F238E27FC236}">
                  <a16:creationId xmlns:a16="http://schemas.microsoft.com/office/drawing/2014/main" id="{A488AA45-8729-1E45-9271-09A63E41D8D8}"/>
                </a:ext>
              </a:extLst>
            </p:cNvPr>
            <p:cNvSpPr/>
            <p:nvPr/>
          </p:nvSpPr>
          <p:spPr>
            <a:xfrm>
              <a:off x="9965275" y="40462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E2DE3F76-C4D1-4E44-841F-94205F5E0827}"/>
                </a:ext>
              </a:extLst>
            </p:cNvPr>
            <p:cNvCxnSpPr>
              <a:cxnSpLocks/>
              <a:stCxn id="268" idx="6"/>
              <a:endCxn id="270" idx="2"/>
            </p:cNvCxnSpPr>
            <p:nvPr/>
          </p:nvCxnSpPr>
          <p:spPr>
            <a:xfrm flipV="1">
              <a:off x="10056715" y="40890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70" name="Oval 269">
              <a:extLst>
                <a:ext uri="{FF2B5EF4-FFF2-40B4-BE49-F238E27FC236}">
                  <a16:creationId xmlns:a16="http://schemas.microsoft.com/office/drawing/2014/main" id="{510AA79B-E9FE-564D-84F0-4FA35B31C84A}"/>
                </a:ext>
              </a:extLst>
            </p:cNvPr>
            <p:cNvSpPr/>
            <p:nvPr/>
          </p:nvSpPr>
          <p:spPr>
            <a:xfrm>
              <a:off x="10802899" y="40433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71" name="TextBox 270">
            <a:extLst>
              <a:ext uri="{FF2B5EF4-FFF2-40B4-BE49-F238E27FC236}">
                <a16:creationId xmlns:a16="http://schemas.microsoft.com/office/drawing/2014/main" id="{ACDFD7B4-6E4A-A54E-922E-F7B168EB2879}"/>
              </a:ext>
            </a:extLst>
          </p:cNvPr>
          <p:cNvSpPr txBox="1"/>
          <p:nvPr/>
        </p:nvSpPr>
        <p:spPr>
          <a:xfrm>
            <a:off x="11190009" y="3848629"/>
            <a:ext cx="453970" cy="369332"/>
          </a:xfrm>
          <a:prstGeom prst="rect">
            <a:avLst/>
          </a:prstGeom>
          <a:noFill/>
        </p:spPr>
        <p:txBody>
          <a:bodyPr wrap="none" rtlCol="0">
            <a:spAutoFit/>
          </a:bodyPr>
          <a:lstStyle/>
          <a:p>
            <a:r>
              <a:rPr lang="en-US" dirty="0"/>
              <a:t>GC</a:t>
            </a:r>
          </a:p>
        </p:txBody>
      </p:sp>
      <p:sp>
        <p:nvSpPr>
          <p:cNvPr id="272" name="Triangle 271">
            <a:extLst>
              <a:ext uri="{FF2B5EF4-FFF2-40B4-BE49-F238E27FC236}">
                <a16:creationId xmlns:a16="http://schemas.microsoft.com/office/drawing/2014/main" id="{9F24A2B1-CD22-424B-B156-91187CF70AE0}"/>
              </a:ext>
            </a:extLst>
          </p:cNvPr>
          <p:cNvSpPr/>
          <p:nvPr/>
        </p:nvSpPr>
        <p:spPr>
          <a:xfrm>
            <a:off x="9965372" y="4311264"/>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F8415CCF-78F2-7D46-9D02-19D31762AB4B}"/>
              </a:ext>
            </a:extLst>
          </p:cNvPr>
          <p:cNvSpPr txBox="1"/>
          <p:nvPr/>
        </p:nvSpPr>
        <p:spPr>
          <a:xfrm>
            <a:off x="11196321" y="4282387"/>
            <a:ext cx="583301" cy="369332"/>
          </a:xfrm>
          <a:prstGeom prst="rect">
            <a:avLst/>
          </a:prstGeom>
          <a:noFill/>
        </p:spPr>
        <p:txBody>
          <a:bodyPr wrap="none" rtlCol="0">
            <a:spAutoFit/>
          </a:bodyPr>
          <a:lstStyle/>
          <a:p>
            <a:r>
              <a:rPr lang="en-US" dirty="0"/>
              <a:t>ACG</a:t>
            </a:r>
          </a:p>
        </p:txBody>
      </p:sp>
      <p:grpSp>
        <p:nvGrpSpPr>
          <p:cNvPr id="7" name="Group 6">
            <a:extLst>
              <a:ext uri="{FF2B5EF4-FFF2-40B4-BE49-F238E27FC236}">
                <a16:creationId xmlns:a16="http://schemas.microsoft.com/office/drawing/2014/main" id="{E27C16C5-5BF6-7848-918B-25661D679C0D}"/>
              </a:ext>
            </a:extLst>
          </p:cNvPr>
          <p:cNvGrpSpPr/>
          <p:nvPr/>
        </p:nvGrpSpPr>
        <p:grpSpPr>
          <a:xfrm>
            <a:off x="9967373" y="4806415"/>
            <a:ext cx="929064" cy="94331"/>
            <a:chOff x="9967373" y="4806415"/>
            <a:chExt cx="929064" cy="94331"/>
          </a:xfrm>
        </p:grpSpPr>
        <p:sp>
          <p:nvSpPr>
            <p:cNvPr id="274" name="Oval 273">
              <a:extLst>
                <a:ext uri="{FF2B5EF4-FFF2-40B4-BE49-F238E27FC236}">
                  <a16:creationId xmlns:a16="http://schemas.microsoft.com/office/drawing/2014/main" id="{1C4D5F35-44C0-764E-879A-723CB4926F9E}"/>
                </a:ext>
              </a:extLst>
            </p:cNvPr>
            <p:cNvSpPr/>
            <p:nvPr/>
          </p:nvSpPr>
          <p:spPr>
            <a:xfrm>
              <a:off x="9967373" y="480930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06A59ADF-A4CE-484D-B799-48A876959323}"/>
                </a:ext>
              </a:extLst>
            </p:cNvPr>
            <p:cNvCxnSpPr>
              <a:cxnSpLocks/>
              <a:stCxn id="274" idx="6"/>
              <a:endCxn id="276" idx="2"/>
            </p:cNvCxnSpPr>
            <p:nvPr/>
          </p:nvCxnSpPr>
          <p:spPr>
            <a:xfrm flipV="1">
              <a:off x="10058813" y="485213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76" name="Oval 275">
              <a:extLst>
                <a:ext uri="{FF2B5EF4-FFF2-40B4-BE49-F238E27FC236}">
                  <a16:creationId xmlns:a16="http://schemas.microsoft.com/office/drawing/2014/main" id="{4F1448D7-EE80-7C44-B8A2-CE2A51FCAE04}"/>
                </a:ext>
              </a:extLst>
            </p:cNvPr>
            <p:cNvSpPr/>
            <p:nvPr/>
          </p:nvSpPr>
          <p:spPr>
            <a:xfrm>
              <a:off x="10804997" y="480641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77" name="TextBox 276">
            <a:extLst>
              <a:ext uri="{FF2B5EF4-FFF2-40B4-BE49-F238E27FC236}">
                <a16:creationId xmlns:a16="http://schemas.microsoft.com/office/drawing/2014/main" id="{BE783728-8D2E-E24F-A720-DE2354FBC9E9}"/>
              </a:ext>
            </a:extLst>
          </p:cNvPr>
          <p:cNvSpPr txBox="1"/>
          <p:nvPr/>
        </p:nvSpPr>
        <p:spPr>
          <a:xfrm>
            <a:off x="11197886" y="4658334"/>
            <a:ext cx="420308" cy="369332"/>
          </a:xfrm>
          <a:prstGeom prst="rect">
            <a:avLst/>
          </a:prstGeom>
          <a:noFill/>
        </p:spPr>
        <p:txBody>
          <a:bodyPr wrap="none" rtlCol="0">
            <a:spAutoFit/>
          </a:bodyPr>
          <a:lstStyle/>
          <a:p>
            <a:r>
              <a:rPr lang="en-US" dirty="0"/>
              <a:t>CE</a:t>
            </a:r>
          </a:p>
        </p:txBody>
      </p:sp>
      <p:sp>
        <p:nvSpPr>
          <p:cNvPr id="278" name="Triangle 277">
            <a:extLst>
              <a:ext uri="{FF2B5EF4-FFF2-40B4-BE49-F238E27FC236}">
                <a16:creationId xmlns:a16="http://schemas.microsoft.com/office/drawing/2014/main" id="{67512183-426F-FB47-8EA8-BB131101344F}"/>
              </a:ext>
            </a:extLst>
          </p:cNvPr>
          <p:cNvSpPr/>
          <p:nvPr/>
        </p:nvSpPr>
        <p:spPr>
          <a:xfrm>
            <a:off x="9956911" y="5075077"/>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TextBox 278">
            <a:extLst>
              <a:ext uri="{FF2B5EF4-FFF2-40B4-BE49-F238E27FC236}">
                <a16:creationId xmlns:a16="http://schemas.microsoft.com/office/drawing/2014/main" id="{8A5152D1-51C1-F546-82CB-16EB8E16A04D}"/>
              </a:ext>
            </a:extLst>
          </p:cNvPr>
          <p:cNvSpPr txBox="1"/>
          <p:nvPr/>
        </p:nvSpPr>
        <p:spPr>
          <a:xfrm>
            <a:off x="11192027" y="5064110"/>
            <a:ext cx="562975" cy="369332"/>
          </a:xfrm>
          <a:prstGeom prst="rect">
            <a:avLst/>
          </a:prstGeom>
          <a:noFill/>
        </p:spPr>
        <p:txBody>
          <a:bodyPr wrap="none" rtlCol="0">
            <a:spAutoFit/>
          </a:bodyPr>
          <a:lstStyle/>
          <a:p>
            <a:r>
              <a:rPr lang="en-US" dirty="0"/>
              <a:t>CED</a:t>
            </a:r>
          </a:p>
        </p:txBody>
      </p:sp>
      <p:grpSp>
        <p:nvGrpSpPr>
          <p:cNvPr id="8" name="Group 7">
            <a:extLst>
              <a:ext uri="{FF2B5EF4-FFF2-40B4-BE49-F238E27FC236}">
                <a16:creationId xmlns:a16="http://schemas.microsoft.com/office/drawing/2014/main" id="{8BC79D78-7583-084E-B311-6808D7205364}"/>
              </a:ext>
            </a:extLst>
          </p:cNvPr>
          <p:cNvGrpSpPr/>
          <p:nvPr/>
        </p:nvGrpSpPr>
        <p:grpSpPr>
          <a:xfrm>
            <a:off x="9965861" y="5569217"/>
            <a:ext cx="929064" cy="94331"/>
            <a:chOff x="9965861" y="5569217"/>
            <a:chExt cx="929064" cy="94331"/>
          </a:xfrm>
        </p:grpSpPr>
        <p:sp>
          <p:nvSpPr>
            <p:cNvPr id="280" name="Oval 279">
              <a:extLst>
                <a:ext uri="{FF2B5EF4-FFF2-40B4-BE49-F238E27FC236}">
                  <a16:creationId xmlns:a16="http://schemas.microsoft.com/office/drawing/2014/main" id="{A9E31D99-B4F6-924A-AFF6-B095EB8B4DB3}"/>
                </a:ext>
              </a:extLst>
            </p:cNvPr>
            <p:cNvSpPr/>
            <p:nvPr/>
          </p:nvSpPr>
          <p:spPr>
            <a:xfrm>
              <a:off x="9965861" y="557210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81" name="Straight Connector 280">
              <a:extLst>
                <a:ext uri="{FF2B5EF4-FFF2-40B4-BE49-F238E27FC236}">
                  <a16:creationId xmlns:a16="http://schemas.microsoft.com/office/drawing/2014/main" id="{8D9DE7EF-E618-6540-9A93-CA738F8C2830}"/>
                </a:ext>
              </a:extLst>
            </p:cNvPr>
            <p:cNvCxnSpPr>
              <a:cxnSpLocks/>
              <a:stCxn id="280" idx="6"/>
              <a:endCxn id="282" idx="2"/>
            </p:cNvCxnSpPr>
            <p:nvPr/>
          </p:nvCxnSpPr>
          <p:spPr>
            <a:xfrm flipV="1">
              <a:off x="10057301" y="561493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82" name="Oval 281">
              <a:extLst>
                <a:ext uri="{FF2B5EF4-FFF2-40B4-BE49-F238E27FC236}">
                  <a16:creationId xmlns:a16="http://schemas.microsoft.com/office/drawing/2014/main" id="{31968D66-A578-684D-8428-F851E2290053}"/>
                </a:ext>
              </a:extLst>
            </p:cNvPr>
            <p:cNvSpPr/>
            <p:nvPr/>
          </p:nvSpPr>
          <p:spPr>
            <a:xfrm>
              <a:off x="10803485" y="556921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3" name="TextBox 282">
            <a:extLst>
              <a:ext uri="{FF2B5EF4-FFF2-40B4-BE49-F238E27FC236}">
                <a16:creationId xmlns:a16="http://schemas.microsoft.com/office/drawing/2014/main" id="{E679FD16-7BA7-0E43-ABE3-DD7CF1472BBA}"/>
              </a:ext>
            </a:extLst>
          </p:cNvPr>
          <p:cNvSpPr txBox="1"/>
          <p:nvPr/>
        </p:nvSpPr>
        <p:spPr>
          <a:xfrm>
            <a:off x="11219045" y="5421136"/>
            <a:ext cx="413896" cy="369332"/>
          </a:xfrm>
          <a:prstGeom prst="rect">
            <a:avLst/>
          </a:prstGeom>
          <a:noFill/>
        </p:spPr>
        <p:txBody>
          <a:bodyPr wrap="none" rtlCol="0">
            <a:spAutoFit/>
          </a:bodyPr>
          <a:lstStyle/>
          <a:p>
            <a:r>
              <a:rPr lang="en-US" dirty="0"/>
              <a:t>CF</a:t>
            </a:r>
          </a:p>
        </p:txBody>
      </p:sp>
      <p:sp>
        <p:nvSpPr>
          <p:cNvPr id="284" name="Triangle 283">
            <a:extLst>
              <a:ext uri="{FF2B5EF4-FFF2-40B4-BE49-F238E27FC236}">
                <a16:creationId xmlns:a16="http://schemas.microsoft.com/office/drawing/2014/main" id="{C5F8AD06-B83A-3B43-85C9-B906104F6060}"/>
              </a:ext>
            </a:extLst>
          </p:cNvPr>
          <p:cNvSpPr/>
          <p:nvPr/>
        </p:nvSpPr>
        <p:spPr>
          <a:xfrm>
            <a:off x="9992332" y="5851114"/>
            <a:ext cx="933339" cy="367551"/>
          </a:xfrm>
          <a:prstGeom prst="triangle">
            <a:avLst>
              <a:gd name="adj" fmla="val 46664"/>
            </a:avLst>
          </a:prstGeom>
          <a:solidFill>
            <a:schemeClr val="accent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TextBox 284">
            <a:extLst>
              <a:ext uri="{FF2B5EF4-FFF2-40B4-BE49-F238E27FC236}">
                <a16:creationId xmlns:a16="http://schemas.microsoft.com/office/drawing/2014/main" id="{FAD60EEC-10F6-0543-8A80-620577F5698E}"/>
              </a:ext>
            </a:extLst>
          </p:cNvPr>
          <p:cNvSpPr txBox="1"/>
          <p:nvPr/>
        </p:nvSpPr>
        <p:spPr>
          <a:xfrm>
            <a:off x="11213186" y="5826912"/>
            <a:ext cx="526106" cy="369332"/>
          </a:xfrm>
          <a:prstGeom prst="rect">
            <a:avLst/>
          </a:prstGeom>
          <a:noFill/>
        </p:spPr>
        <p:txBody>
          <a:bodyPr wrap="none" rtlCol="0">
            <a:spAutoFit/>
          </a:bodyPr>
          <a:lstStyle/>
          <a:p>
            <a:r>
              <a:rPr lang="en-US" dirty="0"/>
              <a:t>CEF</a:t>
            </a:r>
          </a:p>
        </p:txBody>
      </p:sp>
      <p:sp>
        <p:nvSpPr>
          <p:cNvPr id="286" name="Triangle 285">
            <a:extLst>
              <a:ext uri="{FF2B5EF4-FFF2-40B4-BE49-F238E27FC236}">
                <a16:creationId xmlns:a16="http://schemas.microsoft.com/office/drawing/2014/main" id="{E96C8819-340C-AB4D-AF1B-615D3F52F2A7}"/>
              </a:ext>
            </a:extLst>
          </p:cNvPr>
          <p:cNvSpPr/>
          <p:nvPr/>
        </p:nvSpPr>
        <p:spPr>
          <a:xfrm>
            <a:off x="10010248" y="6329416"/>
            <a:ext cx="933339" cy="367551"/>
          </a:xfrm>
          <a:prstGeom prst="triangle">
            <a:avLst>
              <a:gd name="adj" fmla="val 46664"/>
            </a:avLst>
          </a:prstGeom>
          <a:solidFill>
            <a:srgbClr val="FF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a:extLst>
              <a:ext uri="{FF2B5EF4-FFF2-40B4-BE49-F238E27FC236}">
                <a16:creationId xmlns:a16="http://schemas.microsoft.com/office/drawing/2014/main" id="{CF137C87-9F27-AF4D-AE0B-D9550806AF24}"/>
              </a:ext>
            </a:extLst>
          </p:cNvPr>
          <p:cNvSpPr txBox="1"/>
          <p:nvPr/>
        </p:nvSpPr>
        <p:spPr>
          <a:xfrm>
            <a:off x="11230586" y="6304642"/>
            <a:ext cx="557717" cy="369332"/>
          </a:xfrm>
          <a:prstGeom prst="rect">
            <a:avLst/>
          </a:prstGeom>
          <a:noFill/>
        </p:spPr>
        <p:txBody>
          <a:bodyPr wrap="none" rtlCol="0">
            <a:spAutoFit/>
          </a:bodyPr>
          <a:lstStyle/>
          <a:p>
            <a:r>
              <a:rPr lang="en-US" dirty="0"/>
              <a:t>CFG</a:t>
            </a:r>
          </a:p>
        </p:txBody>
      </p:sp>
      <p:sp>
        <p:nvSpPr>
          <p:cNvPr id="288" name="TextBox 287">
            <a:extLst>
              <a:ext uri="{FF2B5EF4-FFF2-40B4-BE49-F238E27FC236}">
                <a16:creationId xmlns:a16="http://schemas.microsoft.com/office/drawing/2014/main" id="{3BD910F8-1F8E-8B47-8E65-950FA4ABCC7D}"/>
              </a:ext>
            </a:extLst>
          </p:cNvPr>
          <p:cNvSpPr txBox="1"/>
          <p:nvPr/>
        </p:nvSpPr>
        <p:spPr>
          <a:xfrm>
            <a:off x="11169551" y="568435"/>
            <a:ext cx="439479" cy="646331"/>
          </a:xfrm>
          <a:prstGeom prst="rect">
            <a:avLst/>
          </a:prstGeom>
          <a:noFill/>
        </p:spPr>
        <p:txBody>
          <a:bodyPr wrap="none" rtlCol="0">
            <a:spAutoFit/>
          </a:bodyPr>
          <a:lstStyle/>
          <a:p>
            <a:r>
              <a:rPr lang="en-US" dirty="0"/>
              <a:t>AC</a:t>
            </a:r>
          </a:p>
          <a:p>
            <a:r>
              <a:rPr lang="en-US" dirty="0"/>
              <a:t>BC</a:t>
            </a:r>
          </a:p>
        </p:txBody>
      </p:sp>
      <p:sp>
        <p:nvSpPr>
          <p:cNvPr id="289" name="TextBox 288">
            <a:extLst>
              <a:ext uri="{FF2B5EF4-FFF2-40B4-BE49-F238E27FC236}">
                <a16:creationId xmlns:a16="http://schemas.microsoft.com/office/drawing/2014/main" id="{98B5A313-E530-2540-963A-71AEF114645E}"/>
              </a:ext>
            </a:extLst>
          </p:cNvPr>
          <p:cNvSpPr txBox="1"/>
          <p:nvPr/>
        </p:nvSpPr>
        <p:spPr>
          <a:xfrm>
            <a:off x="11165060"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14" name="TextBox 13">
            <a:extLst>
              <a:ext uri="{FF2B5EF4-FFF2-40B4-BE49-F238E27FC236}">
                <a16:creationId xmlns:a16="http://schemas.microsoft.com/office/drawing/2014/main" id="{286B50AE-DF5D-4B46-A913-EBFB5C640D98}"/>
              </a:ext>
            </a:extLst>
          </p:cNvPr>
          <p:cNvSpPr txBox="1"/>
          <p:nvPr/>
        </p:nvSpPr>
        <p:spPr>
          <a:xfrm>
            <a:off x="11175633" y="2884485"/>
            <a:ext cx="439544" cy="369332"/>
          </a:xfrm>
          <a:prstGeom prst="rect">
            <a:avLst/>
          </a:prstGeom>
          <a:noFill/>
        </p:spPr>
        <p:txBody>
          <a:bodyPr wrap="none" rtlCol="0">
            <a:spAutoFit/>
          </a:bodyPr>
          <a:lstStyle/>
          <a:p>
            <a:r>
              <a:rPr lang="en-US" dirty="0"/>
              <a:t>DE</a:t>
            </a:r>
          </a:p>
        </p:txBody>
      </p:sp>
      <p:sp>
        <p:nvSpPr>
          <p:cNvPr id="16" name="TextBox 15">
            <a:extLst>
              <a:ext uri="{FF2B5EF4-FFF2-40B4-BE49-F238E27FC236}">
                <a16:creationId xmlns:a16="http://schemas.microsoft.com/office/drawing/2014/main" id="{833C953C-6409-2248-85A1-F6CE50D925BB}"/>
              </a:ext>
            </a:extLst>
          </p:cNvPr>
          <p:cNvSpPr txBox="1"/>
          <p:nvPr/>
        </p:nvSpPr>
        <p:spPr>
          <a:xfrm>
            <a:off x="11153779" y="3169127"/>
            <a:ext cx="450764" cy="369332"/>
          </a:xfrm>
          <a:prstGeom prst="rect">
            <a:avLst/>
          </a:prstGeom>
          <a:noFill/>
        </p:spPr>
        <p:txBody>
          <a:bodyPr wrap="none" rtlCol="0">
            <a:spAutoFit/>
          </a:bodyPr>
          <a:lstStyle/>
          <a:p>
            <a:r>
              <a:rPr lang="en-US"/>
              <a:t>CD</a:t>
            </a:r>
            <a:endParaRPr lang="en-US" dirty="0"/>
          </a:p>
        </p:txBody>
      </p:sp>
    </p:spTree>
    <p:extLst>
      <p:ext uri="{BB962C8B-B14F-4D97-AF65-F5344CB8AC3E}">
        <p14:creationId xmlns:p14="http://schemas.microsoft.com/office/powerpoint/2010/main" val="2721362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val 119">
            <a:extLst>
              <a:ext uri="{FF2B5EF4-FFF2-40B4-BE49-F238E27FC236}">
                <a16:creationId xmlns:a16="http://schemas.microsoft.com/office/drawing/2014/main" id="{C9C8658E-D501-3745-B713-39C1577A295C}"/>
              </a:ext>
            </a:extLst>
          </p:cNvPr>
          <p:cNvSpPr/>
          <p:nvPr/>
        </p:nvSpPr>
        <p:spPr>
          <a:xfrm>
            <a:off x="9950290"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94ABAA1C-5331-E843-958F-5CFC1DFB035E}"/>
              </a:ext>
            </a:extLst>
          </p:cNvPr>
          <p:cNvSpPr txBox="1"/>
          <p:nvPr/>
        </p:nvSpPr>
        <p:spPr>
          <a:xfrm>
            <a:off x="9866513" y="24194"/>
            <a:ext cx="2006115" cy="369332"/>
          </a:xfrm>
          <a:prstGeom prst="rect">
            <a:avLst/>
          </a:prstGeom>
          <a:noFill/>
        </p:spPr>
        <p:txBody>
          <a:bodyPr wrap="square" rtlCol="0">
            <a:spAutoFit/>
          </a:bodyPr>
          <a:lstStyle/>
          <a:p>
            <a:r>
              <a:rPr lang="en-US" dirty="0"/>
              <a:t>A  B   C   D   E   F   G </a:t>
            </a:r>
          </a:p>
        </p:txBody>
      </p:sp>
      <p:sp>
        <p:nvSpPr>
          <p:cNvPr id="122" name="Oval 121">
            <a:extLst>
              <a:ext uri="{FF2B5EF4-FFF2-40B4-BE49-F238E27FC236}">
                <a16:creationId xmlns:a16="http://schemas.microsoft.com/office/drawing/2014/main" id="{54E884BB-32E3-7648-8FD5-09D29053F1DF}"/>
              </a:ext>
            </a:extLst>
          </p:cNvPr>
          <p:cNvSpPr/>
          <p:nvPr/>
        </p:nvSpPr>
        <p:spPr>
          <a:xfrm>
            <a:off x="10228516"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2897410-F629-1746-8064-85C155BEEBA1}"/>
              </a:ext>
            </a:extLst>
          </p:cNvPr>
          <p:cNvSpPr/>
          <p:nvPr/>
        </p:nvSpPr>
        <p:spPr>
          <a:xfrm>
            <a:off x="10510665" y="39495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701171C-AF6B-8B49-BA2A-810366CDB381}"/>
              </a:ext>
            </a:extLst>
          </p:cNvPr>
          <p:cNvSpPr/>
          <p:nvPr/>
        </p:nvSpPr>
        <p:spPr>
          <a:xfrm>
            <a:off x="10784969"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4AA4877F-2765-0540-AE6B-6C09BE55E9BD}"/>
              </a:ext>
            </a:extLst>
          </p:cNvPr>
          <p:cNvSpPr/>
          <p:nvPr/>
        </p:nvSpPr>
        <p:spPr>
          <a:xfrm>
            <a:off x="11059769"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8FC05996-7163-1845-8B0F-99F957E0B701}"/>
              </a:ext>
            </a:extLst>
          </p:cNvPr>
          <p:cNvSpPr/>
          <p:nvPr/>
        </p:nvSpPr>
        <p:spPr>
          <a:xfrm>
            <a:off x="11333578" y="39206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DDF6646-DCDB-B34E-AF4E-03FACB9E1DC1}"/>
              </a:ext>
            </a:extLst>
          </p:cNvPr>
          <p:cNvSpPr/>
          <p:nvPr/>
        </p:nvSpPr>
        <p:spPr>
          <a:xfrm>
            <a:off x="11608378" y="39352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9DD6C8D-F705-C544-80D0-043CE19631D0}"/>
              </a:ext>
            </a:extLst>
          </p:cNvPr>
          <p:cNvSpPr/>
          <p:nvPr/>
        </p:nvSpPr>
        <p:spPr>
          <a:xfrm>
            <a:off x="9947345" y="7218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0B965331-74E7-0F43-B7AA-7722E759782E}"/>
              </a:ext>
            </a:extLst>
          </p:cNvPr>
          <p:cNvCxnSpPr>
            <a:cxnSpLocks/>
            <a:stCxn id="128" idx="6"/>
            <a:endCxn id="130" idx="2"/>
          </p:cNvCxnSpPr>
          <p:nvPr/>
        </p:nvCxnSpPr>
        <p:spPr>
          <a:xfrm flipV="1">
            <a:off x="10038785" y="7646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0" name="Oval 129">
            <a:extLst>
              <a:ext uri="{FF2B5EF4-FFF2-40B4-BE49-F238E27FC236}">
                <a16:creationId xmlns:a16="http://schemas.microsoft.com/office/drawing/2014/main" id="{6FC6AC64-684F-1B40-9C51-8B259CCC0070}"/>
              </a:ext>
            </a:extLst>
          </p:cNvPr>
          <p:cNvSpPr/>
          <p:nvPr/>
        </p:nvSpPr>
        <p:spPr>
          <a:xfrm>
            <a:off x="10784969" y="7189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12A98431-23E8-8240-BCC1-5E2BFD9EDF04}"/>
              </a:ext>
            </a:extLst>
          </p:cNvPr>
          <p:cNvSpPr/>
          <p:nvPr/>
        </p:nvSpPr>
        <p:spPr>
          <a:xfrm>
            <a:off x="9947345" y="99104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2" name="Straight Connector 131">
            <a:extLst>
              <a:ext uri="{FF2B5EF4-FFF2-40B4-BE49-F238E27FC236}">
                <a16:creationId xmlns:a16="http://schemas.microsoft.com/office/drawing/2014/main" id="{1BB76672-C30C-C64B-B70D-294DF18CD347}"/>
              </a:ext>
            </a:extLst>
          </p:cNvPr>
          <p:cNvCxnSpPr>
            <a:cxnSpLocks/>
            <a:stCxn id="131" idx="6"/>
            <a:endCxn id="133" idx="2"/>
          </p:cNvCxnSpPr>
          <p:nvPr/>
        </p:nvCxnSpPr>
        <p:spPr>
          <a:xfrm flipV="1">
            <a:off x="10038785" y="103387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3" name="Oval 132">
            <a:extLst>
              <a:ext uri="{FF2B5EF4-FFF2-40B4-BE49-F238E27FC236}">
                <a16:creationId xmlns:a16="http://schemas.microsoft.com/office/drawing/2014/main" id="{E932C71D-F28E-054F-B96F-DC9B979CD457}"/>
              </a:ext>
            </a:extLst>
          </p:cNvPr>
          <p:cNvSpPr/>
          <p:nvPr/>
        </p:nvSpPr>
        <p:spPr>
          <a:xfrm>
            <a:off x="10784969" y="98815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247AE749-CD9B-0D4B-B8E6-04C7ACB909ED}"/>
              </a:ext>
            </a:extLst>
          </p:cNvPr>
          <p:cNvSpPr/>
          <p:nvPr/>
        </p:nvSpPr>
        <p:spPr>
          <a:xfrm>
            <a:off x="9940809" y="12751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8E5C1BB6-7D51-AE41-AF6B-7247EA1F325B}"/>
              </a:ext>
            </a:extLst>
          </p:cNvPr>
          <p:cNvCxnSpPr>
            <a:cxnSpLocks/>
            <a:stCxn id="134" idx="6"/>
            <a:endCxn id="136" idx="2"/>
          </p:cNvCxnSpPr>
          <p:nvPr/>
        </p:nvCxnSpPr>
        <p:spPr>
          <a:xfrm flipV="1">
            <a:off x="10032249" y="131793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6" name="Oval 135">
            <a:extLst>
              <a:ext uri="{FF2B5EF4-FFF2-40B4-BE49-F238E27FC236}">
                <a16:creationId xmlns:a16="http://schemas.microsoft.com/office/drawing/2014/main" id="{A5402614-FEF3-084D-B6C6-EAD11E3409FE}"/>
              </a:ext>
            </a:extLst>
          </p:cNvPr>
          <p:cNvSpPr/>
          <p:nvPr/>
        </p:nvSpPr>
        <p:spPr>
          <a:xfrm>
            <a:off x="10778433" y="127221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371094D8-B20E-F34E-BEB8-61F3C1F644FF}"/>
              </a:ext>
            </a:extLst>
          </p:cNvPr>
          <p:cNvSpPr/>
          <p:nvPr/>
        </p:nvSpPr>
        <p:spPr>
          <a:xfrm>
            <a:off x="9940809" y="156176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F870B97D-3BDB-7A4D-8132-6356E7D9E3B4}"/>
              </a:ext>
            </a:extLst>
          </p:cNvPr>
          <p:cNvCxnSpPr>
            <a:cxnSpLocks/>
            <a:stCxn id="137" idx="6"/>
            <a:endCxn id="139" idx="2"/>
          </p:cNvCxnSpPr>
          <p:nvPr/>
        </p:nvCxnSpPr>
        <p:spPr>
          <a:xfrm flipV="1">
            <a:off x="10032249" y="160458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9" name="Oval 138">
            <a:extLst>
              <a:ext uri="{FF2B5EF4-FFF2-40B4-BE49-F238E27FC236}">
                <a16:creationId xmlns:a16="http://schemas.microsoft.com/office/drawing/2014/main" id="{4AC55DE9-B01E-9845-957F-71E7E3F7D52F}"/>
              </a:ext>
            </a:extLst>
          </p:cNvPr>
          <p:cNvSpPr/>
          <p:nvPr/>
        </p:nvSpPr>
        <p:spPr>
          <a:xfrm>
            <a:off x="10778433" y="155886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4E50E29-ECFE-2B4C-9C59-295624FB28AB}"/>
              </a:ext>
            </a:extLst>
          </p:cNvPr>
          <p:cNvSpPr/>
          <p:nvPr/>
        </p:nvSpPr>
        <p:spPr>
          <a:xfrm>
            <a:off x="9942454" y="18162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853C0397-C8D6-5241-A77A-BE826282F178}"/>
              </a:ext>
            </a:extLst>
          </p:cNvPr>
          <p:cNvCxnSpPr>
            <a:cxnSpLocks/>
            <a:stCxn id="140" idx="6"/>
            <a:endCxn id="142" idx="2"/>
          </p:cNvCxnSpPr>
          <p:nvPr/>
        </p:nvCxnSpPr>
        <p:spPr>
          <a:xfrm flipV="1">
            <a:off x="10033894" y="185905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2" name="Oval 141">
            <a:extLst>
              <a:ext uri="{FF2B5EF4-FFF2-40B4-BE49-F238E27FC236}">
                <a16:creationId xmlns:a16="http://schemas.microsoft.com/office/drawing/2014/main" id="{C9F74BC2-CFD0-3048-A149-E6DF92396F32}"/>
              </a:ext>
            </a:extLst>
          </p:cNvPr>
          <p:cNvSpPr/>
          <p:nvPr/>
        </p:nvSpPr>
        <p:spPr>
          <a:xfrm>
            <a:off x="10780078" y="18133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3" name="Triangle 142">
            <a:extLst>
              <a:ext uri="{FF2B5EF4-FFF2-40B4-BE49-F238E27FC236}">
                <a16:creationId xmlns:a16="http://schemas.microsoft.com/office/drawing/2014/main" id="{E3F4557C-9A0B-5B44-A8C1-1646517734BD}"/>
              </a:ext>
            </a:extLst>
          </p:cNvPr>
          <p:cNvSpPr/>
          <p:nvPr/>
        </p:nvSpPr>
        <p:spPr>
          <a:xfrm>
            <a:off x="9987946" y="3878837"/>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CC1FEBA6-BE26-6A49-88F3-8E45DFEF482D}"/>
              </a:ext>
            </a:extLst>
          </p:cNvPr>
          <p:cNvSpPr txBox="1"/>
          <p:nvPr/>
        </p:nvSpPr>
        <p:spPr>
          <a:xfrm>
            <a:off x="11151483" y="3923672"/>
            <a:ext cx="566181" cy="369332"/>
          </a:xfrm>
          <a:prstGeom prst="rect">
            <a:avLst/>
          </a:prstGeom>
          <a:noFill/>
        </p:spPr>
        <p:txBody>
          <a:bodyPr wrap="none" rtlCol="0">
            <a:spAutoFit/>
          </a:bodyPr>
          <a:lstStyle/>
          <a:p>
            <a:r>
              <a:rPr lang="en-US" dirty="0"/>
              <a:t>ABC</a:t>
            </a:r>
          </a:p>
        </p:txBody>
      </p:sp>
      <p:grpSp>
        <p:nvGrpSpPr>
          <p:cNvPr id="2" name="Group 1">
            <a:extLst>
              <a:ext uri="{FF2B5EF4-FFF2-40B4-BE49-F238E27FC236}">
                <a16:creationId xmlns:a16="http://schemas.microsoft.com/office/drawing/2014/main" id="{0B8BB387-D948-F848-95A0-07CF26A46EED}"/>
              </a:ext>
            </a:extLst>
          </p:cNvPr>
          <p:cNvGrpSpPr/>
          <p:nvPr/>
        </p:nvGrpSpPr>
        <p:grpSpPr>
          <a:xfrm>
            <a:off x="9945678" y="2063809"/>
            <a:ext cx="929064" cy="94331"/>
            <a:chOff x="9967980" y="2063809"/>
            <a:chExt cx="929064" cy="94331"/>
          </a:xfrm>
        </p:grpSpPr>
        <p:sp>
          <p:nvSpPr>
            <p:cNvPr id="145" name="Oval 144">
              <a:extLst>
                <a:ext uri="{FF2B5EF4-FFF2-40B4-BE49-F238E27FC236}">
                  <a16:creationId xmlns:a16="http://schemas.microsoft.com/office/drawing/2014/main" id="{ACA0FA7E-6611-8D45-B777-1EC761C80CB4}"/>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8647277D-CC8D-B844-BAA4-DE193F4A6023}"/>
                </a:ext>
              </a:extLst>
            </p:cNvPr>
            <p:cNvCxnSpPr>
              <a:cxnSpLocks/>
              <a:stCxn id="145" idx="6"/>
              <a:endCxn id="147"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7" name="Oval 146">
              <a:extLst>
                <a:ext uri="{FF2B5EF4-FFF2-40B4-BE49-F238E27FC236}">
                  <a16:creationId xmlns:a16="http://schemas.microsoft.com/office/drawing/2014/main" id="{F09590B4-F5C9-1D48-97BC-620980A55069}"/>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48" name="TextBox 147">
            <a:extLst>
              <a:ext uri="{FF2B5EF4-FFF2-40B4-BE49-F238E27FC236}">
                <a16:creationId xmlns:a16="http://schemas.microsoft.com/office/drawing/2014/main" id="{5EA4CCEA-F7DC-1846-9B00-5DB4F8DF6690}"/>
              </a:ext>
            </a:extLst>
          </p:cNvPr>
          <p:cNvSpPr txBox="1"/>
          <p:nvPr/>
        </p:nvSpPr>
        <p:spPr>
          <a:xfrm>
            <a:off x="11154430" y="1917841"/>
            <a:ext cx="461921" cy="646331"/>
          </a:xfrm>
          <a:prstGeom prst="rect">
            <a:avLst/>
          </a:prstGeom>
          <a:noFill/>
        </p:spPr>
        <p:txBody>
          <a:bodyPr wrap="none" rtlCol="0">
            <a:spAutoFit/>
          </a:bodyPr>
          <a:lstStyle/>
          <a:p>
            <a:r>
              <a:rPr lang="en-US" dirty="0"/>
              <a:t>AG</a:t>
            </a:r>
          </a:p>
          <a:p>
            <a:r>
              <a:rPr lang="en-US" dirty="0"/>
              <a:t>BD</a:t>
            </a:r>
          </a:p>
        </p:txBody>
      </p:sp>
      <p:grpSp>
        <p:nvGrpSpPr>
          <p:cNvPr id="3" name="Group 2">
            <a:extLst>
              <a:ext uri="{FF2B5EF4-FFF2-40B4-BE49-F238E27FC236}">
                <a16:creationId xmlns:a16="http://schemas.microsoft.com/office/drawing/2014/main" id="{1F28380B-C921-4943-93F8-9E52C33D9B0B}"/>
              </a:ext>
            </a:extLst>
          </p:cNvPr>
          <p:cNvGrpSpPr/>
          <p:nvPr/>
        </p:nvGrpSpPr>
        <p:grpSpPr>
          <a:xfrm>
            <a:off x="9947788" y="2328257"/>
            <a:ext cx="929064" cy="94331"/>
            <a:chOff x="9970090" y="2328257"/>
            <a:chExt cx="929064" cy="94331"/>
          </a:xfrm>
        </p:grpSpPr>
        <p:sp>
          <p:nvSpPr>
            <p:cNvPr id="149" name="Oval 148">
              <a:extLst>
                <a:ext uri="{FF2B5EF4-FFF2-40B4-BE49-F238E27FC236}">
                  <a16:creationId xmlns:a16="http://schemas.microsoft.com/office/drawing/2014/main" id="{73DB908C-9D76-F844-8A5D-6AD351EC49CD}"/>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BD765C0F-0A6F-F24C-BFC7-5924A7062233}"/>
                </a:ext>
              </a:extLst>
            </p:cNvPr>
            <p:cNvCxnSpPr>
              <a:cxnSpLocks/>
              <a:stCxn id="149" idx="6"/>
              <a:endCxn id="151"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51" name="Oval 150">
              <a:extLst>
                <a:ext uri="{FF2B5EF4-FFF2-40B4-BE49-F238E27FC236}">
                  <a16:creationId xmlns:a16="http://schemas.microsoft.com/office/drawing/2014/main" id="{497D9CCF-422A-834D-BA4A-BCC98C40FA14}"/>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95969107-9E58-1044-BC11-8311E172EDDE}"/>
              </a:ext>
            </a:extLst>
          </p:cNvPr>
          <p:cNvGrpSpPr/>
          <p:nvPr/>
        </p:nvGrpSpPr>
        <p:grpSpPr>
          <a:xfrm>
            <a:off x="9947788" y="2594431"/>
            <a:ext cx="929064" cy="94331"/>
            <a:chOff x="9970090" y="2594431"/>
            <a:chExt cx="929064" cy="94331"/>
          </a:xfrm>
        </p:grpSpPr>
        <p:sp>
          <p:nvSpPr>
            <p:cNvPr id="152" name="Oval 151">
              <a:extLst>
                <a:ext uri="{FF2B5EF4-FFF2-40B4-BE49-F238E27FC236}">
                  <a16:creationId xmlns:a16="http://schemas.microsoft.com/office/drawing/2014/main" id="{0260F847-5C86-2842-9B22-7FC6BBAF977B}"/>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5419BF0E-6936-7F49-8390-91FE37C7B928}"/>
                </a:ext>
              </a:extLst>
            </p:cNvPr>
            <p:cNvCxnSpPr>
              <a:cxnSpLocks/>
              <a:stCxn id="152" idx="6"/>
              <a:endCxn id="154"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54" name="Oval 153">
              <a:extLst>
                <a:ext uri="{FF2B5EF4-FFF2-40B4-BE49-F238E27FC236}">
                  <a16:creationId xmlns:a16="http://schemas.microsoft.com/office/drawing/2014/main" id="{E166B19F-AEA8-3F48-BE39-5EB138EB3169}"/>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39D6DD17-FCD4-C94B-A9FD-1CB817D44D4F}"/>
              </a:ext>
            </a:extLst>
          </p:cNvPr>
          <p:cNvGrpSpPr/>
          <p:nvPr/>
        </p:nvGrpSpPr>
        <p:grpSpPr>
          <a:xfrm>
            <a:off x="9947788" y="2880181"/>
            <a:ext cx="929064" cy="94331"/>
            <a:chOff x="9970090" y="2880181"/>
            <a:chExt cx="929064" cy="94331"/>
          </a:xfrm>
        </p:grpSpPr>
        <p:sp>
          <p:nvSpPr>
            <p:cNvPr id="155" name="Oval 154">
              <a:extLst>
                <a:ext uri="{FF2B5EF4-FFF2-40B4-BE49-F238E27FC236}">
                  <a16:creationId xmlns:a16="http://schemas.microsoft.com/office/drawing/2014/main" id="{6E568C70-80D7-D14E-80FF-1AE0E4A9CF8B}"/>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BC85FA42-C278-6643-A5E7-CF79F31CB826}"/>
                </a:ext>
              </a:extLst>
            </p:cNvPr>
            <p:cNvCxnSpPr>
              <a:cxnSpLocks/>
              <a:stCxn id="155" idx="6"/>
              <a:endCxn id="157"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57" name="Oval 156">
              <a:extLst>
                <a:ext uri="{FF2B5EF4-FFF2-40B4-BE49-F238E27FC236}">
                  <a16:creationId xmlns:a16="http://schemas.microsoft.com/office/drawing/2014/main" id="{F6660975-A9F5-5C47-942F-086FE113B134}"/>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58" name="Triangle 157">
            <a:extLst>
              <a:ext uri="{FF2B5EF4-FFF2-40B4-BE49-F238E27FC236}">
                <a16:creationId xmlns:a16="http://schemas.microsoft.com/office/drawing/2014/main" id="{831E511F-78CC-E943-904B-45A4EF4D6FED}"/>
              </a:ext>
            </a:extLst>
          </p:cNvPr>
          <p:cNvSpPr/>
          <p:nvPr/>
        </p:nvSpPr>
        <p:spPr>
          <a:xfrm>
            <a:off x="9987946" y="4400573"/>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DC6B10E4-7B8E-F64E-8E3C-4098923F8797}"/>
              </a:ext>
            </a:extLst>
          </p:cNvPr>
          <p:cNvSpPr txBox="1"/>
          <p:nvPr/>
        </p:nvSpPr>
        <p:spPr>
          <a:xfrm>
            <a:off x="11171438" y="4377552"/>
            <a:ext cx="575799" cy="646331"/>
          </a:xfrm>
          <a:prstGeom prst="rect">
            <a:avLst/>
          </a:prstGeom>
          <a:noFill/>
        </p:spPr>
        <p:txBody>
          <a:bodyPr wrap="none" rtlCol="0">
            <a:spAutoFit/>
          </a:bodyPr>
          <a:lstStyle/>
          <a:p>
            <a:r>
              <a:rPr lang="en-US" dirty="0"/>
              <a:t>BCD</a:t>
            </a:r>
          </a:p>
          <a:p>
            <a:endParaRPr lang="en-US" dirty="0"/>
          </a:p>
        </p:txBody>
      </p:sp>
      <p:grpSp>
        <p:nvGrpSpPr>
          <p:cNvPr id="6" name="Group 5">
            <a:extLst>
              <a:ext uri="{FF2B5EF4-FFF2-40B4-BE49-F238E27FC236}">
                <a16:creationId xmlns:a16="http://schemas.microsoft.com/office/drawing/2014/main" id="{C9892CDC-B6FB-E749-9DB0-6644B2366402}"/>
              </a:ext>
            </a:extLst>
          </p:cNvPr>
          <p:cNvGrpSpPr/>
          <p:nvPr/>
        </p:nvGrpSpPr>
        <p:grpSpPr>
          <a:xfrm>
            <a:off x="9957828" y="3142039"/>
            <a:ext cx="929064" cy="94331"/>
            <a:chOff x="9980130" y="3142039"/>
            <a:chExt cx="929064" cy="94331"/>
          </a:xfrm>
        </p:grpSpPr>
        <p:sp>
          <p:nvSpPr>
            <p:cNvPr id="160" name="Oval 159">
              <a:extLst>
                <a:ext uri="{FF2B5EF4-FFF2-40B4-BE49-F238E27FC236}">
                  <a16:creationId xmlns:a16="http://schemas.microsoft.com/office/drawing/2014/main" id="{8F5102A2-2C49-D448-A765-12E7B8F86CED}"/>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C85B3A77-9982-2146-A0A5-17783A6BE78C}"/>
                </a:ext>
              </a:extLst>
            </p:cNvPr>
            <p:cNvCxnSpPr>
              <a:cxnSpLocks/>
              <a:stCxn id="160" idx="6"/>
              <a:endCxn id="162"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2" name="Oval 161">
              <a:extLst>
                <a:ext uri="{FF2B5EF4-FFF2-40B4-BE49-F238E27FC236}">
                  <a16:creationId xmlns:a16="http://schemas.microsoft.com/office/drawing/2014/main" id="{7A0FF712-D4CA-4A48-9E7F-78567961AF32}"/>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3" name="TextBox 162">
            <a:extLst>
              <a:ext uri="{FF2B5EF4-FFF2-40B4-BE49-F238E27FC236}">
                <a16:creationId xmlns:a16="http://schemas.microsoft.com/office/drawing/2014/main" id="{C228B435-1288-1546-8BFA-B868E6B411A6}"/>
              </a:ext>
            </a:extLst>
          </p:cNvPr>
          <p:cNvSpPr txBox="1"/>
          <p:nvPr/>
        </p:nvSpPr>
        <p:spPr>
          <a:xfrm>
            <a:off x="11152313" y="2995951"/>
            <a:ext cx="453970" cy="369332"/>
          </a:xfrm>
          <a:prstGeom prst="rect">
            <a:avLst/>
          </a:prstGeom>
          <a:noFill/>
        </p:spPr>
        <p:txBody>
          <a:bodyPr wrap="none" rtlCol="0">
            <a:spAutoFit/>
          </a:bodyPr>
          <a:lstStyle/>
          <a:p>
            <a:r>
              <a:rPr lang="en-US" dirty="0"/>
              <a:t>GC</a:t>
            </a:r>
          </a:p>
        </p:txBody>
      </p:sp>
      <p:sp>
        <p:nvSpPr>
          <p:cNvPr id="164" name="Triangle 163">
            <a:extLst>
              <a:ext uri="{FF2B5EF4-FFF2-40B4-BE49-F238E27FC236}">
                <a16:creationId xmlns:a16="http://schemas.microsoft.com/office/drawing/2014/main" id="{E9DC8ACA-A03A-674C-B0F9-91945C90F390}"/>
              </a:ext>
            </a:extLst>
          </p:cNvPr>
          <p:cNvSpPr/>
          <p:nvPr/>
        </p:nvSpPr>
        <p:spPr>
          <a:xfrm>
            <a:off x="10019986" y="4932547"/>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18A533ED-EEBC-2549-8D09-6F014064E52B}"/>
              </a:ext>
            </a:extLst>
          </p:cNvPr>
          <p:cNvSpPr txBox="1"/>
          <p:nvPr/>
        </p:nvSpPr>
        <p:spPr>
          <a:xfrm>
            <a:off x="11151209" y="4841642"/>
            <a:ext cx="583301" cy="369332"/>
          </a:xfrm>
          <a:prstGeom prst="rect">
            <a:avLst/>
          </a:prstGeom>
          <a:noFill/>
        </p:spPr>
        <p:txBody>
          <a:bodyPr wrap="none" rtlCol="0">
            <a:spAutoFit/>
          </a:bodyPr>
          <a:lstStyle/>
          <a:p>
            <a:r>
              <a:rPr lang="en-US" dirty="0"/>
              <a:t>ACG</a:t>
            </a:r>
          </a:p>
        </p:txBody>
      </p:sp>
      <p:grpSp>
        <p:nvGrpSpPr>
          <p:cNvPr id="7" name="Group 6">
            <a:extLst>
              <a:ext uri="{FF2B5EF4-FFF2-40B4-BE49-F238E27FC236}">
                <a16:creationId xmlns:a16="http://schemas.microsoft.com/office/drawing/2014/main" id="{6B0E5D7E-46ED-EC4E-9639-11A1A7537F5A}"/>
              </a:ext>
            </a:extLst>
          </p:cNvPr>
          <p:cNvGrpSpPr/>
          <p:nvPr/>
        </p:nvGrpSpPr>
        <p:grpSpPr>
          <a:xfrm>
            <a:off x="9958323" y="3386640"/>
            <a:ext cx="929064" cy="94331"/>
            <a:chOff x="9980625" y="3386640"/>
            <a:chExt cx="929064" cy="94331"/>
          </a:xfrm>
        </p:grpSpPr>
        <p:sp>
          <p:nvSpPr>
            <p:cNvPr id="166" name="Oval 165">
              <a:extLst>
                <a:ext uri="{FF2B5EF4-FFF2-40B4-BE49-F238E27FC236}">
                  <a16:creationId xmlns:a16="http://schemas.microsoft.com/office/drawing/2014/main" id="{9BD86062-1F20-9645-B1B3-5EC5E0992CCF}"/>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7" name="Straight Connector 166">
              <a:extLst>
                <a:ext uri="{FF2B5EF4-FFF2-40B4-BE49-F238E27FC236}">
                  <a16:creationId xmlns:a16="http://schemas.microsoft.com/office/drawing/2014/main" id="{811ACC3A-1A9D-CD41-9CBE-DA652AB3E00A}"/>
                </a:ext>
              </a:extLst>
            </p:cNvPr>
            <p:cNvCxnSpPr>
              <a:cxnSpLocks/>
              <a:stCxn id="166" idx="6"/>
              <a:endCxn id="168"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8" name="Oval 167">
              <a:extLst>
                <a:ext uri="{FF2B5EF4-FFF2-40B4-BE49-F238E27FC236}">
                  <a16:creationId xmlns:a16="http://schemas.microsoft.com/office/drawing/2014/main" id="{3BFE16CF-CE7D-684D-BE4E-9FEEEB30C85D}"/>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69" name="TextBox 168">
            <a:extLst>
              <a:ext uri="{FF2B5EF4-FFF2-40B4-BE49-F238E27FC236}">
                <a16:creationId xmlns:a16="http://schemas.microsoft.com/office/drawing/2014/main" id="{56C48DD2-A328-774D-9A9E-C4136EA25A03}"/>
              </a:ext>
            </a:extLst>
          </p:cNvPr>
          <p:cNvSpPr txBox="1"/>
          <p:nvPr/>
        </p:nvSpPr>
        <p:spPr>
          <a:xfrm>
            <a:off x="11148617" y="3229891"/>
            <a:ext cx="420308" cy="369332"/>
          </a:xfrm>
          <a:prstGeom prst="rect">
            <a:avLst/>
          </a:prstGeom>
          <a:noFill/>
        </p:spPr>
        <p:txBody>
          <a:bodyPr wrap="none" rtlCol="0">
            <a:spAutoFit/>
          </a:bodyPr>
          <a:lstStyle/>
          <a:p>
            <a:r>
              <a:rPr lang="en-US" dirty="0"/>
              <a:t>CE</a:t>
            </a:r>
          </a:p>
        </p:txBody>
      </p:sp>
      <p:sp>
        <p:nvSpPr>
          <p:cNvPr id="170" name="Triangle 169">
            <a:extLst>
              <a:ext uri="{FF2B5EF4-FFF2-40B4-BE49-F238E27FC236}">
                <a16:creationId xmlns:a16="http://schemas.microsoft.com/office/drawing/2014/main" id="{B1510C6B-621F-5F4F-888C-8637AE44FA84}"/>
              </a:ext>
            </a:extLst>
          </p:cNvPr>
          <p:cNvSpPr/>
          <p:nvPr/>
        </p:nvSpPr>
        <p:spPr>
          <a:xfrm>
            <a:off x="9957828" y="5418476"/>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a16="http://schemas.microsoft.com/office/drawing/2014/main" id="{20869AA4-64AD-7448-9E9E-2E8E25C43AD2}"/>
              </a:ext>
            </a:extLst>
          </p:cNvPr>
          <p:cNvSpPr txBox="1"/>
          <p:nvPr/>
        </p:nvSpPr>
        <p:spPr>
          <a:xfrm>
            <a:off x="11163850" y="5355422"/>
            <a:ext cx="562975" cy="369332"/>
          </a:xfrm>
          <a:prstGeom prst="rect">
            <a:avLst/>
          </a:prstGeom>
          <a:noFill/>
        </p:spPr>
        <p:txBody>
          <a:bodyPr wrap="none" rtlCol="0">
            <a:spAutoFit/>
          </a:bodyPr>
          <a:lstStyle/>
          <a:p>
            <a:r>
              <a:rPr lang="en-US" dirty="0"/>
              <a:t>CED</a:t>
            </a:r>
          </a:p>
        </p:txBody>
      </p:sp>
      <p:grpSp>
        <p:nvGrpSpPr>
          <p:cNvPr id="8" name="Group 7">
            <a:extLst>
              <a:ext uri="{FF2B5EF4-FFF2-40B4-BE49-F238E27FC236}">
                <a16:creationId xmlns:a16="http://schemas.microsoft.com/office/drawing/2014/main" id="{3793798C-F056-B547-9F97-464672231ACD}"/>
              </a:ext>
            </a:extLst>
          </p:cNvPr>
          <p:cNvGrpSpPr/>
          <p:nvPr/>
        </p:nvGrpSpPr>
        <p:grpSpPr>
          <a:xfrm>
            <a:off x="9957828" y="3634132"/>
            <a:ext cx="929064" cy="94331"/>
            <a:chOff x="9980130" y="3634132"/>
            <a:chExt cx="929064" cy="94331"/>
          </a:xfrm>
        </p:grpSpPr>
        <p:sp>
          <p:nvSpPr>
            <p:cNvPr id="172" name="Oval 171">
              <a:extLst>
                <a:ext uri="{FF2B5EF4-FFF2-40B4-BE49-F238E27FC236}">
                  <a16:creationId xmlns:a16="http://schemas.microsoft.com/office/drawing/2014/main" id="{EAF85862-7C4F-284A-A170-6FA6DA9B63C0}"/>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3" name="Straight Connector 172">
              <a:extLst>
                <a:ext uri="{FF2B5EF4-FFF2-40B4-BE49-F238E27FC236}">
                  <a16:creationId xmlns:a16="http://schemas.microsoft.com/office/drawing/2014/main" id="{4878FBD7-81FB-6043-9BC7-0B567F7BE12E}"/>
                </a:ext>
              </a:extLst>
            </p:cNvPr>
            <p:cNvCxnSpPr>
              <a:cxnSpLocks/>
              <a:stCxn id="172" idx="6"/>
              <a:endCxn id="174"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4" name="Oval 173">
              <a:extLst>
                <a:ext uri="{FF2B5EF4-FFF2-40B4-BE49-F238E27FC236}">
                  <a16:creationId xmlns:a16="http://schemas.microsoft.com/office/drawing/2014/main" id="{FF5358AF-E199-7D47-8025-D830C665EFAE}"/>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72062931-8559-DE4F-AC70-1FA82ECA492A}"/>
              </a:ext>
            </a:extLst>
          </p:cNvPr>
          <p:cNvSpPr txBox="1"/>
          <p:nvPr/>
        </p:nvSpPr>
        <p:spPr>
          <a:xfrm>
            <a:off x="11153032" y="3463240"/>
            <a:ext cx="413896" cy="369332"/>
          </a:xfrm>
          <a:prstGeom prst="rect">
            <a:avLst/>
          </a:prstGeom>
          <a:noFill/>
        </p:spPr>
        <p:txBody>
          <a:bodyPr wrap="none" rtlCol="0">
            <a:spAutoFit/>
          </a:bodyPr>
          <a:lstStyle/>
          <a:p>
            <a:r>
              <a:rPr lang="en-US" dirty="0"/>
              <a:t>CF</a:t>
            </a:r>
          </a:p>
        </p:txBody>
      </p:sp>
      <p:sp>
        <p:nvSpPr>
          <p:cNvPr id="176" name="Triangle 175">
            <a:extLst>
              <a:ext uri="{FF2B5EF4-FFF2-40B4-BE49-F238E27FC236}">
                <a16:creationId xmlns:a16="http://schemas.microsoft.com/office/drawing/2014/main" id="{EB1FCB9F-39D2-AB4B-B1ED-4A1EB6823269}"/>
              </a:ext>
            </a:extLst>
          </p:cNvPr>
          <p:cNvSpPr/>
          <p:nvPr/>
        </p:nvSpPr>
        <p:spPr>
          <a:xfrm>
            <a:off x="9970030" y="5913460"/>
            <a:ext cx="933339" cy="367551"/>
          </a:xfrm>
          <a:prstGeom prst="triangle">
            <a:avLst>
              <a:gd name="adj" fmla="val 46664"/>
            </a:avLst>
          </a:prstGeom>
          <a:solidFill>
            <a:schemeClr val="accent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17503149-6203-B44B-945A-77717D3B123A}"/>
              </a:ext>
            </a:extLst>
          </p:cNvPr>
          <p:cNvSpPr txBox="1"/>
          <p:nvPr/>
        </p:nvSpPr>
        <p:spPr>
          <a:xfrm>
            <a:off x="11171438" y="5908403"/>
            <a:ext cx="526106" cy="369332"/>
          </a:xfrm>
          <a:prstGeom prst="rect">
            <a:avLst/>
          </a:prstGeom>
          <a:noFill/>
        </p:spPr>
        <p:txBody>
          <a:bodyPr wrap="none" rtlCol="0">
            <a:spAutoFit/>
          </a:bodyPr>
          <a:lstStyle/>
          <a:p>
            <a:r>
              <a:rPr lang="en-US" dirty="0"/>
              <a:t>CEF</a:t>
            </a:r>
          </a:p>
        </p:txBody>
      </p:sp>
      <p:sp>
        <p:nvSpPr>
          <p:cNvPr id="178" name="Triangle 177">
            <a:extLst>
              <a:ext uri="{FF2B5EF4-FFF2-40B4-BE49-F238E27FC236}">
                <a16:creationId xmlns:a16="http://schemas.microsoft.com/office/drawing/2014/main" id="{B7DCE8BF-0012-A14B-B141-04DDB786F23A}"/>
              </a:ext>
            </a:extLst>
          </p:cNvPr>
          <p:cNvSpPr/>
          <p:nvPr/>
        </p:nvSpPr>
        <p:spPr>
          <a:xfrm>
            <a:off x="9987946" y="6391762"/>
            <a:ext cx="933339" cy="367551"/>
          </a:xfrm>
          <a:prstGeom prst="triangle">
            <a:avLst>
              <a:gd name="adj" fmla="val 46664"/>
            </a:avLst>
          </a:prstGeom>
          <a:solidFill>
            <a:srgbClr val="FF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9FCA737B-9EA0-5C44-A942-219DAC3647FE}"/>
              </a:ext>
            </a:extLst>
          </p:cNvPr>
          <p:cNvSpPr txBox="1"/>
          <p:nvPr/>
        </p:nvSpPr>
        <p:spPr>
          <a:xfrm>
            <a:off x="11166936" y="6406414"/>
            <a:ext cx="557717" cy="369332"/>
          </a:xfrm>
          <a:prstGeom prst="rect">
            <a:avLst/>
          </a:prstGeom>
          <a:noFill/>
        </p:spPr>
        <p:txBody>
          <a:bodyPr wrap="none" rtlCol="0">
            <a:spAutoFit/>
          </a:bodyPr>
          <a:lstStyle/>
          <a:p>
            <a:r>
              <a:rPr lang="en-US" dirty="0"/>
              <a:t>CFG</a:t>
            </a:r>
          </a:p>
        </p:txBody>
      </p:sp>
      <p:sp>
        <p:nvSpPr>
          <p:cNvPr id="180" name="TextBox 179">
            <a:extLst>
              <a:ext uri="{FF2B5EF4-FFF2-40B4-BE49-F238E27FC236}">
                <a16:creationId xmlns:a16="http://schemas.microsoft.com/office/drawing/2014/main" id="{44254CAF-1393-9845-9DC0-8CD1E6AF02CB}"/>
              </a:ext>
            </a:extLst>
          </p:cNvPr>
          <p:cNvSpPr txBox="1"/>
          <p:nvPr/>
        </p:nvSpPr>
        <p:spPr>
          <a:xfrm>
            <a:off x="11147249" y="568435"/>
            <a:ext cx="439479" cy="646331"/>
          </a:xfrm>
          <a:prstGeom prst="rect">
            <a:avLst/>
          </a:prstGeom>
          <a:noFill/>
        </p:spPr>
        <p:txBody>
          <a:bodyPr wrap="none" rtlCol="0">
            <a:spAutoFit/>
          </a:bodyPr>
          <a:lstStyle/>
          <a:p>
            <a:r>
              <a:rPr lang="en-US" dirty="0"/>
              <a:t>AC</a:t>
            </a:r>
          </a:p>
          <a:p>
            <a:r>
              <a:rPr lang="en-US" dirty="0"/>
              <a:t>BC</a:t>
            </a:r>
          </a:p>
        </p:txBody>
      </p:sp>
      <p:sp>
        <p:nvSpPr>
          <p:cNvPr id="181" name="TextBox 180">
            <a:extLst>
              <a:ext uri="{FF2B5EF4-FFF2-40B4-BE49-F238E27FC236}">
                <a16:creationId xmlns:a16="http://schemas.microsoft.com/office/drawing/2014/main" id="{3B29F6D7-5A14-434A-9B7F-88AC4453A238}"/>
              </a:ext>
            </a:extLst>
          </p:cNvPr>
          <p:cNvSpPr txBox="1"/>
          <p:nvPr/>
        </p:nvSpPr>
        <p:spPr>
          <a:xfrm>
            <a:off x="11142758" y="1115487"/>
            <a:ext cx="442750" cy="923330"/>
          </a:xfrm>
          <a:prstGeom prst="rect">
            <a:avLst/>
          </a:prstGeom>
          <a:noFill/>
        </p:spPr>
        <p:txBody>
          <a:bodyPr wrap="none" rtlCol="0">
            <a:spAutoFit/>
          </a:bodyPr>
          <a:lstStyle/>
          <a:p>
            <a:r>
              <a:rPr lang="en-US" dirty="0"/>
              <a:t>AB</a:t>
            </a:r>
          </a:p>
          <a:p>
            <a:r>
              <a:rPr lang="en-US" dirty="0"/>
              <a:t>EF</a:t>
            </a:r>
          </a:p>
          <a:p>
            <a:r>
              <a:rPr lang="en-US" dirty="0"/>
              <a:t>FG</a:t>
            </a:r>
          </a:p>
        </p:txBody>
      </p:sp>
      <p:sp>
        <p:nvSpPr>
          <p:cNvPr id="250" name="Left Bracket 249">
            <a:extLst>
              <a:ext uri="{FF2B5EF4-FFF2-40B4-BE49-F238E27FC236}">
                <a16:creationId xmlns:a16="http://schemas.microsoft.com/office/drawing/2014/main" id="{244EF531-FCD8-194D-A226-213D40E2D8DD}"/>
              </a:ext>
            </a:extLst>
          </p:cNvPr>
          <p:cNvSpPr/>
          <p:nvPr/>
        </p:nvSpPr>
        <p:spPr>
          <a:xfrm>
            <a:off x="12832866" y="1059110"/>
            <a:ext cx="63605" cy="3248056"/>
          </a:xfrm>
          <a:prstGeom prst="lef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1" name="Right Bracket 250">
            <a:extLst>
              <a:ext uri="{FF2B5EF4-FFF2-40B4-BE49-F238E27FC236}">
                <a16:creationId xmlns:a16="http://schemas.microsoft.com/office/drawing/2014/main" id="{1B8181B7-2C41-6C41-B6ED-599D063DCCF1}"/>
              </a:ext>
            </a:extLst>
          </p:cNvPr>
          <p:cNvSpPr/>
          <p:nvPr/>
        </p:nvSpPr>
        <p:spPr>
          <a:xfrm>
            <a:off x="13159323" y="1051069"/>
            <a:ext cx="60110" cy="3264137"/>
          </a:xfrm>
          <a:prstGeom prst="righ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2" name="TextBox 291">
            <a:extLst>
              <a:ext uri="{FF2B5EF4-FFF2-40B4-BE49-F238E27FC236}">
                <a16:creationId xmlns:a16="http://schemas.microsoft.com/office/drawing/2014/main" id="{CEBF554B-CD32-5247-94E3-7681F6B689CF}"/>
              </a:ext>
            </a:extLst>
          </p:cNvPr>
          <p:cNvSpPr txBox="1"/>
          <p:nvPr/>
        </p:nvSpPr>
        <p:spPr>
          <a:xfrm>
            <a:off x="11156598" y="2457595"/>
            <a:ext cx="439544" cy="369332"/>
          </a:xfrm>
          <a:prstGeom prst="rect">
            <a:avLst/>
          </a:prstGeom>
          <a:noFill/>
        </p:spPr>
        <p:txBody>
          <a:bodyPr wrap="none" rtlCol="0">
            <a:spAutoFit/>
          </a:bodyPr>
          <a:lstStyle/>
          <a:p>
            <a:r>
              <a:rPr lang="en-US" dirty="0"/>
              <a:t>DE</a:t>
            </a:r>
          </a:p>
        </p:txBody>
      </p:sp>
      <p:sp>
        <p:nvSpPr>
          <p:cNvPr id="293" name="TextBox 292">
            <a:extLst>
              <a:ext uri="{FF2B5EF4-FFF2-40B4-BE49-F238E27FC236}">
                <a16:creationId xmlns:a16="http://schemas.microsoft.com/office/drawing/2014/main" id="{D4EAA51B-FA42-234D-A4A2-4F7D6F665AB7}"/>
              </a:ext>
            </a:extLst>
          </p:cNvPr>
          <p:cNvSpPr txBox="1"/>
          <p:nvPr/>
        </p:nvSpPr>
        <p:spPr>
          <a:xfrm>
            <a:off x="11155064" y="2721917"/>
            <a:ext cx="450764" cy="369332"/>
          </a:xfrm>
          <a:prstGeom prst="rect">
            <a:avLst/>
          </a:prstGeom>
          <a:noFill/>
        </p:spPr>
        <p:txBody>
          <a:bodyPr wrap="none" rtlCol="0">
            <a:spAutoFit/>
          </a:bodyPr>
          <a:lstStyle/>
          <a:p>
            <a:r>
              <a:rPr lang="en-US"/>
              <a:t>CD</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A25E79-F913-F047-85DC-F37F66DFDBC4}"/>
                  </a:ext>
                </a:extLst>
              </p:cNvPr>
              <p:cNvSpPr txBox="1"/>
              <p:nvPr/>
            </p:nvSpPr>
            <p:spPr>
              <a:xfrm>
                <a:off x="1047155" y="2012048"/>
                <a:ext cx="9549939" cy="3231654"/>
              </a:xfrm>
              <a:prstGeom prst="rect">
                <a:avLst/>
              </a:prstGeom>
              <a:noFill/>
            </p:spPr>
            <p:txBody>
              <a:bodyPr wrap="square" rtlCol="0">
                <a:spAutoFit/>
              </a:bodyPr>
              <a:lstStyle/>
              <a:p>
                <a:pPr marL="514350" indent="-514350">
                  <a:buFont typeface="+mj-lt"/>
                  <a:buAutoNum type="arabicPeriod"/>
                </a:pPr>
                <a:endParaRPr lang="en-US" sz="3200" dirty="0">
                  <a:solidFill>
                    <a:schemeClr val="accent1"/>
                  </a:solidFill>
                  <a:latin typeface="Futura Medium" panose="020B0602020204020303" pitchFamily="34" charset="-79"/>
                  <a:cs typeface="Futura Medium" panose="020B0602020204020303" pitchFamily="34" charset="-79"/>
                </a:endParaRPr>
              </a:p>
              <a:p>
                <a:pPr marL="514350" indent="-514350">
                  <a:buFont typeface="+mj-lt"/>
                  <a:buAutoNum type="arabicPeriod"/>
                </a:pPr>
                <a:r>
                  <a:rPr lang="en-US" sz="2800" dirty="0">
                    <a:solidFill>
                      <a:schemeClr val="accent1"/>
                    </a:solidFill>
                    <a:latin typeface="Futura Medium" panose="020B0602020204020303" pitchFamily="34" charset="-79"/>
                    <a:cs typeface="Futura Medium" panose="020B0602020204020303" pitchFamily="34" charset="-79"/>
                  </a:rPr>
                  <a:t>dimension</a:t>
                </a:r>
              </a:p>
              <a:p>
                <a:pPr marL="514350" indent="-514350">
                  <a:buFont typeface="+mj-lt"/>
                  <a:buAutoNum type="arabicPeriod"/>
                </a:pPr>
                <a:endParaRPr lang="en-US" sz="2800" dirty="0">
                  <a:solidFill>
                    <a:schemeClr val="accent1"/>
                  </a:solidFill>
                  <a:latin typeface="Futura Medium" panose="020B0602020204020303" pitchFamily="34" charset="-79"/>
                  <a:cs typeface="Futura Medium" panose="020B0602020204020303" pitchFamily="34" charset="-79"/>
                </a:endParaRPr>
              </a:p>
              <a:p>
                <a:pPr marL="514350" indent="-514350">
                  <a:buFont typeface="+mj-lt"/>
                  <a:buAutoNum type="arabicPeriod"/>
                </a:pPr>
                <a:r>
                  <a:rPr lang="en-US" sz="2800" dirty="0">
                    <a:solidFill>
                      <a:schemeClr val="accent1"/>
                    </a:solidFill>
                    <a:latin typeface="Futura Medium" panose="020B0602020204020303" pitchFamily="34" charset="-79"/>
                    <a:cs typeface="Futura Medium" panose="020B0602020204020303" pitchFamily="34" charset="-79"/>
                  </a:rPr>
                  <a:t>filtration value (</a:t>
                </a:r>
                <a14:m>
                  <m:oMath xmlns:m="http://schemas.openxmlformats.org/officeDocument/2006/math">
                    <m:r>
                      <a:rPr lang="en-US" sz="2800" i="1">
                        <a:solidFill>
                          <a:schemeClr val="accent1"/>
                        </a:solidFill>
                        <a:latin typeface="Cambria Math" panose="02040503050406030204" pitchFamily="18" charset="0"/>
                        <a:ea typeface="Cambria Math" panose="02040503050406030204" pitchFamily="18" charset="0"/>
                      </a:rPr>
                      <m:t>𝜀</m:t>
                    </m:r>
                  </m:oMath>
                </a14:m>
                <a:r>
                  <a:rPr lang="en-US" sz="2800" dirty="0">
                    <a:solidFill>
                      <a:schemeClr val="accent1"/>
                    </a:solidFill>
                    <a:latin typeface="Futura Medium" panose="020B0602020204020303" pitchFamily="34" charset="-79"/>
                    <a:cs typeface="Futura Medium" panose="020B0602020204020303" pitchFamily="34" charset="-79"/>
                  </a:rPr>
                  <a:t>)</a:t>
                </a:r>
              </a:p>
              <a:p>
                <a:pPr marL="514350" indent="-514350">
                  <a:buFont typeface="+mj-lt"/>
                  <a:buAutoNum type="arabicPeriod"/>
                </a:pPr>
                <a:endParaRPr lang="en-US" sz="2800" dirty="0">
                  <a:solidFill>
                    <a:schemeClr val="accent1"/>
                  </a:solidFill>
                  <a:latin typeface="Futura Medium" panose="020B0602020204020303" pitchFamily="34" charset="-79"/>
                  <a:cs typeface="Futura Medium" panose="020B0602020204020303" pitchFamily="34" charset="-79"/>
                </a:endParaRPr>
              </a:p>
              <a:p>
                <a:pPr marL="514350" indent="-514350">
                  <a:buFont typeface="+mj-lt"/>
                  <a:buAutoNum type="arabicPeriod"/>
                </a:pPr>
                <a:r>
                  <a:rPr lang="en-US" sz="2800" dirty="0">
                    <a:solidFill>
                      <a:schemeClr val="accent1"/>
                    </a:solidFill>
                    <a:latin typeface="Futura Medium" panose="020B0602020204020303" pitchFamily="34" charset="-79"/>
                    <a:cs typeface="Futura Medium" panose="020B0602020204020303" pitchFamily="34" charset="-79"/>
                  </a:rPr>
                  <a:t>lexicographical order</a:t>
                </a:r>
              </a:p>
              <a:p>
                <a:pPr marL="514350" indent="-514350">
                  <a:buFont typeface="+mj-lt"/>
                  <a:buAutoNum type="arabicPeriod"/>
                </a:pPr>
                <a:endParaRPr lang="en-US" sz="3200" dirty="0">
                  <a:solidFill>
                    <a:schemeClr val="accent1"/>
                  </a:solidFill>
                  <a:latin typeface="Futura Medium" panose="020B0602020204020303" pitchFamily="34" charset="-79"/>
                  <a:cs typeface="Futura Medium" panose="020B0602020204020303" pitchFamily="34" charset="-79"/>
                </a:endParaRPr>
              </a:p>
            </p:txBody>
          </p:sp>
        </mc:Choice>
        <mc:Fallback xmlns="">
          <p:sp>
            <p:nvSpPr>
              <p:cNvPr id="14" name="TextBox 13">
                <a:extLst>
                  <a:ext uri="{FF2B5EF4-FFF2-40B4-BE49-F238E27FC236}">
                    <a16:creationId xmlns:a16="http://schemas.microsoft.com/office/drawing/2014/main" id="{9DA25E79-F913-F047-85DC-F37F66DFDBC4}"/>
                  </a:ext>
                </a:extLst>
              </p:cNvPr>
              <p:cNvSpPr txBox="1">
                <a:spLocks noRot="1" noChangeAspect="1" noMove="1" noResize="1" noEditPoints="1" noAdjustHandles="1" noChangeArrowheads="1" noChangeShapeType="1" noTextEdit="1"/>
              </p:cNvSpPr>
              <p:nvPr/>
            </p:nvSpPr>
            <p:spPr>
              <a:xfrm>
                <a:off x="1047155" y="2012048"/>
                <a:ext cx="9549939" cy="3231654"/>
              </a:xfrm>
              <a:prstGeom prst="rect">
                <a:avLst/>
              </a:prstGeom>
              <a:blipFill>
                <a:blip r:embed="rId2"/>
                <a:stretch>
                  <a:fillRect l="-114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10C397B-FD22-204F-A5D7-53B4B41B0B84}"/>
              </a:ext>
            </a:extLst>
          </p:cNvPr>
          <p:cNvSpPr txBox="1"/>
          <p:nvPr/>
        </p:nvSpPr>
        <p:spPr>
          <a:xfrm>
            <a:off x="8448567" y="199103"/>
            <a:ext cx="881973" cy="369332"/>
          </a:xfrm>
          <a:prstGeom prst="rect">
            <a:avLst/>
          </a:prstGeom>
          <a:noFill/>
        </p:spPr>
        <p:txBody>
          <a:bodyPr wrap="none" rtlCol="0">
            <a:spAutoFit/>
          </a:bodyPr>
          <a:lstStyle/>
          <a:p>
            <a:r>
              <a:rPr lang="en-US" dirty="0"/>
              <a:t>dim = 0</a:t>
            </a:r>
          </a:p>
        </p:txBody>
      </p:sp>
      <p:sp>
        <p:nvSpPr>
          <p:cNvPr id="10" name="TextBox 9">
            <a:extLst>
              <a:ext uri="{FF2B5EF4-FFF2-40B4-BE49-F238E27FC236}">
                <a16:creationId xmlns:a16="http://schemas.microsoft.com/office/drawing/2014/main" id="{122D7C35-ACA0-9644-8E03-B956018D69DA}"/>
              </a:ext>
            </a:extLst>
          </p:cNvPr>
          <p:cNvSpPr txBox="1"/>
          <p:nvPr/>
        </p:nvSpPr>
        <p:spPr>
          <a:xfrm>
            <a:off x="8448567" y="2054516"/>
            <a:ext cx="881973" cy="369332"/>
          </a:xfrm>
          <a:prstGeom prst="rect">
            <a:avLst/>
          </a:prstGeom>
          <a:noFill/>
        </p:spPr>
        <p:txBody>
          <a:bodyPr wrap="none" rtlCol="0">
            <a:spAutoFit/>
          </a:bodyPr>
          <a:lstStyle/>
          <a:p>
            <a:r>
              <a:rPr lang="en-US" dirty="0"/>
              <a:t>dim = 1</a:t>
            </a:r>
          </a:p>
        </p:txBody>
      </p:sp>
      <p:sp>
        <p:nvSpPr>
          <p:cNvPr id="11" name="Left Brace 10">
            <a:extLst>
              <a:ext uri="{FF2B5EF4-FFF2-40B4-BE49-F238E27FC236}">
                <a16:creationId xmlns:a16="http://schemas.microsoft.com/office/drawing/2014/main" id="{7BD70F3C-2D43-AB4E-A0E8-57BFEE35E9CB}"/>
              </a:ext>
            </a:extLst>
          </p:cNvPr>
          <p:cNvSpPr/>
          <p:nvPr/>
        </p:nvSpPr>
        <p:spPr>
          <a:xfrm>
            <a:off x="9503072" y="737674"/>
            <a:ext cx="347942" cy="300666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 Brace 79">
            <a:extLst>
              <a:ext uri="{FF2B5EF4-FFF2-40B4-BE49-F238E27FC236}">
                <a16:creationId xmlns:a16="http://schemas.microsoft.com/office/drawing/2014/main" id="{48971480-D0F0-1E45-BEB9-E848BD3D0677}"/>
              </a:ext>
            </a:extLst>
          </p:cNvPr>
          <p:cNvSpPr/>
          <p:nvPr/>
        </p:nvSpPr>
        <p:spPr>
          <a:xfrm>
            <a:off x="9510944" y="3832572"/>
            <a:ext cx="347942" cy="300666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5E7F8EA8-8026-CE42-9897-3361D202AAAF}"/>
              </a:ext>
            </a:extLst>
          </p:cNvPr>
          <p:cNvSpPr txBox="1"/>
          <p:nvPr/>
        </p:nvSpPr>
        <p:spPr>
          <a:xfrm>
            <a:off x="8448566" y="5143263"/>
            <a:ext cx="881973" cy="369332"/>
          </a:xfrm>
          <a:prstGeom prst="rect">
            <a:avLst/>
          </a:prstGeom>
          <a:noFill/>
        </p:spPr>
        <p:txBody>
          <a:bodyPr wrap="none" rtlCol="0">
            <a:spAutoFit/>
          </a:bodyPr>
          <a:lstStyle/>
          <a:p>
            <a:r>
              <a:rPr lang="en-US" dirty="0"/>
              <a:t>dim = 2</a:t>
            </a:r>
          </a:p>
        </p:txBody>
      </p:sp>
      <p:sp>
        <p:nvSpPr>
          <p:cNvPr id="82" name="What makes a cycle representative “good”?">
            <a:extLst>
              <a:ext uri="{FF2B5EF4-FFF2-40B4-BE49-F238E27FC236}">
                <a16:creationId xmlns:a16="http://schemas.microsoft.com/office/drawing/2014/main" id="{CE231DC6-E556-49E5-89B1-CFE0F2A3D18E}"/>
              </a:ext>
            </a:extLst>
          </p:cNvPr>
          <p:cNvSpPr txBox="1">
            <a:spLocks/>
          </p:cNvSpPr>
          <p:nvPr/>
        </p:nvSpPr>
        <p:spPr>
          <a:xfrm>
            <a:off x="362618" y="557765"/>
            <a:ext cx="10985500" cy="716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Simplex-wise Filtration</a:t>
            </a:r>
          </a:p>
        </p:txBody>
      </p:sp>
    </p:spTree>
    <p:extLst>
      <p:ext uri="{BB962C8B-B14F-4D97-AF65-F5344CB8AC3E}">
        <p14:creationId xmlns:p14="http://schemas.microsoft.com/office/powerpoint/2010/main" val="344225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D521-E3BE-4739-B216-8049C7624BA4}"/>
              </a:ext>
            </a:extLst>
          </p:cNvPr>
          <p:cNvSpPr>
            <a:spLocks noGrp="1"/>
          </p:cNvSpPr>
          <p:nvPr>
            <p:ph type="title"/>
          </p:nvPr>
        </p:nvSpPr>
        <p:spPr/>
        <p:txBody>
          <a:bodyPr/>
          <a:lstStyle/>
          <a:p>
            <a:r>
              <a:rPr lang="en-US" dirty="0"/>
              <a:t>Minimal Cycle Representatives</a:t>
            </a:r>
          </a:p>
        </p:txBody>
      </p:sp>
      <p:sp>
        <p:nvSpPr>
          <p:cNvPr id="3" name="Text Placeholder 2">
            <a:extLst>
              <a:ext uri="{FF2B5EF4-FFF2-40B4-BE49-F238E27FC236}">
                <a16:creationId xmlns:a16="http://schemas.microsoft.com/office/drawing/2014/main" id="{E40DBB05-E31B-41A2-A7DA-E828BFB846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3554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3" name="Circle"/>
          <p:cNvSpPr/>
          <p:nvPr/>
        </p:nvSpPr>
        <p:spPr>
          <a:xfrm>
            <a:off x="1015183" y="2830800"/>
            <a:ext cx="2714911" cy="2714910"/>
          </a:xfrm>
          <a:prstGeom prst="ellipse">
            <a:avLst/>
          </a:prstGeom>
          <a:solidFill>
            <a:srgbClr val="B3B3B3"/>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34" name="Circle"/>
          <p:cNvSpPr/>
          <p:nvPr/>
        </p:nvSpPr>
        <p:spPr>
          <a:xfrm>
            <a:off x="2510789" y="4667853"/>
            <a:ext cx="394160" cy="394160"/>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35" name="Circle"/>
          <p:cNvSpPr/>
          <p:nvPr/>
        </p:nvSpPr>
        <p:spPr>
          <a:xfrm>
            <a:off x="1657534" y="3113129"/>
            <a:ext cx="865349" cy="865350"/>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36" name="Shape"/>
          <p:cNvSpPr/>
          <p:nvPr/>
        </p:nvSpPr>
        <p:spPr>
          <a:xfrm>
            <a:off x="1154805" y="3806640"/>
            <a:ext cx="2506834" cy="1607628"/>
          </a:xfrm>
          <a:custGeom>
            <a:avLst/>
            <a:gdLst/>
            <a:ahLst/>
            <a:cxnLst>
              <a:cxn ang="0">
                <a:pos x="wd2" y="hd2"/>
              </a:cxn>
              <a:cxn ang="5400000">
                <a:pos x="wd2" y="hd2"/>
              </a:cxn>
              <a:cxn ang="10800000">
                <a:pos x="wd2" y="hd2"/>
              </a:cxn>
              <a:cxn ang="16200000">
                <a:pos x="wd2" y="hd2"/>
              </a:cxn>
            </a:cxnLst>
            <a:rect l="0" t="0" r="r" b="b"/>
            <a:pathLst>
              <a:path w="17923" h="18580" extrusionOk="0">
                <a:moveTo>
                  <a:pt x="10776" y="4329"/>
                </a:moveTo>
                <a:cubicBezTo>
                  <a:pt x="12081" y="4561"/>
                  <a:pt x="11781" y="7413"/>
                  <a:pt x="12360" y="9099"/>
                </a:cubicBezTo>
                <a:cubicBezTo>
                  <a:pt x="14579" y="15561"/>
                  <a:pt x="20821" y="1588"/>
                  <a:pt x="16345" y="75"/>
                </a:cubicBezTo>
                <a:cubicBezTo>
                  <a:pt x="14783" y="-453"/>
                  <a:pt x="13436" y="1862"/>
                  <a:pt x="13386" y="4676"/>
                </a:cubicBezTo>
                <a:cubicBezTo>
                  <a:pt x="13330" y="7795"/>
                  <a:pt x="14824" y="10683"/>
                  <a:pt x="14417" y="13844"/>
                </a:cubicBezTo>
                <a:cubicBezTo>
                  <a:pt x="14005" y="17045"/>
                  <a:pt x="12151" y="18914"/>
                  <a:pt x="10018" y="18529"/>
                </a:cubicBezTo>
                <a:cubicBezTo>
                  <a:pt x="6985" y="17982"/>
                  <a:pt x="4925" y="13729"/>
                  <a:pt x="2449" y="11483"/>
                </a:cubicBezTo>
                <a:cubicBezTo>
                  <a:pt x="-69" y="9199"/>
                  <a:pt x="-779" y="4483"/>
                  <a:pt x="948" y="4042"/>
                </a:cubicBezTo>
                <a:cubicBezTo>
                  <a:pt x="4261" y="3195"/>
                  <a:pt x="51" y="21147"/>
                  <a:pt x="4381" y="15222"/>
                </a:cubicBezTo>
                <a:cubicBezTo>
                  <a:pt x="5330" y="13923"/>
                  <a:pt x="3579" y="10116"/>
                  <a:pt x="5291" y="9470"/>
                </a:cubicBezTo>
                <a:cubicBezTo>
                  <a:pt x="6564" y="8991"/>
                  <a:pt x="6599" y="12311"/>
                  <a:pt x="7618" y="12710"/>
                </a:cubicBezTo>
                <a:cubicBezTo>
                  <a:pt x="10852" y="13976"/>
                  <a:pt x="8154" y="3864"/>
                  <a:pt x="10776" y="4329"/>
                </a:cubicBezTo>
                <a:close/>
              </a:path>
            </a:pathLst>
          </a:custGeom>
          <a:ln w="50800">
            <a:solidFill>
              <a:schemeClr val="accent1">
                <a:lumOff val="-13575"/>
              </a:schemeClr>
            </a:solidFill>
            <a:custDash>
              <a:ds d="200000" sp="200000"/>
            </a:custDash>
            <a:miter lim="400000"/>
          </a:ln>
        </p:spPr>
        <p:txBody>
          <a:bodyPr lIns="25400" tIns="25400" rIns="25400" bIns="25400" anchor="ctr"/>
          <a:lstStyle/>
          <a:p>
            <a:endParaRPr sz="900"/>
          </a:p>
        </p:txBody>
      </p:sp>
      <mc:AlternateContent xmlns:mc="http://schemas.openxmlformats.org/markup-compatibility/2006" xmlns:a14="http://schemas.microsoft.com/office/drawing/2010/main">
        <mc:Choice Requires="a14">
          <p:sp>
            <p:nvSpPr>
              <p:cNvPr id="2737" name="Equation"/>
              <p:cNvSpPr txBox="1"/>
              <p:nvPr/>
            </p:nvSpPr>
            <p:spPr>
              <a:xfrm>
                <a:off x="2124332" y="4445486"/>
                <a:ext cx="285783" cy="377026"/>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450" b="0" i="1" smtClean="0">
                          <a:solidFill>
                            <a:srgbClr val="0075B9"/>
                          </a:solidFill>
                          <a:latin typeface="Cambria Math" panose="02040503050406030204" pitchFamily="18" charset="0"/>
                        </a:rPr>
                        <m:t>𝐵</m:t>
                      </m:r>
                    </m:oMath>
                  </m:oMathPara>
                </a14:m>
                <a:endParaRPr sz="2450" dirty="0">
                  <a:solidFill>
                    <a:srgbClr val="0076BA"/>
                  </a:solidFill>
                </a:endParaRPr>
              </a:p>
            </p:txBody>
          </p:sp>
        </mc:Choice>
        <mc:Fallback xmlns="">
          <p:sp>
            <p:nvSpPr>
              <p:cNvPr id="2737" name="Equation"/>
              <p:cNvSpPr txBox="1">
                <a:spLocks noRot="1" noChangeAspect="1" noMove="1" noResize="1" noEditPoints="1" noAdjustHandles="1" noChangeArrowheads="1" noChangeShapeType="1" noTextEdit="1"/>
              </p:cNvSpPr>
              <p:nvPr/>
            </p:nvSpPr>
            <p:spPr>
              <a:xfrm>
                <a:off x="2124332" y="4445486"/>
                <a:ext cx="285783" cy="377026"/>
              </a:xfrm>
              <a:prstGeom prst="rect">
                <a:avLst/>
              </a:prstGeom>
              <a:blipFill>
                <a:blip r:embed="rId3"/>
                <a:stretch>
                  <a:fillRect l="-23404" r="-21277" b="-6452"/>
                </a:stretch>
              </a:blipFill>
              <a:ln w="12700">
                <a:miter lim="400000"/>
              </a:ln>
            </p:spPr>
            <p:txBody>
              <a:bodyPr/>
              <a:lstStyle/>
              <a:p>
                <a:r>
                  <a:rPr lang="en-US">
                    <a:noFill/>
                  </a:rPr>
                  <a:t> </a:t>
                </a:r>
              </a:p>
            </p:txBody>
          </p:sp>
        </mc:Fallback>
      </mc:AlternateContent>
      <p:sp>
        <p:nvSpPr>
          <p:cNvPr id="2738" name="When do “good” cycle representatives matter?"/>
          <p:cNvSpPr txBox="1">
            <a:spLocks noGrp="1"/>
          </p:cNvSpPr>
          <p:nvPr>
            <p:ph type="title"/>
          </p:nvPr>
        </p:nvSpPr>
        <p:spPr>
          <a:xfrm>
            <a:off x="450850" y="698565"/>
            <a:ext cx="10985500" cy="716582"/>
          </a:xfrm>
          <a:prstGeom prst="rect">
            <a:avLst/>
          </a:prstGeom>
        </p:spPr>
        <p:txBody>
          <a:bodyPr>
            <a:normAutofit/>
          </a:bodyPr>
          <a:lstStyle>
            <a:lvl1pPr defTabSz="2292038">
              <a:defRPr sz="7990" spc="-159"/>
            </a:lvl1pPr>
          </a:lstStyle>
          <a:p>
            <a:r>
              <a:rPr sz="4250" b="1" dirty="0">
                <a:latin typeface="+mn-lt"/>
              </a:rPr>
              <a:t>When do “good” cycle representatives matter?</a:t>
            </a:r>
          </a:p>
        </p:txBody>
      </p:sp>
      <mc:AlternateContent xmlns:mc="http://schemas.openxmlformats.org/markup-compatibility/2006" xmlns:a14="http://schemas.microsoft.com/office/drawing/2010/main">
        <mc:Choice Requires="a14">
          <p:sp>
            <p:nvSpPr>
              <p:cNvPr id="2746" name="Equation"/>
              <p:cNvSpPr txBox="1"/>
              <p:nvPr/>
            </p:nvSpPr>
            <p:spPr>
              <a:xfrm>
                <a:off x="2848965" y="4192110"/>
                <a:ext cx="359073" cy="377026"/>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450" i="1" smtClean="0">
                          <a:solidFill>
                            <a:schemeClr val="accent6">
                              <a:lumMod val="50000"/>
                            </a:schemeClr>
                          </a:solidFill>
                          <a:latin typeface="Cambria Math" panose="02040503050406030204" pitchFamily="18" charset="0"/>
                        </a:rPr>
                        <m:t>𝐵</m:t>
                      </m:r>
                      <m:r>
                        <a:rPr lang="en-US" sz="2450" b="0" i="1" smtClean="0">
                          <a:solidFill>
                            <a:schemeClr val="accent6">
                              <a:lumMod val="50000"/>
                            </a:schemeClr>
                          </a:solidFill>
                          <a:latin typeface="Cambria Math" panose="02040503050406030204" pitchFamily="18" charset="0"/>
                        </a:rPr>
                        <m:t>′</m:t>
                      </m:r>
                    </m:oMath>
                  </m:oMathPara>
                </a14:m>
                <a:endParaRPr lang="en-US" sz="2450" dirty="0">
                  <a:solidFill>
                    <a:schemeClr val="accent6">
                      <a:lumMod val="50000"/>
                    </a:schemeClr>
                  </a:solidFill>
                </a:endParaRPr>
              </a:p>
            </p:txBody>
          </p:sp>
        </mc:Choice>
        <mc:Fallback xmlns="">
          <p:sp>
            <p:nvSpPr>
              <p:cNvPr id="2746" name="Equation"/>
              <p:cNvSpPr txBox="1">
                <a:spLocks noRot="1" noChangeAspect="1" noMove="1" noResize="1" noEditPoints="1" noAdjustHandles="1" noChangeArrowheads="1" noChangeShapeType="1" noTextEdit="1"/>
              </p:cNvSpPr>
              <p:nvPr/>
            </p:nvSpPr>
            <p:spPr>
              <a:xfrm>
                <a:off x="2848965" y="4192110"/>
                <a:ext cx="359073" cy="377026"/>
              </a:xfrm>
              <a:prstGeom prst="rect">
                <a:avLst/>
              </a:prstGeom>
              <a:blipFill>
                <a:blip r:embed="rId4"/>
                <a:stretch>
                  <a:fillRect l="-18644" t="-3226" r="-22034" b="-9677"/>
                </a:stretch>
              </a:blipFill>
              <a:ln w="12700">
                <a:miter lim="400000"/>
              </a:ln>
            </p:spPr>
            <p:txBody>
              <a:bodyPr/>
              <a:lstStyle/>
              <a:p>
                <a:r>
                  <a:rPr lang="en-US">
                    <a:noFill/>
                  </a:rPr>
                  <a:t> </a:t>
                </a:r>
              </a:p>
            </p:txBody>
          </p:sp>
        </mc:Fallback>
      </mc:AlternateContent>
      <p:sp>
        <p:nvSpPr>
          <p:cNvPr id="2748" name="you need to locate a feature in some data…"/>
          <p:cNvSpPr txBox="1"/>
          <p:nvPr/>
        </p:nvSpPr>
        <p:spPr>
          <a:xfrm>
            <a:off x="5516654" y="2950817"/>
            <a:ext cx="6066781" cy="1744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p>
            <a:pPr marL="317500" indent="-234950">
              <a:spcBef>
                <a:spcPts val="350"/>
              </a:spcBef>
              <a:buSzPct val="123000"/>
              <a:buChar char="-"/>
              <a:defRPr sz="5000">
                <a:solidFill>
                  <a:srgbClr val="000000"/>
                </a:solidFill>
                <a:latin typeface="Times Roman"/>
                <a:ea typeface="Times Roman"/>
                <a:cs typeface="Times Roman"/>
                <a:sym typeface="Times Roman"/>
              </a:defRPr>
            </a:pPr>
            <a:r>
              <a:rPr sz="2500" dirty="0"/>
              <a:t>you need to </a:t>
            </a:r>
            <a:r>
              <a:rPr sz="2500" b="1" dirty="0"/>
              <a:t>locate</a:t>
            </a:r>
            <a:r>
              <a:rPr sz="2500" dirty="0"/>
              <a:t> a feature in some data</a:t>
            </a:r>
          </a:p>
          <a:p>
            <a:pPr marL="317500" indent="-234950">
              <a:spcBef>
                <a:spcPts val="350"/>
              </a:spcBef>
              <a:buSzPct val="123000"/>
              <a:buChar char="-"/>
              <a:defRPr sz="5000">
                <a:solidFill>
                  <a:srgbClr val="000000"/>
                </a:solidFill>
                <a:latin typeface="Times Roman"/>
                <a:ea typeface="Times Roman"/>
                <a:cs typeface="Times Roman"/>
                <a:sym typeface="Times Roman"/>
              </a:defRPr>
            </a:pPr>
            <a:r>
              <a:rPr sz="2500" dirty="0"/>
              <a:t>you need to </a:t>
            </a:r>
            <a:r>
              <a:rPr sz="2500" b="1" dirty="0"/>
              <a:t>visualize</a:t>
            </a:r>
            <a:r>
              <a:rPr sz="2500" dirty="0"/>
              <a:t> a topological feature</a:t>
            </a:r>
          </a:p>
          <a:p>
            <a:pPr marL="317500" indent="-234950">
              <a:spcBef>
                <a:spcPts val="350"/>
              </a:spcBef>
              <a:buSzPct val="123000"/>
              <a:buChar char="-"/>
              <a:defRPr sz="5000">
                <a:solidFill>
                  <a:srgbClr val="000000"/>
                </a:solidFill>
                <a:latin typeface="Times Roman"/>
                <a:ea typeface="Times Roman"/>
                <a:cs typeface="Times Roman"/>
                <a:sym typeface="Times Roman"/>
              </a:defRPr>
            </a:pPr>
            <a:r>
              <a:rPr sz="2500" dirty="0"/>
              <a:t>you prefer </a:t>
            </a:r>
            <a:r>
              <a:rPr sz="2500" b="1" dirty="0"/>
              <a:t>smooth</a:t>
            </a:r>
            <a:r>
              <a:rPr sz="2500" dirty="0"/>
              <a:t> </a:t>
            </a:r>
            <a:r>
              <a:rPr sz="2500" b="1" dirty="0"/>
              <a:t>curves</a:t>
            </a:r>
          </a:p>
          <a:p>
            <a:pPr marL="317500" indent="-234950">
              <a:spcBef>
                <a:spcPts val="350"/>
              </a:spcBef>
              <a:buSzPct val="123000"/>
              <a:buChar char="-"/>
              <a:defRPr sz="5000">
                <a:solidFill>
                  <a:srgbClr val="000000"/>
                </a:solidFill>
                <a:latin typeface="Times Roman"/>
                <a:ea typeface="Times Roman"/>
                <a:cs typeface="Times Roman"/>
                <a:sym typeface="Times Roman"/>
              </a:defRPr>
            </a:pPr>
            <a:r>
              <a:rPr sz="2500" b="1" dirty="0"/>
              <a:t>geometry matters</a:t>
            </a:r>
          </a:p>
        </p:txBody>
      </p:sp>
      <p:sp>
        <p:nvSpPr>
          <p:cNvPr id="2749" name="Would you prefer A or B?"/>
          <p:cNvSpPr txBox="1"/>
          <p:nvPr/>
        </p:nvSpPr>
        <p:spPr>
          <a:xfrm>
            <a:off x="551047" y="2153785"/>
            <a:ext cx="3233523" cy="30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80000"/>
              </a:lnSpc>
              <a:defRPr sz="4000" spc="-79">
                <a:solidFill>
                  <a:schemeClr val="accent4">
                    <a:hueOff val="-1247790"/>
                    <a:lumOff val="-12326"/>
                  </a:schemeClr>
                </a:solidFill>
              </a:defRPr>
            </a:lvl1pPr>
          </a:lstStyle>
          <a:p>
            <a:r>
              <a:rPr sz="2000" dirty="0">
                <a:solidFill>
                  <a:schemeClr val="accent2"/>
                </a:solidFill>
              </a:rPr>
              <a:t>Would you prefer </a:t>
            </a:r>
            <a:r>
              <a:rPr lang="en-US" sz="2000" dirty="0">
                <a:solidFill>
                  <a:schemeClr val="accent2"/>
                </a:solidFill>
              </a:rPr>
              <a:t>B </a:t>
            </a:r>
            <a:r>
              <a:rPr sz="2000" dirty="0">
                <a:solidFill>
                  <a:schemeClr val="accent2"/>
                </a:solidFill>
              </a:rPr>
              <a:t>or B</a:t>
            </a:r>
            <a:r>
              <a:rPr lang="en-US" sz="2000" dirty="0">
                <a:solidFill>
                  <a:schemeClr val="accent2"/>
                </a:solidFill>
              </a:rPr>
              <a:t>'</a:t>
            </a:r>
            <a:r>
              <a:rPr sz="2000" dirty="0">
                <a:solidFill>
                  <a:schemeClr val="accent2"/>
                </a:solidFill>
              </a:rPr>
              <a:t>?</a:t>
            </a:r>
          </a:p>
        </p:txBody>
      </p:sp>
      <p:sp>
        <p:nvSpPr>
          <p:cNvPr id="21" name="Line">
            <a:extLst>
              <a:ext uri="{FF2B5EF4-FFF2-40B4-BE49-F238E27FC236}">
                <a16:creationId xmlns:a16="http://schemas.microsoft.com/office/drawing/2014/main" id="{3B3D6266-CAC5-4B04-8F77-73999E455E2D}"/>
              </a:ext>
            </a:extLst>
          </p:cNvPr>
          <p:cNvSpPr/>
          <p:nvPr/>
        </p:nvSpPr>
        <p:spPr>
          <a:xfrm rot="6101270" flipV="1">
            <a:off x="1319078" y="2535179"/>
            <a:ext cx="433899" cy="337917"/>
          </a:xfrm>
          <a:prstGeom prst="line">
            <a:avLst/>
          </a:prstGeom>
          <a:ln w="63500">
            <a:solidFill>
              <a:srgbClr val="929292"/>
            </a:solidFill>
            <a:miter lim="400000"/>
            <a:tailEnd type="triangle"/>
          </a:ln>
        </p:spPr>
        <p:txBody>
          <a:bodyPr lIns="25400" tIns="25400" rIns="25400" bIns="25400" anchor="ctr"/>
          <a:lstStyle/>
          <a:p>
            <a:endParaRPr sz="900"/>
          </a:p>
        </p:txBody>
      </p:sp>
      <p:sp>
        <p:nvSpPr>
          <p:cNvPr id="22" name="Shape">
            <a:extLst>
              <a:ext uri="{FF2B5EF4-FFF2-40B4-BE49-F238E27FC236}">
                <a16:creationId xmlns:a16="http://schemas.microsoft.com/office/drawing/2014/main" id="{BAF43053-245E-435F-8762-C26573B5BAC1}"/>
              </a:ext>
            </a:extLst>
          </p:cNvPr>
          <p:cNvSpPr/>
          <p:nvPr/>
        </p:nvSpPr>
        <p:spPr>
          <a:xfrm>
            <a:off x="2439219" y="4550101"/>
            <a:ext cx="555908" cy="566531"/>
          </a:xfrm>
          <a:custGeom>
            <a:avLst/>
            <a:gdLst/>
            <a:ahLst/>
            <a:cxnLst>
              <a:cxn ang="0">
                <a:pos x="wd2" y="hd2"/>
              </a:cxn>
              <a:cxn ang="5400000">
                <a:pos x="wd2" y="hd2"/>
              </a:cxn>
              <a:cxn ang="10800000">
                <a:pos x="wd2" y="hd2"/>
              </a:cxn>
              <a:cxn ang="16200000">
                <a:pos x="wd2" y="hd2"/>
              </a:cxn>
            </a:cxnLst>
            <a:rect l="0" t="0" r="r" b="b"/>
            <a:pathLst>
              <a:path w="19531" h="20702" extrusionOk="0">
                <a:moveTo>
                  <a:pt x="6983" y="1085"/>
                </a:moveTo>
                <a:cubicBezTo>
                  <a:pt x="9570" y="-136"/>
                  <a:pt x="12526" y="-483"/>
                  <a:pt x="15044" y="864"/>
                </a:cubicBezTo>
                <a:cubicBezTo>
                  <a:pt x="17074" y="1950"/>
                  <a:pt x="18469" y="3985"/>
                  <a:pt x="19101" y="6304"/>
                </a:cubicBezTo>
                <a:cubicBezTo>
                  <a:pt x="20952" y="13096"/>
                  <a:pt x="16630" y="20033"/>
                  <a:pt x="10054" y="20660"/>
                </a:cubicBezTo>
                <a:cubicBezTo>
                  <a:pt x="5266" y="21117"/>
                  <a:pt x="872" y="17747"/>
                  <a:pt x="113" y="12770"/>
                </a:cubicBezTo>
                <a:cubicBezTo>
                  <a:pt x="-648" y="7772"/>
                  <a:pt x="2513" y="3195"/>
                  <a:pt x="6983" y="1085"/>
                </a:cubicBezTo>
                <a:close/>
              </a:path>
            </a:pathLst>
          </a:custGeom>
          <a:ln w="50800">
            <a:solidFill>
              <a:schemeClr val="accent6">
                <a:satOff val="-20754"/>
                <a:lumOff val="-16738"/>
              </a:schemeClr>
            </a:solidFill>
            <a:custDash>
              <a:ds d="200000" sp="200000"/>
            </a:custDash>
            <a:miter lim="400000"/>
          </a:ln>
        </p:spPr>
        <p:txBody>
          <a:bodyPr lIns="25400" tIns="25400" rIns="25400" bIns="25400" anchor="ctr"/>
          <a:lstStyle/>
          <a:p>
            <a:endParaRPr sz="900"/>
          </a:p>
        </p:txBody>
      </p:sp>
    </p:spTree>
    <p:extLst>
      <p:ext uri="{BB962C8B-B14F-4D97-AF65-F5344CB8AC3E}">
        <p14:creationId xmlns:p14="http://schemas.microsoft.com/office/powerpoint/2010/main" val="32513966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ircle"/>
          <p:cNvSpPr/>
          <p:nvPr/>
        </p:nvSpPr>
        <p:spPr>
          <a:xfrm>
            <a:off x="3230962" y="896971"/>
            <a:ext cx="4842631" cy="4842631"/>
          </a:xfrm>
          <a:prstGeom prst="ellipse">
            <a:avLst/>
          </a:prstGeom>
          <a:solidFill>
            <a:srgbClr val="B3B3B3"/>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97" name="Circle"/>
          <p:cNvSpPr/>
          <p:nvPr/>
        </p:nvSpPr>
        <p:spPr>
          <a:xfrm>
            <a:off x="5898699" y="4173754"/>
            <a:ext cx="703069" cy="703069"/>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98" name="Circle"/>
          <p:cNvSpPr/>
          <p:nvPr/>
        </p:nvSpPr>
        <p:spPr>
          <a:xfrm>
            <a:off x="4376733" y="1400566"/>
            <a:ext cx="1543538" cy="1543538"/>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99" name="Shape"/>
          <p:cNvSpPr/>
          <p:nvPr/>
        </p:nvSpPr>
        <p:spPr>
          <a:xfrm>
            <a:off x="4032562" y="1251742"/>
            <a:ext cx="2261110" cy="1981882"/>
          </a:xfrm>
          <a:custGeom>
            <a:avLst/>
            <a:gdLst/>
            <a:ahLst/>
            <a:cxnLst>
              <a:cxn ang="0">
                <a:pos x="wd2" y="hd2"/>
              </a:cxn>
              <a:cxn ang="5400000">
                <a:pos x="wd2" y="hd2"/>
              </a:cxn>
              <a:cxn ang="10800000">
                <a:pos x="wd2" y="hd2"/>
              </a:cxn>
              <a:cxn ang="16200000">
                <a:pos x="wd2" y="hd2"/>
              </a:cxn>
            </a:cxnLst>
            <a:rect l="0" t="0" r="r" b="b"/>
            <a:pathLst>
              <a:path w="19531" h="20702" extrusionOk="0">
                <a:moveTo>
                  <a:pt x="6983" y="1085"/>
                </a:moveTo>
                <a:cubicBezTo>
                  <a:pt x="9570" y="-136"/>
                  <a:pt x="12526" y="-483"/>
                  <a:pt x="15044" y="864"/>
                </a:cubicBezTo>
                <a:cubicBezTo>
                  <a:pt x="17074" y="1950"/>
                  <a:pt x="18469" y="3985"/>
                  <a:pt x="19101" y="6304"/>
                </a:cubicBezTo>
                <a:cubicBezTo>
                  <a:pt x="20952" y="13096"/>
                  <a:pt x="16630" y="20033"/>
                  <a:pt x="10054" y="20660"/>
                </a:cubicBezTo>
                <a:cubicBezTo>
                  <a:pt x="5266" y="21117"/>
                  <a:pt x="872" y="17747"/>
                  <a:pt x="113" y="12770"/>
                </a:cubicBezTo>
                <a:cubicBezTo>
                  <a:pt x="-648" y="7772"/>
                  <a:pt x="2513" y="3195"/>
                  <a:pt x="6983" y="1085"/>
                </a:cubicBezTo>
                <a:close/>
              </a:path>
            </a:pathLst>
          </a:custGeom>
          <a:ln w="50800">
            <a:solidFill>
              <a:schemeClr val="accent6">
                <a:satOff val="-20754"/>
                <a:lumOff val="-16738"/>
              </a:schemeClr>
            </a:solidFill>
            <a:custDash>
              <a:ds d="200000" sp="200000"/>
            </a:custDash>
            <a:miter lim="400000"/>
          </a:ln>
        </p:spPr>
        <p:txBody>
          <a:bodyPr lIns="25400" tIns="25400" rIns="25400" bIns="25400" anchor="ctr"/>
          <a:lstStyle/>
          <a:p>
            <a:endParaRPr sz="900"/>
          </a:p>
        </p:txBody>
      </p:sp>
      <mc:AlternateContent xmlns:mc="http://schemas.openxmlformats.org/markup-compatibility/2006" xmlns:a14="http://schemas.microsoft.com/office/drawing/2010/main">
        <mc:Choice Requires="a14">
          <p:sp>
            <p:nvSpPr>
              <p:cNvPr id="100" name="Equation"/>
              <p:cNvSpPr txBox="1"/>
              <p:nvPr/>
            </p:nvSpPr>
            <p:spPr>
              <a:xfrm>
                <a:off x="6550589" y="2144383"/>
                <a:ext cx="484748" cy="669414"/>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350" i="1" smtClean="0">
                          <a:solidFill>
                            <a:schemeClr val="accent6">
                              <a:lumMod val="50000"/>
                            </a:schemeClr>
                          </a:solidFill>
                          <a:latin typeface="Cambria Math" panose="02040503050406030204" pitchFamily="18" charset="0"/>
                        </a:rPr>
                        <m:t>𝐴</m:t>
                      </m:r>
                    </m:oMath>
                  </m:oMathPara>
                </a14:m>
                <a:endParaRPr lang="en-US" sz="4350" dirty="0">
                  <a:solidFill>
                    <a:schemeClr val="accent6">
                      <a:lumMod val="50000"/>
                    </a:schemeClr>
                  </a:solidFill>
                </a:endParaRPr>
              </a:p>
            </p:txBody>
          </p:sp>
        </mc:Choice>
        <mc:Fallback xmlns="">
          <p:sp>
            <p:nvSpPr>
              <p:cNvPr id="100" name="Equation"/>
              <p:cNvSpPr txBox="1">
                <a:spLocks noRot="1" noChangeAspect="1" noMove="1" noResize="1" noEditPoints="1" noAdjustHandles="1" noChangeArrowheads="1" noChangeShapeType="1" noTextEdit="1"/>
              </p:cNvSpPr>
              <p:nvPr/>
            </p:nvSpPr>
            <p:spPr>
              <a:xfrm>
                <a:off x="6550589" y="2144383"/>
                <a:ext cx="484748" cy="669414"/>
              </a:xfrm>
              <a:prstGeom prst="rect">
                <a:avLst/>
              </a:prstGeom>
              <a:blipFill>
                <a:blip r:embed="rId3"/>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Equation"/>
              <p:cNvSpPr txBox="1"/>
              <p:nvPr/>
            </p:nvSpPr>
            <p:spPr>
              <a:xfrm>
                <a:off x="3909312" y="5559226"/>
                <a:ext cx="499304" cy="669414"/>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4350" i="1">
                          <a:solidFill>
                            <a:srgbClr val="000000"/>
                          </a:solidFill>
                          <a:latin typeface="Cambria Math" panose="02040503050406030204" pitchFamily="18" charset="0"/>
                        </a:rPr>
                        <m:t>𝑋</m:t>
                      </m:r>
                    </m:oMath>
                  </m:oMathPara>
                </a14:m>
                <a:endParaRPr sz="4350"/>
              </a:p>
            </p:txBody>
          </p:sp>
        </mc:Choice>
        <mc:Fallback xmlns="">
          <p:sp>
            <p:nvSpPr>
              <p:cNvPr id="101" name="Equation"/>
              <p:cNvSpPr txBox="1">
                <a:spLocks noRot="1" noChangeAspect="1" noMove="1" noResize="1" noEditPoints="1" noAdjustHandles="1" noChangeArrowheads="1" noChangeShapeType="1" noTextEdit="1"/>
              </p:cNvSpPr>
              <p:nvPr/>
            </p:nvSpPr>
            <p:spPr>
              <a:xfrm>
                <a:off x="3909312" y="5559226"/>
                <a:ext cx="499304" cy="669414"/>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02" name="Cycle representative…"/>
          <p:cNvSpPr txBox="1"/>
          <p:nvPr/>
        </p:nvSpPr>
        <p:spPr>
          <a:xfrm>
            <a:off x="478268" y="873440"/>
            <a:ext cx="3005887"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5600">
                <a:solidFill>
                  <a:schemeClr val="accent6">
                    <a:satOff val="-20754"/>
                    <a:lumOff val="-16738"/>
                  </a:schemeClr>
                </a:solidFill>
              </a:defRPr>
            </a:pPr>
            <a:r>
              <a:rPr sz="2800" dirty="0"/>
              <a:t>Cycle representative</a:t>
            </a:r>
          </a:p>
          <a:p>
            <a:pPr algn="l">
              <a:defRPr sz="3600">
                <a:solidFill>
                  <a:schemeClr val="accent6">
                    <a:satOff val="-20754"/>
                    <a:lumOff val="-16738"/>
                  </a:schemeClr>
                </a:solidFill>
              </a:defRPr>
            </a:pPr>
            <a:r>
              <a:rPr sz="2000" dirty="0"/>
              <a:t>(of a homology class)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69B66197-9E4C-4D81-BC0A-CBE97A3E2D61}"/>
              </a:ext>
            </a:extLst>
          </p:cNvPr>
          <p:cNvPicPr>
            <a:picLocks noChangeAspect="1"/>
          </p:cNvPicPr>
          <p:nvPr/>
        </p:nvPicPr>
        <p:blipFill>
          <a:blip r:embed="rId2"/>
          <a:stretch>
            <a:fillRect/>
          </a:stretch>
        </p:blipFill>
        <p:spPr>
          <a:xfrm>
            <a:off x="458147" y="1528010"/>
            <a:ext cx="5163882" cy="3801979"/>
          </a:xfrm>
          <a:prstGeom prst="rect">
            <a:avLst/>
          </a:prstGeom>
        </p:spPr>
      </p:pic>
      <p:pic>
        <p:nvPicPr>
          <p:cNvPr id="3" name="Content Placeholder 6">
            <a:extLst>
              <a:ext uri="{FF2B5EF4-FFF2-40B4-BE49-F238E27FC236}">
                <a16:creationId xmlns:a16="http://schemas.microsoft.com/office/drawing/2014/main" id="{57DB7DDA-0DE8-4794-BE46-D55D16AE32C2}"/>
              </a:ext>
            </a:extLst>
          </p:cNvPr>
          <p:cNvPicPr>
            <a:picLocks/>
          </p:cNvPicPr>
          <p:nvPr/>
        </p:nvPicPr>
        <p:blipFill>
          <a:blip r:embed="rId3"/>
          <a:stretch>
            <a:fillRect/>
          </a:stretch>
        </p:blipFill>
        <p:spPr>
          <a:xfrm>
            <a:off x="6477000" y="1528010"/>
            <a:ext cx="4760496" cy="3689684"/>
          </a:xfrm>
          <a:prstGeom prst="rect">
            <a:avLst/>
          </a:prstGeom>
        </p:spPr>
      </p:pic>
      <p:sp>
        <p:nvSpPr>
          <p:cNvPr id="4" name="Rectangle 3">
            <a:extLst>
              <a:ext uri="{FF2B5EF4-FFF2-40B4-BE49-F238E27FC236}">
                <a16:creationId xmlns:a16="http://schemas.microsoft.com/office/drawing/2014/main" id="{85133368-504B-4D0D-8A78-7F7C6419CA1D}"/>
              </a:ext>
            </a:extLst>
          </p:cNvPr>
          <p:cNvSpPr/>
          <p:nvPr/>
        </p:nvSpPr>
        <p:spPr>
          <a:xfrm>
            <a:off x="349330" y="485092"/>
            <a:ext cx="10011972" cy="746358"/>
          </a:xfrm>
          <a:prstGeom prst="rect">
            <a:avLst/>
          </a:prstGeom>
        </p:spPr>
        <p:txBody>
          <a:bodyPr wrap="none">
            <a:spAutoFit/>
          </a:bodyPr>
          <a:lstStyle/>
          <a:p>
            <a:r>
              <a:rPr lang="en-US" sz="4250" b="1" dirty="0"/>
              <a:t>What makes a cycle representative “good”?</a:t>
            </a:r>
            <a:endParaRPr lang="en-US" sz="4250" dirty="0"/>
          </a:p>
        </p:txBody>
      </p:sp>
    </p:spTree>
    <p:extLst>
      <p:ext uri="{BB962C8B-B14F-4D97-AF65-F5344CB8AC3E}">
        <p14:creationId xmlns:p14="http://schemas.microsoft.com/office/powerpoint/2010/main" val="3597065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5" name="Example"/>
          <p:cNvSpPr txBox="1">
            <a:spLocks noGrp="1"/>
          </p:cNvSpPr>
          <p:nvPr>
            <p:ph type="title"/>
          </p:nvPr>
        </p:nvSpPr>
        <p:spPr>
          <a:xfrm>
            <a:off x="603250" y="483561"/>
            <a:ext cx="1981762" cy="723243"/>
          </a:xfrm>
          <a:prstGeom prst="rect">
            <a:avLst/>
          </a:prstGeom>
        </p:spPr>
        <p:txBody>
          <a:bodyPr>
            <a:normAutofit/>
          </a:bodyPr>
          <a:lstStyle>
            <a:lvl1pPr>
              <a:defRPr sz="6500" spc="-130"/>
            </a:lvl1pPr>
          </a:lstStyle>
          <a:p>
            <a:r>
              <a:rPr sz="4250" b="1" dirty="0">
                <a:latin typeface="+mn-lt"/>
              </a:rPr>
              <a:t>Example</a:t>
            </a:r>
          </a:p>
        </p:txBody>
      </p:sp>
      <p:grpSp>
        <p:nvGrpSpPr>
          <p:cNvPr id="6190" name="Group"/>
          <p:cNvGrpSpPr/>
          <p:nvPr/>
        </p:nvGrpSpPr>
        <p:grpSpPr>
          <a:xfrm>
            <a:off x="3033775" y="2786023"/>
            <a:ext cx="2752228" cy="2899471"/>
            <a:chOff x="0" y="0"/>
            <a:chExt cx="5504454" cy="5798939"/>
          </a:xfrm>
        </p:grpSpPr>
        <p:grpSp>
          <p:nvGrpSpPr>
            <p:cNvPr id="6188" name="Group"/>
            <p:cNvGrpSpPr/>
            <p:nvPr/>
          </p:nvGrpSpPr>
          <p:grpSpPr>
            <a:xfrm>
              <a:off x="0" y="0"/>
              <a:ext cx="5504455" cy="5798940"/>
              <a:chOff x="0" y="0"/>
              <a:chExt cx="5504454" cy="5798939"/>
            </a:xfrm>
          </p:grpSpPr>
          <p:pic>
            <p:nvPicPr>
              <p:cNvPr id="6186" name="output_examples.jpg" descr="output_examples.jpg"/>
              <p:cNvPicPr>
                <a:picLocks noChangeAspect="1"/>
              </p:cNvPicPr>
              <p:nvPr/>
            </p:nvPicPr>
            <p:blipFill>
              <a:blip r:embed="rId2"/>
              <a:srcRect t="18840" r="67801" b="27984"/>
              <a:stretch>
                <a:fillRect/>
              </a:stretch>
            </p:blipFill>
            <p:spPr>
              <a:xfrm>
                <a:off x="0" y="0"/>
                <a:ext cx="5504455" cy="5798940"/>
              </a:xfrm>
              <a:prstGeom prst="rect">
                <a:avLst/>
              </a:prstGeom>
              <a:ln w="12700" cap="flat">
                <a:noFill/>
                <a:miter lim="400000"/>
              </a:ln>
              <a:effectLst/>
            </p:spPr>
          </p:pic>
          <p:sp>
            <p:nvSpPr>
              <p:cNvPr id="6187" name="Rectangle"/>
              <p:cNvSpPr/>
              <p:nvPr/>
            </p:nvSpPr>
            <p:spPr>
              <a:xfrm>
                <a:off x="359224" y="1111378"/>
                <a:ext cx="1299040" cy="425243"/>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6189" name="Rectangle"/>
            <p:cNvSpPr/>
            <p:nvPr/>
          </p:nvSpPr>
          <p:spPr>
            <a:xfrm>
              <a:off x="3404271" y="20642"/>
              <a:ext cx="1947333" cy="1660143"/>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6212" name="Group"/>
          <p:cNvGrpSpPr/>
          <p:nvPr/>
        </p:nvGrpSpPr>
        <p:grpSpPr>
          <a:xfrm>
            <a:off x="5087839" y="1020791"/>
            <a:ext cx="475529" cy="566936"/>
            <a:chOff x="0" y="0"/>
            <a:chExt cx="951055" cy="1133871"/>
          </a:xfrm>
        </p:grpSpPr>
        <p:sp>
          <p:nvSpPr>
            <p:cNvPr id="6191"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192"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193"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194"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195"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196"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197"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198"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199"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0"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1"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2"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3"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4"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5"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6"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7"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8"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09"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10"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11"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6257" name="Group"/>
          <p:cNvGrpSpPr/>
          <p:nvPr/>
        </p:nvGrpSpPr>
        <p:grpSpPr>
          <a:xfrm>
            <a:off x="5794255" y="954464"/>
            <a:ext cx="580807" cy="688974"/>
            <a:chOff x="0" y="0"/>
            <a:chExt cx="1161613" cy="1377946"/>
          </a:xfrm>
        </p:grpSpPr>
        <p:grpSp>
          <p:nvGrpSpPr>
            <p:cNvPr id="6234" name="Group"/>
            <p:cNvGrpSpPr/>
            <p:nvPr/>
          </p:nvGrpSpPr>
          <p:grpSpPr>
            <a:xfrm>
              <a:off x="0" y="-1"/>
              <a:ext cx="1161614" cy="1377948"/>
              <a:chOff x="0" y="0"/>
              <a:chExt cx="1161613" cy="1377946"/>
            </a:xfrm>
          </p:grpSpPr>
          <p:sp>
            <p:nvSpPr>
              <p:cNvPr id="6213" name="Oval"/>
              <p:cNvSpPr/>
              <p:nvPr/>
            </p:nvSpPr>
            <p:spPr>
              <a:xfrm>
                <a:off x="902510" y="495841"/>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14" name="Oval"/>
              <p:cNvSpPr/>
              <p:nvPr/>
            </p:nvSpPr>
            <p:spPr>
              <a:xfrm>
                <a:off x="260871" y="28676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15" name="Oval"/>
              <p:cNvSpPr/>
              <p:nvPr/>
            </p:nvSpPr>
            <p:spPr>
              <a:xfrm>
                <a:off x="710841" y="1038292"/>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16" name="Oval"/>
              <p:cNvSpPr/>
              <p:nvPr/>
            </p:nvSpPr>
            <p:spPr>
              <a:xfrm>
                <a:off x="857300" y="74456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17" name="Oval"/>
              <p:cNvSpPr/>
              <p:nvPr/>
            </p:nvSpPr>
            <p:spPr>
              <a:xfrm>
                <a:off x="868603" y="757668"/>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18" name="Oval"/>
              <p:cNvSpPr/>
              <p:nvPr/>
            </p:nvSpPr>
            <p:spPr>
              <a:xfrm>
                <a:off x="660719" y="81216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19" name="Oval"/>
              <p:cNvSpPr/>
              <p:nvPr/>
            </p:nvSpPr>
            <p:spPr>
              <a:xfrm>
                <a:off x="0" y="652133"/>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0" name="Oval"/>
              <p:cNvSpPr/>
              <p:nvPr/>
            </p:nvSpPr>
            <p:spPr>
              <a:xfrm>
                <a:off x="147848" y="738771"/>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1" name="Oval"/>
              <p:cNvSpPr/>
              <p:nvPr/>
            </p:nvSpPr>
            <p:spPr>
              <a:xfrm>
                <a:off x="142345" y="915026"/>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2" name="Oval"/>
              <p:cNvSpPr/>
              <p:nvPr/>
            </p:nvSpPr>
            <p:spPr>
              <a:xfrm>
                <a:off x="277631" y="847768"/>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3" name="Oval"/>
              <p:cNvSpPr/>
              <p:nvPr/>
            </p:nvSpPr>
            <p:spPr>
              <a:xfrm>
                <a:off x="390654" y="1103799"/>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4" name="Oval"/>
              <p:cNvSpPr/>
              <p:nvPr/>
            </p:nvSpPr>
            <p:spPr>
              <a:xfrm>
                <a:off x="464138" y="943182"/>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5" name="Oval"/>
              <p:cNvSpPr/>
              <p:nvPr/>
            </p:nvSpPr>
            <p:spPr>
              <a:xfrm>
                <a:off x="474762" y="0"/>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6" name="Oval"/>
              <p:cNvSpPr/>
              <p:nvPr/>
            </p:nvSpPr>
            <p:spPr>
              <a:xfrm>
                <a:off x="317383" y="15574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7" name="Oval"/>
              <p:cNvSpPr/>
              <p:nvPr/>
            </p:nvSpPr>
            <p:spPr>
              <a:xfrm>
                <a:off x="56511" y="28676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8" name="Oval"/>
              <p:cNvSpPr/>
              <p:nvPr/>
            </p:nvSpPr>
            <p:spPr>
              <a:xfrm>
                <a:off x="142345" y="521118"/>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29" name="Oval"/>
              <p:cNvSpPr/>
              <p:nvPr/>
            </p:nvSpPr>
            <p:spPr>
              <a:xfrm>
                <a:off x="660719" y="221254"/>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30" name="Oval"/>
              <p:cNvSpPr/>
              <p:nvPr/>
            </p:nvSpPr>
            <p:spPr>
              <a:xfrm>
                <a:off x="683149" y="44656"/>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31" name="Oval"/>
              <p:cNvSpPr/>
              <p:nvPr/>
            </p:nvSpPr>
            <p:spPr>
              <a:xfrm>
                <a:off x="500266" y="175671"/>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32" name="Oval"/>
              <p:cNvSpPr/>
              <p:nvPr/>
            </p:nvSpPr>
            <p:spPr>
              <a:xfrm>
                <a:off x="760251" y="360983"/>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33" name="Oval"/>
              <p:cNvSpPr/>
              <p:nvPr/>
            </p:nvSpPr>
            <p:spPr>
              <a:xfrm>
                <a:off x="925114" y="33025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6256" name="Group"/>
            <p:cNvGrpSpPr/>
            <p:nvPr/>
          </p:nvGrpSpPr>
          <p:grpSpPr>
            <a:xfrm>
              <a:off x="118251" y="115499"/>
              <a:ext cx="951057" cy="1133872"/>
              <a:chOff x="0" y="0"/>
              <a:chExt cx="951055" cy="1133871"/>
            </a:xfrm>
          </p:grpSpPr>
          <p:sp>
            <p:nvSpPr>
              <p:cNvPr id="6235"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36"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37"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38"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39"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0"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1"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2"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3"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4"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5"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6"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7"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8"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49"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50"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51"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52"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53"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54"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55"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grpSp>
        <p:nvGrpSpPr>
          <p:cNvPr id="6302" name="Group"/>
          <p:cNvGrpSpPr/>
          <p:nvPr/>
        </p:nvGrpSpPr>
        <p:grpSpPr>
          <a:xfrm>
            <a:off x="6517636" y="933293"/>
            <a:ext cx="610369" cy="723242"/>
            <a:chOff x="0" y="0"/>
            <a:chExt cx="1220737" cy="1446483"/>
          </a:xfrm>
        </p:grpSpPr>
        <p:grpSp>
          <p:nvGrpSpPr>
            <p:cNvPr id="6279" name="Group"/>
            <p:cNvGrpSpPr/>
            <p:nvPr/>
          </p:nvGrpSpPr>
          <p:grpSpPr>
            <a:xfrm>
              <a:off x="0" y="0"/>
              <a:ext cx="1220738" cy="1446484"/>
              <a:chOff x="0" y="0"/>
              <a:chExt cx="1220737" cy="1446483"/>
            </a:xfrm>
          </p:grpSpPr>
          <p:sp>
            <p:nvSpPr>
              <p:cNvPr id="6258" name="Oval"/>
              <p:cNvSpPr/>
              <p:nvPr/>
            </p:nvSpPr>
            <p:spPr>
              <a:xfrm>
                <a:off x="902510" y="495841"/>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59" name="Oval"/>
              <p:cNvSpPr/>
              <p:nvPr/>
            </p:nvSpPr>
            <p:spPr>
              <a:xfrm>
                <a:off x="260871" y="286762"/>
                <a:ext cx="295625"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0" name="Oval"/>
              <p:cNvSpPr/>
              <p:nvPr/>
            </p:nvSpPr>
            <p:spPr>
              <a:xfrm>
                <a:off x="710841" y="1038292"/>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1" name="Oval"/>
              <p:cNvSpPr/>
              <p:nvPr/>
            </p:nvSpPr>
            <p:spPr>
              <a:xfrm>
                <a:off x="857300" y="744567"/>
                <a:ext cx="295625"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2" name="Oval"/>
              <p:cNvSpPr/>
              <p:nvPr/>
            </p:nvSpPr>
            <p:spPr>
              <a:xfrm>
                <a:off x="868603" y="757668"/>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3" name="Oval"/>
              <p:cNvSpPr/>
              <p:nvPr/>
            </p:nvSpPr>
            <p:spPr>
              <a:xfrm>
                <a:off x="660719" y="812167"/>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4" name="Oval"/>
              <p:cNvSpPr/>
              <p:nvPr/>
            </p:nvSpPr>
            <p:spPr>
              <a:xfrm>
                <a:off x="0" y="652133"/>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5" name="Oval"/>
              <p:cNvSpPr/>
              <p:nvPr/>
            </p:nvSpPr>
            <p:spPr>
              <a:xfrm>
                <a:off x="147848" y="738771"/>
                <a:ext cx="295625"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6" name="Oval"/>
              <p:cNvSpPr/>
              <p:nvPr/>
            </p:nvSpPr>
            <p:spPr>
              <a:xfrm>
                <a:off x="142345" y="915026"/>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7" name="Oval"/>
              <p:cNvSpPr/>
              <p:nvPr/>
            </p:nvSpPr>
            <p:spPr>
              <a:xfrm>
                <a:off x="277631" y="847768"/>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8" name="Oval"/>
              <p:cNvSpPr/>
              <p:nvPr/>
            </p:nvSpPr>
            <p:spPr>
              <a:xfrm>
                <a:off x="390654" y="1103800"/>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69" name="Oval"/>
              <p:cNvSpPr/>
              <p:nvPr/>
            </p:nvSpPr>
            <p:spPr>
              <a:xfrm>
                <a:off x="464138" y="943182"/>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70" name="Oval"/>
              <p:cNvSpPr/>
              <p:nvPr/>
            </p:nvSpPr>
            <p:spPr>
              <a:xfrm>
                <a:off x="474762" y="0"/>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71" name="Oval"/>
              <p:cNvSpPr/>
              <p:nvPr/>
            </p:nvSpPr>
            <p:spPr>
              <a:xfrm>
                <a:off x="317383" y="155747"/>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72" name="Oval"/>
              <p:cNvSpPr/>
              <p:nvPr/>
            </p:nvSpPr>
            <p:spPr>
              <a:xfrm>
                <a:off x="56511" y="286762"/>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73" name="Oval"/>
              <p:cNvSpPr/>
              <p:nvPr/>
            </p:nvSpPr>
            <p:spPr>
              <a:xfrm>
                <a:off x="142345" y="521118"/>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74" name="Oval"/>
              <p:cNvSpPr/>
              <p:nvPr/>
            </p:nvSpPr>
            <p:spPr>
              <a:xfrm>
                <a:off x="660719" y="221254"/>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75" name="Oval"/>
              <p:cNvSpPr/>
              <p:nvPr/>
            </p:nvSpPr>
            <p:spPr>
              <a:xfrm>
                <a:off x="683149" y="44656"/>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76" name="Oval"/>
              <p:cNvSpPr/>
              <p:nvPr/>
            </p:nvSpPr>
            <p:spPr>
              <a:xfrm>
                <a:off x="500266" y="175671"/>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77" name="Oval"/>
              <p:cNvSpPr/>
              <p:nvPr/>
            </p:nvSpPr>
            <p:spPr>
              <a:xfrm>
                <a:off x="760252" y="360983"/>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78" name="Oval"/>
              <p:cNvSpPr/>
              <p:nvPr/>
            </p:nvSpPr>
            <p:spPr>
              <a:xfrm>
                <a:off x="925114" y="330252"/>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6301" name="Group"/>
            <p:cNvGrpSpPr/>
            <p:nvPr/>
          </p:nvGrpSpPr>
          <p:grpSpPr>
            <a:xfrm>
              <a:off x="138605" y="152654"/>
              <a:ext cx="951057" cy="1133872"/>
              <a:chOff x="0" y="0"/>
              <a:chExt cx="951055" cy="1133871"/>
            </a:xfrm>
          </p:grpSpPr>
          <p:sp>
            <p:nvSpPr>
              <p:cNvPr id="6280"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81"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82"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83"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84"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85"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86"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87"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88"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89"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0"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1"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2"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3"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4"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5"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6"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7"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8"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299"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00"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sp>
        <p:nvSpPr>
          <p:cNvPr id="6303" name="Line"/>
          <p:cNvSpPr/>
          <p:nvPr/>
        </p:nvSpPr>
        <p:spPr>
          <a:xfrm>
            <a:off x="5121450" y="1859502"/>
            <a:ext cx="2137495" cy="1"/>
          </a:xfrm>
          <a:prstGeom prst="line">
            <a:avLst/>
          </a:prstGeom>
          <a:ln w="50800">
            <a:solidFill>
              <a:srgbClr val="929292"/>
            </a:solidFill>
            <a:miter lim="400000"/>
            <a:tailEnd type="triangle"/>
          </a:ln>
        </p:spPr>
        <p:txBody>
          <a:bodyPr lIns="25400" tIns="25400" rIns="25400" bIns="25400" anchor="ctr"/>
          <a:lstStyle/>
          <a:p>
            <a:endParaRPr sz="900"/>
          </a:p>
        </p:txBody>
      </p:sp>
      <p:sp>
        <p:nvSpPr>
          <p:cNvPr id="6304" name="Line"/>
          <p:cNvSpPr/>
          <p:nvPr/>
        </p:nvSpPr>
        <p:spPr>
          <a:xfrm flipV="1">
            <a:off x="5325210" y="1743723"/>
            <a:ext cx="1" cy="109769"/>
          </a:xfrm>
          <a:prstGeom prst="line">
            <a:avLst/>
          </a:prstGeom>
          <a:ln w="63500">
            <a:solidFill>
              <a:srgbClr val="929292"/>
            </a:solidFill>
            <a:prstDash val="sysDot"/>
            <a:miter lim="400000"/>
          </a:ln>
        </p:spPr>
        <p:txBody>
          <a:bodyPr lIns="25400" tIns="25400" rIns="25400" bIns="25400" anchor="ctr"/>
          <a:lstStyle/>
          <a:p>
            <a:endParaRPr sz="900"/>
          </a:p>
        </p:txBody>
      </p:sp>
      <p:sp>
        <p:nvSpPr>
          <p:cNvPr id="6305" name="Rectangle"/>
          <p:cNvSpPr/>
          <p:nvPr/>
        </p:nvSpPr>
        <p:spPr>
          <a:xfrm>
            <a:off x="5756889" y="881718"/>
            <a:ext cx="660118" cy="826393"/>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06" name="Rectangle"/>
          <p:cNvSpPr/>
          <p:nvPr/>
        </p:nvSpPr>
        <p:spPr>
          <a:xfrm>
            <a:off x="5038568" y="881718"/>
            <a:ext cx="595747" cy="84167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07" name="Rectangle"/>
          <p:cNvSpPr/>
          <p:nvPr/>
        </p:nvSpPr>
        <p:spPr>
          <a:xfrm>
            <a:off x="6490379" y="881718"/>
            <a:ext cx="660118" cy="826393"/>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08" name="Line"/>
          <p:cNvSpPr/>
          <p:nvPr/>
        </p:nvSpPr>
        <p:spPr>
          <a:xfrm flipV="1">
            <a:off x="6090027" y="1730539"/>
            <a:ext cx="1" cy="122953"/>
          </a:xfrm>
          <a:prstGeom prst="line">
            <a:avLst/>
          </a:prstGeom>
          <a:ln w="63500">
            <a:solidFill>
              <a:srgbClr val="929292"/>
            </a:solidFill>
            <a:prstDash val="sysDot"/>
            <a:miter lim="400000"/>
          </a:ln>
        </p:spPr>
        <p:txBody>
          <a:bodyPr lIns="25400" tIns="25400" rIns="25400" bIns="25400" anchor="ctr"/>
          <a:lstStyle/>
          <a:p>
            <a:endParaRPr sz="900"/>
          </a:p>
        </p:txBody>
      </p:sp>
      <p:sp>
        <p:nvSpPr>
          <p:cNvPr id="6309" name="Line"/>
          <p:cNvSpPr/>
          <p:nvPr/>
        </p:nvSpPr>
        <p:spPr>
          <a:xfrm flipV="1">
            <a:off x="6821228" y="1726241"/>
            <a:ext cx="1" cy="122953"/>
          </a:xfrm>
          <a:prstGeom prst="line">
            <a:avLst/>
          </a:prstGeom>
          <a:ln w="63500">
            <a:solidFill>
              <a:srgbClr val="929292"/>
            </a:solidFill>
            <a:prstDash val="sysDot"/>
            <a:miter lim="400000"/>
          </a:ln>
        </p:spPr>
        <p:txBody>
          <a:bodyPr lIns="25400" tIns="25400" rIns="25400" bIns="25400" anchor="ctr"/>
          <a:lstStyle/>
          <a:p>
            <a:endParaRPr sz="900"/>
          </a:p>
        </p:txBody>
      </p:sp>
      <p:grpSp>
        <p:nvGrpSpPr>
          <p:cNvPr id="6331" name="Group"/>
          <p:cNvGrpSpPr/>
          <p:nvPr/>
        </p:nvGrpSpPr>
        <p:grpSpPr>
          <a:xfrm>
            <a:off x="3691528" y="1089599"/>
            <a:ext cx="475529" cy="566937"/>
            <a:chOff x="0" y="0"/>
            <a:chExt cx="951055" cy="1133871"/>
          </a:xfrm>
        </p:grpSpPr>
        <p:sp>
          <p:nvSpPr>
            <p:cNvPr id="6310"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1"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2"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3"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4"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5"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6"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7"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8"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9"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0"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1"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2"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3"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4"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5"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6"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7"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8"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29"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30"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6334" name="Group"/>
          <p:cNvGrpSpPr/>
          <p:nvPr/>
        </p:nvGrpSpPr>
        <p:grpSpPr>
          <a:xfrm>
            <a:off x="7988973" y="1373067"/>
            <a:ext cx="580807" cy="117584"/>
            <a:chOff x="0" y="0"/>
            <a:chExt cx="1161613" cy="235166"/>
          </a:xfrm>
        </p:grpSpPr>
        <p:sp>
          <p:nvSpPr>
            <p:cNvPr id="6332" name="Line"/>
            <p:cNvSpPr/>
            <p:nvPr/>
          </p:nvSpPr>
          <p:spPr>
            <a:xfrm>
              <a:off x="0" y="0"/>
              <a:ext cx="552274" cy="0"/>
            </a:xfrm>
            <a:prstGeom prst="line">
              <a:avLst/>
            </a:prstGeom>
            <a:noFill/>
            <a:ln w="76200" cap="flat">
              <a:solidFill>
                <a:schemeClr val="accent1">
                  <a:lumOff val="-13575"/>
                </a:schemeClr>
              </a:solidFill>
              <a:prstDash val="solid"/>
              <a:miter lim="400000"/>
            </a:ln>
            <a:effectLst/>
          </p:spPr>
          <p:txBody>
            <a:bodyPr wrap="square" lIns="25400" tIns="25400" rIns="25400" bIns="25400" numCol="1" anchor="ctr">
              <a:noAutofit/>
            </a:bodyPr>
            <a:lstStyle/>
            <a:p>
              <a:endParaRPr sz="900"/>
            </a:p>
          </p:txBody>
        </p:sp>
        <p:sp>
          <p:nvSpPr>
            <p:cNvPr id="6333" name="Line"/>
            <p:cNvSpPr/>
            <p:nvPr/>
          </p:nvSpPr>
          <p:spPr>
            <a:xfrm>
              <a:off x="0" y="235166"/>
              <a:ext cx="1161614" cy="1"/>
            </a:xfrm>
            <a:prstGeom prst="line">
              <a:avLst/>
            </a:prstGeom>
            <a:noFill/>
            <a:ln w="76200" cap="flat">
              <a:solidFill>
                <a:schemeClr val="accent6">
                  <a:satOff val="-20754"/>
                  <a:lumOff val="-16738"/>
                </a:schemeClr>
              </a:solidFill>
              <a:prstDash val="solid"/>
              <a:miter lim="400000"/>
            </a:ln>
            <a:effectLst/>
          </p:spPr>
          <p:txBody>
            <a:bodyPr wrap="square" lIns="25400" tIns="25400" rIns="25400" bIns="25400" numCol="1" anchor="ctr">
              <a:noAutofit/>
            </a:bodyPr>
            <a:lstStyle/>
            <a:p>
              <a:endParaRPr sz="900"/>
            </a:p>
          </p:txBody>
        </p:sp>
      </p:grpSp>
      <p:sp>
        <p:nvSpPr>
          <p:cNvPr id="6335" name="POINT CLOUD"/>
          <p:cNvSpPr txBox="1"/>
          <p:nvPr/>
        </p:nvSpPr>
        <p:spPr>
          <a:xfrm>
            <a:off x="3454858" y="480791"/>
            <a:ext cx="777457"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000">
                <a:solidFill>
                  <a:srgbClr val="000000"/>
                </a:solidFill>
              </a:defRPr>
            </a:lvl1pPr>
          </a:lstStyle>
          <a:p>
            <a:r>
              <a:rPr sz="1000"/>
              <a:t>POINT CLOUD</a:t>
            </a:r>
          </a:p>
        </p:txBody>
      </p:sp>
      <p:sp>
        <p:nvSpPr>
          <p:cNvPr id="6336" name="FILTRATION"/>
          <p:cNvSpPr txBox="1"/>
          <p:nvPr/>
        </p:nvSpPr>
        <p:spPr>
          <a:xfrm>
            <a:off x="5706158" y="480791"/>
            <a:ext cx="665247"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000">
                <a:solidFill>
                  <a:srgbClr val="000000"/>
                </a:solidFill>
              </a:defRPr>
            </a:lvl1pPr>
          </a:lstStyle>
          <a:p>
            <a:r>
              <a:rPr sz="1000"/>
              <a:t>FILTRATION</a:t>
            </a:r>
          </a:p>
        </p:txBody>
      </p:sp>
      <p:sp>
        <p:nvSpPr>
          <p:cNvPr id="6337" name="BARCODE"/>
          <p:cNvSpPr txBox="1"/>
          <p:nvPr/>
        </p:nvSpPr>
        <p:spPr>
          <a:xfrm>
            <a:off x="7968882" y="498387"/>
            <a:ext cx="559449"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000">
                <a:solidFill>
                  <a:srgbClr val="000000"/>
                </a:solidFill>
              </a:defRPr>
            </a:lvl1pPr>
          </a:lstStyle>
          <a:p>
            <a:r>
              <a:rPr sz="1000"/>
              <a:t>BARCODE</a:t>
            </a:r>
          </a:p>
        </p:txBody>
      </p:sp>
      <p:sp>
        <p:nvSpPr>
          <p:cNvPr id="6338" name="REPRESENTATIVE…"/>
          <p:cNvSpPr txBox="1"/>
          <p:nvPr/>
        </p:nvSpPr>
        <p:spPr>
          <a:xfrm>
            <a:off x="8973502" y="327647"/>
            <a:ext cx="1009892"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000">
                <a:solidFill>
                  <a:srgbClr val="000000"/>
                </a:solidFill>
              </a:defRPr>
            </a:pPr>
            <a:r>
              <a:rPr sz="1000"/>
              <a:t>REPRESENTATIVE</a:t>
            </a:r>
          </a:p>
          <a:p>
            <a:pPr>
              <a:defRPr sz="2000">
                <a:solidFill>
                  <a:srgbClr val="000000"/>
                </a:solidFill>
              </a:defRPr>
            </a:pPr>
            <a:r>
              <a:rPr sz="1000"/>
              <a:t>FOR A SINGLE BAR</a:t>
            </a:r>
          </a:p>
        </p:txBody>
      </p:sp>
      <p:sp>
        <p:nvSpPr>
          <p:cNvPr id="6339" name="Rectangle"/>
          <p:cNvSpPr/>
          <p:nvPr/>
        </p:nvSpPr>
        <p:spPr>
          <a:xfrm>
            <a:off x="3481299" y="781468"/>
            <a:ext cx="931749" cy="1183199"/>
          </a:xfrm>
          <a:prstGeom prst="rect">
            <a:avLst/>
          </a:prstGeom>
          <a:ln w="254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40" name="Rectangle"/>
          <p:cNvSpPr/>
          <p:nvPr/>
        </p:nvSpPr>
        <p:spPr>
          <a:xfrm>
            <a:off x="4823528" y="781468"/>
            <a:ext cx="2564748" cy="1183199"/>
          </a:xfrm>
          <a:prstGeom prst="rect">
            <a:avLst/>
          </a:prstGeom>
          <a:ln w="254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41" name="Rectangle"/>
          <p:cNvSpPr/>
          <p:nvPr/>
        </p:nvSpPr>
        <p:spPr>
          <a:xfrm>
            <a:off x="7810478" y="781468"/>
            <a:ext cx="931749" cy="1183199"/>
          </a:xfrm>
          <a:prstGeom prst="rect">
            <a:avLst/>
          </a:prstGeom>
          <a:ln w="254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42" name="Rectangle"/>
          <p:cNvSpPr/>
          <p:nvPr/>
        </p:nvSpPr>
        <p:spPr>
          <a:xfrm>
            <a:off x="9112402" y="781468"/>
            <a:ext cx="931749" cy="1183199"/>
          </a:xfrm>
          <a:prstGeom prst="rect">
            <a:avLst/>
          </a:prstGeom>
          <a:ln w="254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43" name="Line"/>
          <p:cNvSpPr/>
          <p:nvPr/>
        </p:nvSpPr>
        <p:spPr>
          <a:xfrm>
            <a:off x="3640670" y="1951270"/>
            <a:ext cx="1" cy="1390442"/>
          </a:xfrm>
          <a:prstGeom prst="line">
            <a:avLst/>
          </a:prstGeom>
          <a:ln w="38100">
            <a:solidFill>
              <a:srgbClr val="929292"/>
            </a:solidFill>
            <a:miter lim="400000"/>
            <a:tailEnd type="triangle"/>
          </a:ln>
        </p:spPr>
        <p:txBody>
          <a:bodyPr lIns="25400" tIns="25400" rIns="25400" bIns="25400" anchor="ctr"/>
          <a:lstStyle/>
          <a:p>
            <a:endParaRPr sz="900"/>
          </a:p>
        </p:txBody>
      </p:sp>
      <p:sp>
        <p:nvSpPr>
          <p:cNvPr id="6344" name="Line"/>
          <p:cNvSpPr/>
          <p:nvPr/>
        </p:nvSpPr>
        <p:spPr>
          <a:xfrm rot="9170175">
            <a:off x="4858190" y="2778899"/>
            <a:ext cx="4631658" cy="2490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522" y="21600"/>
                </a:lnTo>
                <a:lnTo>
                  <a:pt x="21600" y="1031"/>
                </a:lnTo>
              </a:path>
            </a:pathLst>
          </a:custGeom>
          <a:ln w="38100">
            <a:solidFill>
              <a:srgbClr val="929292"/>
            </a:solidFill>
            <a:miter lim="400000"/>
            <a:tailEnd type="triangle"/>
          </a:ln>
        </p:spPr>
        <p:txBody>
          <a:bodyPr lIns="25400" tIns="25400" rIns="25400" bIns="25400" anchor="ctr"/>
          <a:lstStyle/>
          <a:p>
            <a:endParaRPr sz="900"/>
          </a:p>
        </p:txBody>
      </p:sp>
      <mc:AlternateContent xmlns:mc="http://schemas.openxmlformats.org/markup-compatibility/2006" xmlns:a14="http://schemas.microsoft.com/office/drawing/2010/main">
        <mc:Choice Requires="a14">
          <p:sp>
            <p:nvSpPr>
              <p:cNvPr id="6345" name="Equation"/>
              <p:cNvSpPr txBox="1"/>
              <p:nvPr/>
            </p:nvSpPr>
            <p:spPr>
              <a:xfrm>
                <a:off x="4473528" y="3499570"/>
                <a:ext cx="1396909" cy="453970"/>
              </a:xfrm>
              <a:prstGeom prst="rect">
                <a:avLst/>
              </a:prstGeom>
              <a:ln w="12700">
                <a:miter lim="400000"/>
              </a:ln>
            </p:spPr>
            <p:txBody>
              <a:bodyPr wrap="squar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950" b="0" i="1" smtClean="0">
                          <a:solidFill>
                            <a:schemeClr val="accent6">
                              <a:lumMod val="50000"/>
                            </a:schemeClr>
                          </a:solidFill>
                          <a:latin typeface="Cambria Math" panose="02040503050406030204" pitchFamily="18" charset="0"/>
                        </a:rPr>
                        <m:t>𝑥</m:t>
                      </m:r>
                      <m:r>
                        <a:rPr lang="en-US" sz="2950" b="0" i="1" baseline="30000" smtClean="0">
                          <a:solidFill>
                            <a:schemeClr val="accent6">
                              <a:lumMod val="50000"/>
                            </a:schemeClr>
                          </a:solidFill>
                          <a:latin typeface="Cambria Math" panose="02040503050406030204" pitchFamily="18" charset="0"/>
                        </a:rPr>
                        <m:t>𝑜𝑟𝑖𝑔</m:t>
                      </m:r>
                    </m:oMath>
                  </m:oMathPara>
                </a14:m>
                <a:endParaRPr lang="en-US" sz="2950" baseline="30000" dirty="0">
                  <a:solidFill>
                    <a:schemeClr val="accent6">
                      <a:lumMod val="50000"/>
                    </a:schemeClr>
                  </a:solidFill>
                </a:endParaRPr>
              </a:p>
            </p:txBody>
          </p:sp>
        </mc:Choice>
        <mc:Fallback xmlns="">
          <p:sp>
            <p:nvSpPr>
              <p:cNvPr id="6345" name="Equation"/>
              <p:cNvSpPr txBox="1">
                <a:spLocks noRot="1" noChangeAspect="1" noMove="1" noResize="1" noEditPoints="1" noAdjustHandles="1" noChangeArrowheads="1" noChangeShapeType="1" noTextEdit="1"/>
              </p:cNvSpPr>
              <p:nvPr/>
            </p:nvSpPr>
            <p:spPr>
              <a:xfrm>
                <a:off x="4473528" y="3499570"/>
                <a:ext cx="1396909" cy="453970"/>
              </a:xfrm>
              <a:prstGeom prst="rect">
                <a:avLst/>
              </a:prstGeom>
              <a:blipFill>
                <a:blip r:embed="rId3"/>
                <a:stretch>
                  <a:fillRect/>
                </a:stretch>
              </a:blipFill>
              <a:ln w="12700">
                <a:miter lim="400000"/>
              </a:ln>
            </p:spPr>
            <p:txBody>
              <a:bodyPr/>
              <a:lstStyle/>
              <a:p>
                <a:r>
                  <a:rPr lang="en-US">
                    <a:noFill/>
                  </a:rPr>
                  <a:t> </a:t>
                </a:r>
              </a:p>
            </p:txBody>
          </p:sp>
        </mc:Fallback>
      </mc:AlternateContent>
      <p:grpSp>
        <p:nvGrpSpPr>
          <p:cNvPr id="6392" name="Group"/>
          <p:cNvGrpSpPr/>
          <p:nvPr/>
        </p:nvGrpSpPr>
        <p:grpSpPr>
          <a:xfrm>
            <a:off x="9293758" y="1054750"/>
            <a:ext cx="580807" cy="688974"/>
            <a:chOff x="0" y="0"/>
            <a:chExt cx="1161613" cy="1377946"/>
          </a:xfrm>
        </p:grpSpPr>
        <p:grpSp>
          <p:nvGrpSpPr>
            <p:cNvPr id="6390" name="Group"/>
            <p:cNvGrpSpPr/>
            <p:nvPr/>
          </p:nvGrpSpPr>
          <p:grpSpPr>
            <a:xfrm>
              <a:off x="0" y="-1"/>
              <a:ext cx="1161614" cy="1377948"/>
              <a:chOff x="0" y="0"/>
              <a:chExt cx="1161613" cy="1377946"/>
            </a:xfrm>
          </p:grpSpPr>
          <p:grpSp>
            <p:nvGrpSpPr>
              <p:cNvPr id="6367" name="Group"/>
              <p:cNvGrpSpPr/>
              <p:nvPr/>
            </p:nvGrpSpPr>
            <p:grpSpPr>
              <a:xfrm>
                <a:off x="0" y="-1"/>
                <a:ext cx="1161614" cy="1377948"/>
                <a:chOff x="0" y="0"/>
                <a:chExt cx="1161613" cy="1377946"/>
              </a:xfrm>
            </p:grpSpPr>
            <p:sp>
              <p:nvSpPr>
                <p:cNvPr id="6346" name="Oval"/>
                <p:cNvSpPr/>
                <p:nvPr/>
              </p:nvSpPr>
              <p:spPr>
                <a:xfrm>
                  <a:off x="902510" y="495841"/>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47" name="Oval"/>
                <p:cNvSpPr/>
                <p:nvPr/>
              </p:nvSpPr>
              <p:spPr>
                <a:xfrm>
                  <a:off x="260871" y="28676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48" name="Oval"/>
                <p:cNvSpPr/>
                <p:nvPr/>
              </p:nvSpPr>
              <p:spPr>
                <a:xfrm>
                  <a:off x="710841" y="1038292"/>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49" name="Oval"/>
                <p:cNvSpPr/>
                <p:nvPr/>
              </p:nvSpPr>
              <p:spPr>
                <a:xfrm>
                  <a:off x="857300" y="74456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0" name="Oval"/>
                <p:cNvSpPr/>
                <p:nvPr/>
              </p:nvSpPr>
              <p:spPr>
                <a:xfrm>
                  <a:off x="868603" y="757668"/>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1" name="Oval"/>
                <p:cNvSpPr/>
                <p:nvPr/>
              </p:nvSpPr>
              <p:spPr>
                <a:xfrm>
                  <a:off x="660719" y="81216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2" name="Oval"/>
                <p:cNvSpPr/>
                <p:nvPr/>
              </p:nvSpPr>
              <p:spPr>
                <a:xfrm>
                  <a:off x="0" y="652133"/>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3" name="Oval"/>
                <p:cNvSpPr/>
                <p:nvPr/>
              </p:nvSpPr>
              <p:spPr>
                <a:xfrm>
                  <a:off x="147848" y="738771"/>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4" name="Oval"/>
                <p:cNvSpPr/>
                <p:nvPr/>
              </p:nvSpPr>
              <p:spPr>
                <a:xfrm>
                  <a:off x="142345" y="915026"/>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5" name="Oval"/>
                <p:cNvSpPr/>
                <p:nvPr/>
              </p:nvSpPr>
              <p:spPr>
                <a:xfrm>
                  <a:off x="277631" y="847768"/>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6" name="Oval"/>
                <p:cNvSpPr/>
                <p:nvPr/>
              </p:nvSpPr>
              <p:spPr>
                <a:xfrm>
                  <a:off x="390654" y="1103799"/>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7" name="Oval"/>
                <p:cNvSpPr/>
                <p:nvPr/>
              </p:nvSpPr>
              <p:spPr>
                <a:xfrm>
                  <a:off x="464138" y="943182"/>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8" name="Oval"/>
                <p:cNvSpPr/>
                <p:nvPr/>
              </p:nvSpPr>
              <p:spPr>
                <a:xfrm>
                  <a:off x="474762" y="0"/>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59" name="Oval"/>
                <p:cNvSpPr/>
                <p:nvPr/>
              </p:nvSpPr>
              <p:spPr>
                <a:xfrm>
                  <a:off x="317383" y="15574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60" name="Oval"/>
                <p:cNvSpPr/>
                <p:nvPr/>
              </p:nvSpPr>
              <p:spPr>
                <a:xfrm>
                  <a:off x="56511" y="28676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61" name="Oval"/>
                <p:cNvSpPr/>
                <p:nvPr/>
              </p:nvSpPr>
              <p:spPr>
                <a:xfrm>
                  <a:off x="142345" y="521118"/>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62" name="Oval"/>
                <p:cNvSpPr/>
                <p:nvPr/>
              </p:nvSpPr>
              <p:spPr>
                <a:xfrm>
                  <a:off x="660719" y="221254"/>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63" name="Oval"/>
                <p:cNvSpPr/>
                <p:nvPr/>
              </p:nvSpPr>
              <p:spPr>
                <a:xfrm>
                  <a:off x="683149" y="44656"/>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64" name="Oval"/>
                <p:cNvSpPr/>
                <p:nvPr/>
              </p:nvSpPr>
              <p:spPr>
                <a:xfrm>
                  <a:off x="500266" y="175671"/>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65" name="Oval"/>
                <p:cNvSpPr/>
                <p:nvPr/>
              </p:nvSpPr>
              <p:spPr>
                <a:xfrm>
                  <a:off x="760251" y="360983"/>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66" name="Oval"/>
                <p:cNvSpPr/>
                <p:nvPr/>
              </p:nvSpPr>
              <p:spPr>
                <a:xfrm>
                  <a:off x="925114" y="33025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6389" name="Group"/>
              <p:cNvGrpSpPr/>
              <p:nvPr/>
            </p:nvGrpSpPr>
            <p:grpSpPr>
              <a:xfrm>
                <a:off x="118251" y="115499"/>
                <a:ext cx="951057" cy="1133872"/>
                <a:chOff x="0" y="0"/>
                <a:chExt cx="951055" cy="1133871"/>
              </a:xfrm>
            </p:grpSpPr>
            <p:sp>
              <p:nvSpPr>
                <p:cNvPr id="6368"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69"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0"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1"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2"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3"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4"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5"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6"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7"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8"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79"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80"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81"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82"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83"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84"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85"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86"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87"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88"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sp>
          <p:nvSpPr>
            <p:cNvPr id="6391" name="Oval"/>
            <p:cNvSpPr/>
            <p:nvPr/>
          </p:nvSpPr>
          <p:spPr>
            <a:xfrm>
              <a:off x="418017" y="476851"/>
              <a:ext cx="335769" cy="389220"/>
            </a:xfrm>
            <a:prstGeom prst="ellipse">
              <a:avLst/>
            </a:prstGeom>
            <a:noFill/>
            <a:ln w="76200" cap="flat">
              <a:solidFill>
                <a:schemeClr val="accent6">
                  <a:satOff val="-20754"/>
                  <a:lumOff val="-16738"/>
                </a:schemeClr>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224" name="Shape">
            <a:extLst>
              <a:ext uri="{FF2B5EF4-FFF2-40B4-BE49-F238E27FC236}">
                <a16:creationId xmlns:a16="http://schemas.microsoft.com/office/drawing/2014/main" id="{F53A957D-6B8F-4A56-AD16-BE4E3E994938}"/>
              </a:ext>
            </a:extLst>
          </p:cNvPr>
          <p:cNvSpPr/>
          <p:nvPr/>
        </p:nvSpPr>
        <p:spPr>
          <a:xfrm>
            <a:off x="3871458" y="3874148"/>
            <a:ext cx="1111103" cy="1246020"/>
          </a:xfrm>
          <a:custGeom>
            <a:avLst/>
            <a:gdLst/>
            <a:ahLst/>
            <a:cxnLst>
              <a:cxn ang="0">
                <a:pos x="wd2" y="hd2"/>
              </a:cxn>
              <a:cxn ang="5400000">
                <a:pos x="wd2" y="hd2"/>
              </a:cxn>
              <a:cxn ang="10800000">
                <a:pos x="wd2" y="hd2"/>
              </a:cxn>
              <a:cxn ang="16200000">
                <a:pos x="wd2" y="hd2"/>
              </a:cxn>
            </a:cxnLst>
            <a:rect l="0" t="0" r="r" b="b"/>
            <a:pathLst>
              <a:path w="21600" h="21600" extrusionOk="0">
                <a:moveTo>
                  <a:pt x="11585" y="7795"/>
                </a:moveTo>
                <a:lnTo>
                  <a:pt x="8743" y="240"/>
                </a:lnTo>
                <a:lnTo>
                  <a:pt x="4295" y="0"/>
                </a:lnTo>
                <a:lnTo>
                  <a:pt x="2275" y="7080"/>
                </a:lnTo>
                <a:lnTo>
                  <a:pt x="0" y="11604"/>
                </a:lnTo>
                <a:lnTo>
                  <a:pt x="2508" y="14925"/>
                </a:lnTo>
                <a:lnTo>
                  <a:pt x="5074" y="14668"/>
                </a:lnTo>
                <a:lnTo>
                  <a:pt x="7108" y="19965"/>
                </a:lnTo>
                <a:lnTo>
                  <a:pt x="8035" y="18986"/>
                </a:lnTo>
                <a:lnTo>
                  <a:pt x="16898" y="21600"/>
                </a:lnTo>
                <a:lnTo>
                  <a:pt x="21600" y="19534"/>
                </a:lnTo>
                <a:lnTo>
                  <a:pt x="19147" y="14704"/>
                </a:lnTo>
                <a:lnTo>
                  <a:pt x="20207" y="12329"/>
                </a:lnTo>
                <a:lnTo>
                  <a:pt x="20550" y="4860"/>
                </a:lnTo>
                <a:lnTo>
                  <a:pt x="14993" y="2659"/>
                </a:lnTo>
                <a:lnTo>
                  <a:pt x="11585" y="7795"/>
                </a:lnTo>
                <a:close/>
              </a:path>
            </a:pathLst>
          </a:custGeom>
          <a:solidFill>
            <a:schemeClr val="accent1">
              <a:lumOff val="-13575"/>
              <a:alpha val="50861"/>
            </a:schemeClr>
          </a:solidFill>
          <a:ln w="25400">
            <a:solidFill>
              <a:schemeClr val="accent1">
                <a:lumOff val="-13575"/>
                <a:alpha val="50861"/>
              </a:schemeClr>
            </a:solidFill>
            <a:prstDash val="sysDot"/>
            <a:miter lim="400000"/>
          </a:ln>
        </p:spPr>
        <p:txBody>
          <a:bodyPr lIns="25400" tIns="25400" rIns="25400" bIns="25400" anchor="ctr"/>
          <a:lstStyle/>
          <a:p>
            <a:endParaRPr sz="900"/>
          </a:p>
        </p:txBody>
      </p:sp>
      <p:grpSp>
        <p:nvGrpSpPr>
          <p:cNvPr id="225" name="Group">
            <a:extLst>
              <a:ext uri="{FF2B5EF4-FFF2-40B4-BE49-F238E27FC236}">
                <a16:creationId xmlns:a16="http://schemas.microsoft.com/office/drawing/2014/main" id="{4A5E0E9E-4544-40C9-A83F-997636C90188}"/>
              </a:ext>
            </a:extLst>
          </p:cNvPr>
          <p:cNvGrpSpPr/>
          <p:nvPr/>
        </p:nvGrpSpPr>
        <p:grpSpPr>
          <a:xfrm>
            <a:off x="3890033" y="3876170"/>
            <a:ext cx="1105881" cy="1241975"/>
            <a:chOff x="0" y="0"/>
            <a:chExt cx="2211760" cy="2483948"/>
          </a:xfrm>
        </p:grpSpPr>
        <p:sp>
          <p:nvSpPr>
            <p:cNvPr id="226" name="Line">
              <a:extLst>
                <a:ext uri="{FF2B5EF4-FFF2-40B4-BE49-F238E27FC236}">
                  <a16:creationId xmlns:a16="http://schemas.microsoft.com/office/drawing/2014/main" id="{3D449F11-76C1-4A73-BE63-FC501D726E20}"/>
                </a:ext>
              </a:extLst>
            </p:cNvPr>
            <p:cNvSpPr/>
            <p:nvPr/>
          </p:nvSpPr>
          <p:spPr>
            <a:xfrm>
              <a:off x="427566" y="0"/>
              <a:ext cx="755598" cy="876062"/>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27" name="Line">
              <a:extLst>
                <a:ext uri="{FF2B5EF4-FFF2-40B4-BE49-F238E27FC236}">
                  <a16:creationId xmlns:a16="http://schemas.microsoft.com/office/drawing/2014/main" id="{FDE2A17C-1E90-4D8E-A5F7-96564DB1318B}"/>
                </a:ext>
              </a:extLst>
            </p:cNvPr>
            <p:cNvSpPr/>
            <p:nvPr/>
          </p:nvSpPr>
          <p:spPr>
            <a:xfrm>
              <a:off x="244722" y="783031"/>
              <a:ext cx="943548" cy="110142"/>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28" name="Line">
              <a:extLst>
                <a:ext uri="{FF2B5EF4-FFF2-40B4-BE49-F238E27FC236}">
                  <a16:creationId xmlns:a16="http://schemas.microsoft.com/office/drawing/2014/main" id="{6C24F43F-A1D2-49F5-B2AC-EF22926C231A}"/>
                </a:ext>
              </a:extLst>
            </p:cNvPr>
            <p:cNvSpPr/>
            <p:nvPr/>
          </p:nvSpPr>
          <p:spPr>
            <a:xfrm flipV="1">
              <a:off x="-1" y="894937"/>
              <a:ext cx="1188814" cy="443689"/>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29" name="Line">
              <a:extLst>
                <a:ext uri="{FF2B5EF4-FFF2-40B4-BE49-F238E27FC236}">
                  <a16:creationId xmlns:a16="http://schemas.microsoft.com/office/drawing/2014/main" id="{CEB55A40-2D0A-46E0-89CB-92AF85219A3B}"/>
                </a:ext>
              </a:extLst>
            </p:cNvPr>
            <p:cNvSpPr/>
            <p:nvPr/>
          </p:nvSpPr>
          <p:spPr>
            <a:xfrm flipV="1">
              <a:off x="274888" y="886159"/>
              <a:ext cx="915456" cy="833514"/>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30" name="Line">
              <a:extLst>
                <a:ext uri="{FF2B5EF4-FFF2-40B4-BE49-F238E27FC236}">
                  <a16:creationId xmlns:a16="http://schemas.microsoft.com/office/drawing/2014/main" id="{8E3B7085-CE07-4771-852A-C250ECAF0C1E}"/>
                </a:ext>
              </a:extLst>
            </p:cNvPr>
            <p:cNvSpPr/>
            <p:nvPr/>
          </p:nvSpPr>
          <p:spPr>
            <a:xfrm flipV="1">
              <a:off x="508765" y="877042"/>
              <a:ext cx="692632" cy="837403"/>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31" name="Line">
              <a:extLst>
                <a:ext uri="{FF2B5EF4-FFF2-40B4-BE49-F238E27FC236}">
                  <a16:creationId xmlns:a16="http://schemas.microsoft.com/office/drawing/2014/main" id="{FCD0604B-A245-462A-9992-6AD94DBEA640}"/>
                </a:ext>
              </a:extLst>
            </p:cNvPr>
            <p:cNvSpPr/>
            <p:nvPr/>
          </p:nvSpPr>
          <p:spPr>
            <a:xfrm flipV="1">
              <a:off x="721507" y="873662"/>
              <a:ext cx="473043" cy="1416483"/>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32" name="Line">
              <a:extLst>
                <a:ext uri="{FF2B5EF4-FFF2-40B4-BE49-F238E27FC236}">
                  <a16:creationId xmlns:a16="http://schemas.microsoft.com/office/drawing/2014/main" id="{6E68A4DD-9E50-4EC2-A3F0-0EE9418DE927}"/>
                </a:ext>
              </a:extLst>
            </p:cNvPr>
            <p:cNvSpPr/>
            <p:nvPr/>
          </p:nvSpPr>
          <p:spPr>
            <a:xfrm flipV="1">
              <a:off x="820908" y="871640"/>
              <a:ext cx="371649" cy="1343089"/>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33" name="Line">
              <a:extLst>
                <a:ext uri="{FF2B5EF4-FFF2-40B4-BE49-F238E27FC236}">
                  <a16:creationId xmlns:a16="http://schemas.microsoft.com/office/drawing/2014/main" id="{4F2D5B49-48DB-4B88-907A-9E17BA119ACB}"/>
                </a:ext>
              </a:extLst>
            </p:cNvPr>
            <p:cNvSpPr/>
            <p:nvPr/>
          </p:nvSpPr>
          <p:spPr>
            <a:xfrm flipH="1" flipV="1">
              <a:off x="1191397" y="872064"/>
              <a:ext cx="541019" cy="1611885"/>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34" name="Line">
              <a:extLst>
                <a:ext uri="{FF2B5EF4-FFF2-40B4-BE49-F238E27FC236}">
                  <a16:creationId xmlns:a16="http://schemas.microsoft.com/office/drawing/2014/main" id="{2AA8B10D-6F5F-449A-937A-5AACD808886E}"/>
                </a:ext>
              </a:extLst>
            </p:cNvPr>
            <p:cNvSpPr/>
            <p:nvPr/>
          </p:nvSpPr>
          <p:spPr>
            <a:xfrm flipH="1" flipV="1">
              <a:off x="1189862" y="883272"/>
              <a:ext cx="1021899" cy="1357810"/>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35" name="Line">
              <a:extLst>
                <a:ext uri="{FF2B5EF4-FFF2-40B4-BE49-F238E27FC236}">
                  <a16:creationId xmlns:a16="http://schemas.microsoft.com/office/drawing/2014/main" id="{A2613CAD-004C-4049-9E40-EE74F223A2BB}"/>
                </a:ext>
              </a:extLst>
            </p:cNvPr>
            <p:cNvSpPr/>
            <p:nvPr/>
          </p:nvSpPr>
          <p:spPr>
            <a:xfrm flipH="1" flipV="1">
              <a:off x="1202231" y="890566"/>
              <a:ext cx="762903" cy="796870"/>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36" name="Line">
              <a:extLst>
                <a:ext uri="{FF2B5EF4-FFF2-40B4-BE49-F238E27FC236}">
                  <a16:creationId xmlns:a16="http://schemas.microsoft.com/office/drawing/2014/main" id="{A9A25CE9-D89D-45C0-A4DB-9908612C32A0}"/>
                </a:ext>
              </a:extLst>
            </p:cNvPr>
            <p:cNvSpPr/>
            <p:nvPr/>
          </p:nvSpPr>
          <p:spPr>
            <a:xfrm flipH="1" flipV="1">
              <a:off x="1189702" y="881759"/>
              <a:ext cx="883115" cy="532578"/>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237" name="Line">
              <a:extLst>
                <a:ext uri="{FF2B5EF4-FFF2-40B4-BE49-F238E27FC236}">
                  <a16:creationId xmlns:a16="http://schemas.microsoft.com/office/drawing/2014/main" id="{4E6ED6CC-C2F2-48B9-AF62-2998D9937318}"/>
                </a:ext>
              </a:extLst>
            </p:cNvPr>
            <p:cNvSpPr/>
            <p:nvPr/>
          </p:nvSpPr>
          <p:spPr>
            <a:xfrm flipH="1">
              <a:off x="1186333" y="562779"/>
              <a:ext cx="918090" cy="320949"/>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grpSp>
      <mc:AlternateContent xmlns:mc="http://schemas.openxmlformats.org/markup-compatibility/2006" xmlns:a14="http://schemas.microsoft.com/office/drawing/2010/main">
        <mc:Choice Requires="a14">
          <p:sp>
            <p:nvSpPr>
              <p:cNvPr id="238" name="Equation">
                <a:extLst>
                  <a:ext uri="{FF2B5EF4-FFF2-40B4-BE49-F238E27FC236}">
                    <a16:creationId xmlns:a16="http://schemas.microsoft.com/office/drawing/2014/main" id="{29DBAE06-1E53-4A63-A79F-183A241545A2}"/>
                  </a:ext>
                </a:extLst>
              </p:cNvPr>
              <p:cNvSpPr txBox="1"/>
              <p:nvPr/>
            </p:nvSpPr>
            <p:spPr>
              <a:xfrm>
                <a:off x="5199000" y="4295248"/>
                <a:ext cx="301236" cy="453970"/>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950" b="0" i="1" smtClean="0">
                          <a:solidFill>
                            <a:srgbClr val="0075B9"/>
                          </a:solidFill>
                          <a:latin typeface="Cambria Math" panose="02040503050406030204" pitchFamily="18" charset="0"/>
                        </a:rPr>
                        <m:t>𝑣</m:t>
                      </m:r>
                    </m:oMath>
                  </m:oMathPara>
                </a14:m>
                <a:endParaRPr sz="2950" dirty="0">
                  <a:solidFill>
                    <a:srgbClr val="0076BA"/>
                  </a:solidFill>
                </a:endParaRPr>
              </a:p>
            </p:txBody>
          </p:sp>
        </mc:Choice>
        <mc:Fallback xmlns="">
          <p:sp>
            <p:nvSpPr>
              <p:cNvPr id="238" name="Equation">
                <a:extLst>
                  <a:ext uri="{FF2B5EF4-FFF2-40B4-BE49-F238E27FC236}">
                    <a16:creationId xmlns:a16="http://schemas.microsoft.com/office/drawing/2014/main" id="{29DBAE06-1E53-4A63-A79F-183A241545A2}"/>
                  </a:ext>
                </a:extLst>
              </p:cNvPr>
              <p:cNvSpPr txBox="1">
                <a:spLocks noRot="1" noChangeAspect="1" noMove="1" noResize="1" noEditPoints="1" noAdjustHandles="1" noChangeArrowheads="1" noChangeShapeType="1" noTextEdit="1"/>
              </p:cNvSpPr>
              <p:nvPr/>
            </p:nvSpPr>
            <p:spPr>
              <a:xfrm>
                <a:off x="5199000" y="4295248"/>
                <a:ext cx="301236" cy="453970"/>
              </a:xfrm>
              <a:prstGeom prst="rect">
                <a:avLst/>
              </a:prstGeom>
              <a:blipFill>
                <a:blip r:embed="rId4"/>
                <a:stretch>
                  <a:fillRect/>
                </a:stretch>
              </a:blipFill>
              <a:ln w="12700">
                <a:miter lim="400000"/>
              </a:ln>
            </p:spPr>
            <p:txBody>
              <a:bodyPr/>
              <a:lstStyle/>
              <a:p>
                <a:r>
                  <a:rPr lang="en-US">
                    <a:noFill/>
                  </a:rPr>
                  <a:t> </a:t>
                </a:r>
              </a:p>
            </p:txBody>
          </p:sp>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FB5C03-3DE1-3541-B99F-A22A761131B7}"/>
                  </a:ext>
                </a:extLst>
              </p:cNvPr>
              <p:cNvSpPr>
                <a:spLocks noGrp="1"/>
              </p:cNvSpPr>
              <p:nvPr>
                <p:ph idx="1"/>
              </p:nvPr>
            </p:nvSpPr>
            <p:spPr>
              <a:xfrm>
                <a:off x="838200" y="1825625"/>
                <a:ext cx="10515600" cy="4352544"/>
              </a:xfrm>
            </p:spPr>
            <p:txBody>
              <a:bodyPr>
                <a:normAutofit fontScale="92500"/>
              </a:bodyPr>
              <a:lstStyle/>
              <a:p>
                <a:pPr marL="0" indent="0">
                  <a:buNone/>
                </a:pPr>
                <a:r>
                  <a:rPr lang="en-US" b="0" dirty="0">
                    <a:latin typeface="Futura Medium" panose="020B0602020204020303" pitchFamily="34" charset="-79"/>
                    <a:cs typeface="Futura Medium" panose="020B0602020204020303" pitchFamily="34" charset="-79"/>
                  </a:rPr>
                  <a:t>Minimize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𝑙𝑜𝑠𝑠</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sz="4000" b="1" dirty="0">
                  <a:solidFill>
                    <a:schemeClr val="accent2"/>
                  </a:solidFill>
                  <a:latin typeface="Futura Medium" panose="020B0602020204020303" pitchFamily="34" charset="-79"/>
                  <a:cs typeface="Futura Medium" panose="020B0602020204020303" pitchFamily="34" charset="-79"/>
                </a:endParaRPr>
              </a:p>
              <a:p>
                <a:pPr marL="0" indent="0">
                  <a:buNone/>
                </a:pPr>
                <a:r>
                  <a:rPr lang="en-US" dirty="0">
                    <a:latin typeface="Futura Medium" panose="020B0602020204020303" pitchFamily="34" charset="-79"/>
                    <a:cs typeface="Futura Medium" panose="020B0602020204020303" pitchFamily="34" charset="-79"/>
                  </a:rPr>
                  <a:t>Subject to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𝐵𝑖𝑟𝑡</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𝐵𝑖𝑟𝑡</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𝑂𝑟𝑖𝑔</m:t>
                            </m:r>
                          </m:sup>
                        </m:sSup>
                      </m:e>
                    </m:d>
                  </m:oMath>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𝐷𝑒𝑎𝑡</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𝐷𝑒𝑎𝑡</m:t>
                      </m:r>
                      <m:r>
                        <a:rPr lang="en-US" b="0" i="1"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𝑂𝑟𝑖𝑔</m:t>
                          </m:r>
                        </m:sup>
                      </m:sSup>
                      <m:r>
                        <a:rPr lang="en-US" b="0" i="1" smtClean="0">
                          <a:latin typeface="Cambria Math" panose="02040503050406030204" pitchFamily="18" charset="0"/>
                        </a:rPr>
                        <m:t>)</m:t>
                      </m:r>
                    </m:oMath>
                  </m:oMathPara>
                </a14:m>
                <a:endParaRPr lang="en-US" b="0" dirty="0">
                  <a:latin typeface="Futura Medium" panose="020B0602020204020303" pitchFamily="34" charset="-79"/>
                  <a:cs typeface="Futura Medium" panose="020B0602020204020303" pitchFamily="34" charset="-79"/>
                </a:endParaRPr>
              </a:p>
              <a:p>
                <a:pPr marL="0" indent="0">
                  <a:buNone/>
                </a:pPr>
                <a:endParaRPr lang="en-US" dirty="0"/>
              </a:p>
              <a:p>
                <a:pPr marL="0" indent="0">
                  <a:buNone/>
                </a:pPr>
                <a:r>
                  <a:rPr lang="en-US" b="1" dirty="0">
                    <a:solidFill>
                      <a:schemeClr val="accent2"/>
                    </a:solidFill>
                    <a:cs typeface="Futura Medium" panose="020B0602020204020303" pitchFamily="34" charset="-79"/>
                  </a:rPr>
                  <a:t>How to define the size of a cycle representative (via linear programming)?</a:t>
                </a:r>
              </a:p>
              <a:p>
                <a:pPr marL="0" indent="0">
                  <a:buNone/>
                </a:pPr>
                <a:r>
                  <a:rPr lang="en-US" sz="2000" dirty="0">
                    <a:latin typeface="Futura Medium" panose="020B0602020204020303" pitchFamily="34" charset="-79"/>
                    <a:cs typeface="Futura Medium" panose="020B0602020204020303" pitchFamily="34" charset="-79"/>
                  </a:rPr>
                  <a:t>4 Methods</a:t>
                </a:r>
              </a:p>
              <a:p>
                <a:r>
                  <a:rPr lang="en-US" sz="2000" dirty="0">
                    <a:latin typeface="Futura Medium" panose="020B0602020204020303" pitchFamily="34" charset="-79"/>
                    <a:cs typeface="Futura Medium" panose="020B0602020204020303" pitchFamily="34" charset="-79"/>
                  </a:rPr>
                  <a:t>Number of edges</a:t>
                </a:r>
              </a:p>
              <a:p>
                <a:r>
                  <a:rPr lang="en-US" sz="2000" dirty="0">
                    <a:latin typeface="Futura Medium" panose="020B0602020204020303" pitchFamily="34" charset="-79"/>
                    <a:cs typeface="Futura Medium" panose="020B0602020204020303" pitchFamily="34" charset="-79"/>
                  </a:rPr>
                  <a:t>Weighted length</a:t>
                </a:r>
              </a:p>
              <a:p>
                <a:r>
                  <a:rPr lang="en-US" sz="2000" dirty="0">
                    <a:latin typeface="Futura Medium" panose="020B0602020204020303" pitchFamily="34" charset="-79"/>
                    <a:cs typeface="Futura Medium" panose="020B0602020204020303" pitchFamily="34" charset="-79"/>
                  </a:rPr>
                  <a:t>Number of triangles</a:t>
                </a:r>
              </a:p>
              <a:p>
                <a:r>
                  <a:rPr lang="en-US" sz="2000" dirty="0">
                    <a:latin typeface="Futura Medium" panose="020B0602020204020303" pitchFamily="34" charset="-79"/>
                    <a:cs typeface="Futura Medium" panose="020B0602020204020303" pitchFamily="34" charset="-79"/>
                  </a:rPr>
                  <a:t>Weighted area</a:t>
                </a:r>
              </a:p>
              <a:p>
                <a:endParaRPr lang="en-US" dirty="0"/>
              </a:p>
            </p:txBody>
          </p:sp>
        </mc:Choice>
        <mc:Fallback xmlns="">
          <p:sp>
            <p:nvSpPr>
              <p:cNvPr id="3" name="Content Placeholder 2">
                <a:extLst>
                  <a:ext uri="{FF2B5EF4-FFF2-40B4-BE49-F238E27FC236}">
                    <a16:creationId xmlns:a16="http://schemas.microsoft.com/office/drawing/2014/main" id="{93FB5C03-3DE1-3541-B99F-A22A761131B7}"/>
                  </a:ext>
                </a:extLst>
              </p:cNvPr>
              <p:cNvSpPr>
                <a:spLocks noGrp="1" noRot="1" noChangeAspect="1" noMove="1" noResize="1" noEditPoints="1" noAdjustHandles="1" noChangeArrowheads="1" noChangeShapeType="1" noTextEdit="1"/>
              </p:cNvSpPr>
              <p:nvPr>
                <p:ph idx="1"/>
              </p:nvPr>
            </p:nvSpPr>
            <p:spPr>
              <a:xfrm>
                <a:off x="838200" y="1825625"/>
                <a:ext cx="10515600" cy="4352544"/>
              </a:xfrm>
              <a:blipFill>
                <a:blip r:embed="rId3"/>
                <a:stretch>
                  <a:fillRect l="-1043" t="-2241"/>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4D58FFDD-F65F-4896-AB72-03D1672EAC4C}"/>
              </a:ext>
            </a:extLst>
          </p:cNvPr>
          <p:cNvSpPr>
            <a:spLocks noGrp="1"/>
          </p:cNvSpPr>
          <p:nvPr>
            <p:ph type="title"/>
          </p:nvPr>
        </p:nvSpPr>
        <p:spPr>
          <a:xfrm>
            <a:off x="293575" y="342372"/>
            <a:ext cx="10515600" cy="1325563"/>
          </a:xfrm>
        </p:spPr>
        <p:txBody>
          <a:bodyPr>
            <a:normAutofit/>
          </a:bodyPr>
          <a:lstStyle/>
          <a:p>
            <a:r>
              <a:rPr lang="en-US" sz="4250" b="1" dirty="0">
                <a:latin typeface="+mn-lt"/>
              </a:rPr>
              <a:t>Minimizing a Persistent Cycle Representative</a:t>
            </a:r>
          </a:p>
        </p:txBody>
      </p:sp>
      <p:sp>
        <p:nvSpPr>
          <p:cNvPr id="9" name="Line">
            <a:extLst>
              <a:ext uri="{FF2B5EF4-FFF2-40B4-BE49-F238E27FC236}">
                <a16:creationId xmlns:a16="http://schemas.microsoft.com/office/drawing/2014/main" id="{3CE6398F-AD82-4237-84FD-3E346C00A441}"/>
              </a:ext>
            </a:extLst>
          </p:cNvPr>
          <p:cNvSpPr/>
          <p:nvPr/>
        </p:nvSpPr>
        <p:spPr>
          <a:xfrm rot="6101270">
            <a:off x="5757499" y="1628770"/>
            <a:ext cx="168518" cy="786185"/>
          </a:xfrm>
          <a:prstGeom prst="line">
            <a:avLst/>
          </a:prstGeom>
          <a:ln w="63500">
            <a:solidFill>
              <a:srgbClr val="929292"/>
            </a:solidFill>
            <a:miter lim="400000"/>
            <a:tailEnd type="triangle"/>
          </a:ln>
        </p:spPr>
        <p:txBody>
          <a:bodyPr lIns="25400" tIns="25400" rIns="25400" bIns="25400" anchor="ctr"/>
          <a:lstStyle/>
          <a:p>
            <a:endParaRPr sz="900" dirty="0"/>
          </a:p>
        </p:txBody>
      </p:sp>
      <p:sp>
        <p:nvSpPr>
          <p:cNvPr id="10" name="Rectangle 9">
            <a:extLst>
              <a:ext uri="{FF2B5EF4-FFF2-40B4-BE49-F238E27FC236}">
                <a16:creationId xmlns:a16="http://schemas.microsoft.com/office/drawing/2014/main" id="{5F80CA08-C40D-4F2C-A29B-D69F27B71F39}"/>
              </a:ext>
            </a:extLst>
          </p:cNvPr>
          <p:cNvSpPr/>
          <p:nvPr/>
        </p:nvSpPr>
        <p:spPr>
          <a:xfrm>
            <a:off x="3665621" y="4252309"/>
            <a:ext cx="7940842" cy="2092881"/>
          </a:xfrm>
          <a:prstGeom prst="rect">
            <a:avLst/>
          </a:prstGeom>
        </p:spPr>
        <p:txBody>
          <a:bodyPr wrap="square">
            <a:spAutoFit/>
          </a:bodyPr>
          <a:lstStyle/>
          <a:p>
            <a:pPr>
              <a:defRPr sz="3000" b="1"/>
            </a:pPr>
            <a:r>
              <a:rPr lang="en-US" sz="1400" dirty="0"/>
              <a:t>Related papers</a:t>
            </a:r>
          </a:p>
          <a:p>
            <a:pPr>
              <a:defRPr sz="3000" b="1"/>
            </a:pPr>
            <a:endParaRPr lang="en-US" sz="1400" dirty="0"/>
          </a:p>
          <a:p>
            <a:pPr>
              <a:defRPr sz="3000"/>
            </a:pPr>
            <a:r>
              <a:rPr lang="en-US" sz="1400" dirty="0">
                <a:solidFill>
                  <a:schemeClr val="accent2"/>
                </a:solidFill>
              </a:rPr>
              <a:t>E. Escolar and Y. </a:t>
            </a:r>
            <a:r>
              <a:rPr lang="en-US" sz="1400" dirty="0" err="1">
                <a:solidFill>
                  <a:schemeClr val="accent2"/>
                </a:solidFill>
              </a:rPr>
              <a:t>Hiraoka</a:t>
            </a:r>
            <a:r>
              <a:rPr lang="en-US" sz="1400" dirty="0"/>
              <a:t>. "Optimal cycles for persistent homology via linear programming." Optimization in the Real World. Springer, Tokyo, 2016. 79-96.</a:t>
            </a:r>
          </a:p>
          <a:p>
            <a:pPr>
              <a:defRPr sz="3000"/>
            </a:pPr>
            <a:endParaRPr lang="en-US" sz="1400" dirty="0"/>
          </a:p>
          <a:p>
            <a:pPr>
              <a:defRPr sz="3000"/>
            </a:pPr>
            <a:r>
              <a:rPr lang="en-US" sz="1400" dirty="0">
                <a:solidFill>
                  <a:schemeClr val="accent2"/>
                </a:solidFill>
              </a:rPr>
              <a:t>I. Obayashi</a:t>
            </a:r>
            <a:r>
              <a:rPr lang="en-US" sz="1400" dirty="0"/>
              <a:t>. "Volume-optimal cycle: Tightest representative cycle of a generator in persistent homology." SIAM Journal on Applied Algebra and Geometry 2.4 (2018): 508-534.</a:t>
            </a:r>
          </a:p>
          <a:p>
            <a:pPr>
              <a:defRPr sz="3000"/>
            </a:pPr>
            <a:endParaRPr lang="en-US" sz="1400" dirty="0"/>
          </a:p>
          <a:p>
            <a:endParaRPr lang="en-US" b="1" dirty="0">
              <a:solidFill>
                <a:schemeClr val="accent2"/>
              </a:solidFill>
              <a:cs typeface="Futura Medium" panose="020B0602020204020303" pitchFamily="34" charset="-79"/>
            </a:endParaRPr>
          </a:p>
        </p:txBody>
      </p:sp>
      <p:sp>
        <p:nvSpPr>
          <p:cNvPr id="11" name="TextBox 10">
            <a:extLst>
              <a:ext uri="{FF2B5EF4-FFF2-40B4-BE49-F238E27FC236}">
                <a16:creationId xmlns:a16="http://schemas.microsoft.com/office/drawing/2014/main" id="{49E15325-CBE3-4206-9BF7-35A97EB2C668}"/>
              </a:ext>
            </a:extLst>
          </p:cNvPr>
          <p:cNvSpPr txBox="1"/>
          <p:nvPr/>
        </p:nvSpPr>
        <p:spPr>
          <a:xfrm>
            <a:off x="6243769" y="1658604"/>
            <a:ext cx="421910" cy="707886"/>
          </a:xfrm>
          <a:prstGeom prst="rect">
            <a:avLst/>
          </a:prstGeom>
          <a:noFill/>
        </p:spPr>
        <p:txBody>
          <a:bodyPr wrap="none" rtlCol="0">
            <a:spAutoFit/>
          </a:bodyPr>
          <a:lstStyle/>
          <a:p>
            <a:r>
              <a:rPr lang="en-US" sz="4000" dirty="0">
                <a:solidFill>
                  <a:schemeClr val="accent2"/>
                </a:solidFill>
              </a:rPr>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6355181-171D-4B71-B0B8-58753C14AB73}"/>
                  </a:ext>
                </a:extLst>
              </p:cNvPr>
              <p:cNvSpPr txBox="1"/>
              <p:nvPr/>
            </p:nvSpPr>
            <p:spPr>
              <a:xfrm>
                <a:off x="6704827" y="2288896"/>
                <a:ext cx="1171847" cy="505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en-US" sz="2600" b="0" i="1" smtClean="0">
                              <a:latin typeface="Cambria Math" panose="02040503050406030204" pitchFamily="18" charset="0"/>
                            </a:rPr>
                            <m:t>𝑂𝑟𝑖𝑔</m:t>
                          </m:r>
                        </m:sup>
                      </m:sSup>
                    </m:oMath>
                  </m:oMathPara>
                </a14:m>
                <a:endParaRPr lang="en-US" sz="2600" dirty="0"/>
              </a:p>
            </p:txBody>
          </p:sp>
        </mc:Choice>
        <mc:Fallback xmlns="">
          <p:sp>
            <p:nvSpPr>
              <p:cNvPr id="13" name="TextBox 12">
                <a:extLst>
                  <a:ext uri="{FF2B5EF4-FFF2-40B4-BE49-F238E27FC236}">
                    <a16:creationId xmlns:a16="http://schemas.microsoft.com/office/drawing/2014/main" id="{96355181-171D-4B71-B0B8-58753C14AB73}"/>
                  </a:ext>
                </a:extLst>
              </p:cNvPr>
              <p:cNvSpPr txBox="1">
                <a:spLocks noRot="1" noChangeAspect="1" noMove="1" noResize="1" noEditPoints="1" noAdjustHandles="1" noChangeArrowheads="1" noChangeShapeType="1" noTextEdit="1"/>
              </p:cNvSpPr>
              <p:nvPr/>
            </p:nvSpPr>
            <p:spPr>
              <a:xfrm>
                <a:off x="6704827" y="2288896"/>
                <a:ext cx="1171847" cy="505395"/>
              </a:xfrm>
              <a:prstGeom prst="rect">
                <a:avLst/>
              </a:prstGeom>
              <a:blipFill>
                <a:blip r:embed="rId4"/>
                <a:stretch>
                  <a:fillRect/>
                </a:stretch>
              </a:blipFill>
            </p:spPr>
            <p:txBody>
              <a:bodyPr/>
              <a:lstStyle/>
              <a:p>
                <a:r>
                  <a:rPr lang="en-US">
                    <a:noFill/>
                  </a:rPr>
                  <a:t> </a:t>
                </a:r>
              </a:p>
            </p:txBody>
          </p:sp>
        </mc:Fallback>
      </mc:AlternateContent>
      <p:sp>
        <p:nvSpPr>
          <p:cNvPr id="17" name="dimension-1">
            <a:extLst>
              <a:ext uri="{FF2B5EF4-FFF2-40B4-BE49-F238E27FC236}">
                <a16:creationId xmlns:a16="http://schemas.microsoft.com/office/drawing/2014/main" id="{14EDFD15-7B66-4261-B0E6-BF7D48ECF3CF}"/>
              </a:ext>
            </a:extLst>
          </p:cNvPr>
          <p:cNvSpPr txBox="1"/>
          <p:nvPr/>
        </p:nvSpPr>
        <p:spPr>
          <a:xfrm>
            <a:off x="2859742" y="183241"/>
            <a:ext cx="1302683" cy="354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80000"/>
              </a:lnSpc>
              <a:defRPr sz="8500" b="1" spc="-170">
                <a:solidFill>
                  <a:schemeClr val="accent1"/>
                </a:solidFill>
              </a:defRPr>
            </a:lvl1pPr>
          </a:lstStyle>
          <a:p>
            <a:r>
              <a:rPr sz="2000" dirty="0"/>
              <a:t>dimension-1</a:t>
            </a:r>
          </a:p>
        </p:txBody>
      </p:sp>
      <p:sp>
        <p:nvSpPr>
          <p:cNvPr id="18" name="Line">
            <a:extLst>
              <a:ext uri="{FF2B5EF4-FFF2-40B4-BE49-F238E27FC236}">
                <a16:creationId xmlns:a16="http://schemas.microsoft.com/office/drawing/2014/main" id="{0D8A88C2-CEB0-4162-B321-DFE4F87686BA}"/>
              </a:ext>
            </a:extLst>
          </p:cNvPr>
          <p:cNvSpPr/>
          <p:nvPr/>
        </p:nvSpPr>
        <p:spPr>
          <a:xfrm rot="6101270" flipV="1">
            <a:off x="3117662" y="708359"/>
            <a:ext cx="415511" cy="83518"/>
          </a:xfrm>
          <a:prstGeom prst="line">
            <a:avLst/>
          </a:prstGeom>
          <a:ln w="63500">
            <a:solidFill>
              <a:srgbClr val="929292"/>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09872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3" grpId="0"/>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A46B30-4CD2-CE4E-A7F7-2C1391D779FC}"/>
              </a:ext>
            </a:extLst>
          </p:cNvPr>
          <p:cNvSpPr txBox="1"/>
          <p:nvPr/>
        </p:nvSpPr>
        <p:spPr>
          <a:xfrm>
            <a:off x="5027172" y="5274638"/>
            <a:ext cx="507620" cy="324954"/>
          </a:xfrm>
          <a:prstGeom prst="rect">
            <a:avLst/>
          </a:prstGeom>
          <a:noFill/>
        </p:spPr>
        <p:txBody>
          <a:bodyPr wrap="square" rtlCol="0">
            <a:spAutoFit/>
          </a:bodyPr>
          <a:lstStyle/>
          <a:p>
            <a:r>
              <a:rPr lang="en-US" dirty="0"/>
              <a:t>D</a:t>
            </a:r>
          </a:p>
        </p:txBody>
      </p:sp>
      <p:cxnSp>
        <p:nvCxnSpPr>
          <p:cNvPr id="5" name="Straight Connector 4">
            <a:extLst>
              <a:ext uri="{FF2B5EF4-FFF2-40B4-BE49-F238E27FC236}">
                <a16:creationId xmlns:a16="http://schemas.microsoft.com/office/drawing/2014/main" id="{6D50C61F-7F29-A942-AAC4-A8E941055E3B}"/>
              </a:ext>
            </a:extLst>
          </p:cNvPr>
          <p:cNvCxnSpPr>
            <a:cxnSpLocks noChangeAspect="1"/>
            <a:endCxn id="13" idx="0"/>
          </p:cNvCxnSpPr>
          <p:nvPr/>
        </p:nvCxnSpPr>
        <p:spPr>
          <a:xfrm>
            <a:off x="4548944" y="3429000"/>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85D20DA4-33D3-2445-A998-426312DCAB63}"/>
              </a:ext>
            </a:extLst>
          </p:cNvPr>
          <p:cNvCxnSpPr>
            <a:cxnSpLocks noChangeAspect="1"/>
          </p:cNvCxnSpPr>
          <p:nvPr/>
        </p:nvCxnSpPr>
        <p:spPr>
          <a:xfrm flipH="1">
            <a:off x="1098380" y="2598618"/>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B0B2F73-60C6-894F-94B2-861E6CEA79FC}"/>
              </a:ext>
            </a:extLst>
          </p:cNvPr>
          <p:cNvCxnSpPr>
            <a:cxnSpLocks noChangeAspect="1"/>
            <a:endCxn id="13" idx="3"/>
          </p:cNvCxnSpPr>
          <p:nvPr/>
        </p:nvCxnSpPr>
        <p:spPr>
          <a:xfrm flipV="1">
            <a:off x="2895755" y="5437115"/>
            <a:ext cx="1954894" cy="754950"/>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C60AD76D-BD46-6142-A7D1-4BED0C324F21}"/>
              </a:ext>
            </a:extLst>
          </p:cNvPr>
          <p:cNvCxnSpPr>
            <a:cxnSpLocks noChangeAspect="1"/>
          </p:cNvCxnSpPr>
          <p:nvPr/>
        </p:nvCxnSpPr>
        <p:spPr>
          <a:xfrm flipH="1" flipV="1">
            <a:off x="1047131" y="3609902"/>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DDCEBA66-F422-234F-AD8E-2B5FB9197711}"/>
              </a:ext>
            </a:extLst>
          </p:cNvPr>
          <p:cNvCxnSpPr>
            <a:cxnSpLocks noChangeAspect="1"/>
          </p:cNvCxnSpPr>
          <p:nvPr/>
        </p:nvCxnSpPr>
        <p:spPr>
          <a:xfrm>
            <a:off x="1311757" y="5369331"/>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31DEC441-D6B8-E748-ABB0-3ED52998A182}"/>
              </a:ext>
            </a:extLst>
          </p:cNvPr>
          <p:cNvSpPr>
            <a:spLocks noChangeAspect="1"/>
          </p:cNvSpPr>
          <p:nvPr/>
        </p:nvSpPr>
        <p:spPr>
          <a:xfrm>
            <a:off x="974654"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B8C6105-5552-434C-B21B-15B2C3ADD404}"/>
              </a:ext>
            </a:extLst>
          </p:cNvPr>
          <p:cNvSpPr>
            <a:spLocks noChangeAspect="1"/>
          </p:cNvSpPr>
          <p:nvPr/>
        </p:nvSpPr>
        <p:spPr>
          <a:xfrm>
            <a:off x="1188031" y="5245605"/>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F27DF9-C8F8-C449-B873-4FE1186276B0}"/>
              </a:ext>
            </a:extLst>
          </p:cNvPr>
          <p:cNvSpPr>
            <a:spLocks noChangeAspect="1"/>
          </p:cNvSpPr>
          <p:nvPr/>
        </p:nvSpPr>
        <p:spPr>
          <a:xfrm>
            <a:off x="4829420" y="5313390"/>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7900F4B-A3DB-AB40-873F-5298244EACFB}"/>
              </a:ext>
            </a:extLst>
          </p:cNvPr>
          <p:cNvSpPr>
            <a:spLocks noChangeAspect="1"/>
          </p:cNvSpPr>
          <p:nvPr/>
        </p:nvSpPr>
        <p:spPr>
          <a:xfrm>
            <a:off x="2801711" y="6140433"/>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C34AAF3-02ED-A645-80E6-9E14B5C4274A}"/>
              </a:ext>
            </a:extLst>
          </p:cNvPr>
          <p:cNvSpPr txBox="1">
            <a:spLocks noChangeAspect="1"/>
          </p:cNvSpPr>
          <p:nvPr/>
        </p:nvSpPr>
        <p:spPr>
          <a:xfrm>
            <a:off x="2787726" y="2230926"/>
            <a:ext cx="457293" cy="292737"/>
          </a:xfrm>
          <a:prstGeom prst="rect">
            <a:avLst/>
          </a:prstGeom>
          <a:noFill/>
        </p:spPr>
        <p:txBody>
          <a:bodyPr wrap="square" rtlCol="0">
            <a:spAutoFit/>
          </a:bodyPr>
          <a:lstStyle/>
          <a:p>
            <a:r>
              <a:rPr lang="en-US" dirty="0"/>
              <a:t>A</a:t>
            </a:r>
          </a:p>
        </p:txBody>
      </p:sp>
      <p:sp>
        <p:nvSpPr>
          <p:cNvPr id="16" name="TextBox 15">
            <a:extLst>
              <a:ext uri="{FF2B5EF4-FFF2-40B4-BE49-F238E27FC236}">
                <a16:creationId xmlns:a16="http://schemas.microsoft.com/office/drawing/2014/main" id="{F3AB085B-15A9-7545-9FA8-99ED63473BE4}"/>
              </a:ext>
            </a:extLst>
          </p:cNvPr>
          <p:cNvSpPr txBox="1">
            <a:spLocks noChangeAspect="1"/>
          </p:cNvSpPr>
          <p:nvPr/>
        </p:nvSpPr>
        <p:spPr>
          <a:xfrm>
            <a:off x="4454860" y="2983302"/>
            <a:ext cx="457293" cy="292737"/>
          </a:xfrm>
          <a:prstGeom prst="rect">
            <a:avLst/>
          </a:prstGeom>
          <a:noFill/>
        </p:spPr>
        <p:txBody>
          <a:bodyPr wrap="square" rtlCol="0">
            <a:spAutoFit/>
          </a:bodyPr>
          <a:lstStyle/>
          <a:p>
            <a:r>
              <a:rPr lang="en-US" dirty="0"/>
              <a:t>B</a:t>
            </a:r>
          </a:p>
        </p:txBody>
      </p:sp>
      <p:sp>
        <p:nvSpPr>
          <p:cNvPr id="17" name="TextBox 16">
            <a:extLst>
              <a:ext uri="{FF2B5EF4-FFF2-40B4-BE49-F238E27FC236}">
                <a16:creationId xmlns:a16="http://schemas.microsoft.com/office/drawing/2014/main" id="{4067CAE2-1ABB-884B-B119-E981B7D44DB7}"/>
              </a:ext>
            </a:extLst>
          </p:cNvPr>
          <p:cNvSpPr txBox="1">
            <a:spLocks noChangeAspect="1"/>
          </p:cNvSpPr>
          <p:nvPr/>
        </p:nvSpPr>
        <p:spPr>
          <a:xfrm>
            <a:off x="2737312" y="6315791"/>
            <a:ext cx="457293" cy="292737"/>
          </a:xfrm>
          <a:prstGeom prst="rect">
            <a:avLst/>
          </a:prstGeom>
          <a:noFill/>
        </p:spPr>
        <p:txBody>
          <a:bodyPr wrap="square" rtlCol="0">
            <a:spAutoFit/>
          </a:bodyPr>
          <a:lstStyle/>
          <a:p>
            <a:r>
              <a:rPr lang="en-US" dirty="0"/>
              <a:t>E</a:t>
            </a:r>
          </a:p>
        </p:txBody>
      </p:sp>
      <p:sp>
        <p:nvSpPr>
          <p:cNvPr id="18" name="TextBox 17">
            <a:extLst>
              <a:ext uri="{FF2B5EF4-FFF2-40B4-BE49-F238E27FC236}">
                <a16:creationId xmlns:a16="http://schemas.microsoft.com/office/drawing/2014/main" id="{028266FF-977D-2F4B-BC31-E9355C60AAB6}"/>
              </a:ext>
            </a:extLst>
          </p:cNvPr>
          <p:cNvSpPr txBox="1">
            <a:spLocks noChangeAspect="1"/>
          </p:cNvSpPr>
          <p:nvPr/>
        </p:nvSpPr>
        <p:spPr>
          <a:xfrm>
            <a:off x="957125" y="5171713"/>
            <a:ext cx="457293" cy="292737"/>
          </a:xfrm>
          <a:prstGeom prst="rect">
            <a:avLst/>
          </a:prstGeom>
          <a:noFill/>
        </p:spPr>
        <p:txBody>
          <a:bodyPr wrap="square" rtlCol="0">
            <a:spAutoFit/>
          </a:bodyPr>
          <a:lstStyle/>
          <a:p>
            <a:r>
              <a:rPr lang="en-US" dirty="0"/>
              <a:t>F</a:t>
            </a:r>
          </a:p>
        </p:txBody>
      </p:sp>
      <p:sp>
        <p:nvSpPr>
          <p:cNvPr id="19" name="TextBox 18">
            <a:extLst>
              <a:ext uri="{FF2B5EF4-FFF2-40B4-BE49-F238E27FC236}">
                <a16:creationId xmlns:a16="http://schemas.microsoft.com/office/drawing/2014/main" id="{06CF016F-0112-8348-A2F9-5D2F0DB6826F}"/>
              </a:ext>
            </a:extLst>
          </p:cNvPr>
          <p:cNvSpPr txBox="1">
            <a:spLocks noChangeAspect="1"/>
          </p:cNvSpPr>
          <p:nvPr/>
        </p:nvSpPr>
        <p:spPr>
          <a:xfrm>
            <a:off x="929924" y="3176981"/>
            <a:ext cx="457293" cy="292737"/>
          </a:xfrm>
          <a:prstGeom prst="rect">
            <a:avLst/>
          </a:prstGeom>
          <a:noFill/>
        </p:spPr>
        <p:txBody>
          <a:bodyPr wrap="square" rtlCol="0">
            <a:spAutoFit/>
          </a:bodyPr>
          <a:lstStyle/>
          <a:p>
            <a:r>
              <a:rPr lang="en-US" dirty="0"/>
              <a:t>G</a:t>
            </a:r>
          </a:p>
        </p:txBody>
      </p:sp>
      <p:sp>
        <p:nvSpPr>
          <p:cNvPr id="20" name="TextBox 19">
            <a:extLst>
              <a:ext uri="{FF2B5EF4-FFF2-40B4-BE49-F238E27FC236}">
                <a16:creationId xmlns:a16="http://schemas.microsoft.com/office/drawing/2014/main" id="{8E04BC2E-E6FD-2740-82A7-1E332D4F52E3}"/>
              </a:ext>
            </a:extLst>
          </p:cNvPr>
          <p:cNvSpPr txBox="1">
            <a:spLocks noChangeAspect="1"/>
          </p:cNvSpPr>
          <p:nvPr/>
        </p:nvSpPr>
        <p:spPr>
          <a:xfrm>
            <a:off x="3620300" y="3503917"/>
            <a:ext cx="457293" cy="292737"/>
          </a:xfrm>
          <a:prstGeom prst="rect">
            <a:avLst/>
          </a:prstGeom>
          <a:noFill/>
        </p:spPr>
        <p:txBody>
          <a:bodyPr wrap="square" rtlCol="0">
            <a:spAutoFit/>
          </a:bodyPr>
          <a:lstStyle/>
          <a:p>
            <a:r>
              <a:rPr lang="en-US" dirty="0"/>
              <a:t>C</a:t>
            </a:r>
          </a:p>
        </p:txBody>
      </p:sp>
      <p:sp>
        <p:nvSpPr>
          <p:cNvPr id="21" name="Oval 20">
            <a:extLst>
              <a:ext uri="{FF2B5EF4-FFF2-40B4-BE49-F238E27FC236}">
                <a16:creationId xmlns:a16="http://schemas.microsoft.com/office/drawing/2014/main" id="{F03CEAA4-77F7-7343-BC36-547D71687334}"/>
              </a:ext>
            </a:extLst>
          </p:cNvPr>
          <p:cNvSpPr>
            <a:spLocks noChangeAspect="1"/>
          </p:cNvSpPr>
          <p:nvPr/>
        </p:nvSpPr>
        <p:spPr>
          <a:xfrm>
            <a:off x="4476467" y="3284047"/>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B4AD73B-4B6E-AC4D-8AFD-45B6C6D6331F}"/>
              </a:ext>
            </a:extLst>
          </p:cNvPr>
          <p:cNvSpPr>
            <a:spLocks noChangeAspect="1"/>
          </p:cNvSpPr>
          <p:nvPr/>
        </p:nvSpPr>
        <p:spPr>
          <a:xfrm>
            <a:off x="3417065"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8B61728-9BFD-334E-9B56-04A89EB389DD}"/>
              </a:ext>
            </a:extLst>
          </p:cNvPr>
          <p:cNvCxnSpPr>
            <a:cxnSpLocks noChangeAspect="1"/>
            <a:stCxn id="25" idx="1"/>
            <a:endCxn id="22" idx="1"/>
          </p:cNvCxnSpPr>
          <p:nvPr/>
        </p:nvCxnSpPr>
        <p:spPr>
          <a:xfrm>
            <a:off x="2842234" y="2547369"/>
            <a:ext cx="596059" cy="938807"/>
          </a:xfrm>
          <a:prstGeom prst="line">
            <a:avLst/>
          </a:prstGeom>
          <a:ln w="47625">
            <a:solidFill>
              <a:schemeClr val="tx1"/>
            </a:solidFill>
            <a:prstDash val="solid"/>
          </a:ln>
          <a:effectLst/>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502B2A84-3247-BE4F-8132-3E94B5C59178}"/>
              </a:ext>
            </a:extLst>
          </p:cNvPr>
          <p:cNvCxnSpPr>
            <a:cxnSpLocks noChangeAspect="1"/>
            <a:stCxn id="22" idx="6"/>
            <a:endCxn id="21" idx="2"/>
          </p:cNvCxnSpPr>
          <p:nvPr/>
        </p:nvCxnSpPr>
        <p:spPr>
          <a:xfrm flipV="1">
            <a:off x="3562018" y="3356523"/>
            <a:ext cx="914449" cy="180901"/>
          </a:xfrm>
          <a:prstGeom prst="line">
            <a:avLst/>
          </a:prstGeom>
          <a:ln w="47625">
            <a:solidFill>
              <a:schemeClr val="tx1"/>
            </a:solidFill>
            <a:prstDash val="solid"/>
          </a:ln>
          <a:effectLst/>
        </p:spPr>
        <p:style>
          <a:lnRef idx="3">
            <a:schemeClr val="dk1"/>
          </a:lnRef>
          <a:fillRef idx="0">
            <a:schemeClr val="dk1"/>
          </a:fillRef>
          <a:effectRef idx="2">
            <a:schemeClr val="dk1"/>
          </a:effectRef>
          <a:fontRef idx="minor">
            <a:schemeClr val="tx1"/>
          </a:fontRef>
        </p:style>
      </p:cxnSp>
      <p:sp>
        <p:nvSpPr>
          <p:cNvPr id="25" name="Oval 24">
            <a:extLst>
              <a:ext uri="{FF2B5EF4-FFF2-40B4-BE49-F238E27FC236}">
                <a16:creationId xmlns:a16="http://schemas.microsoft.com/office/drawing/2014/main" id="{66890ABC-E67B-8147-B644-063F0FD3947C}"/>
              </a:ext>
            </a:extLst>
          </p:cNvPr>
          <p:cNvSpPr>
            <a:spLocks noChangeAspect="1"/>
          </p:cNvSpPr>
          <p:nvPr/>
        </p:nvSpPr>
        <p:spPr>
          <a:xfrm>
            <a:off x="2821006" y="252614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5A2BA5D-E21B-D84A-9634-0D1EFAF0A56F}"/>
              </a:ext>
            </a:extLst>
          </p:cNvPr>
          <p:cNvSpPr txBox="1"/>
          <p:nvPr/>
        </p:nvSpPr>
        <p:spPr>
          <a:xfrm>
            <a:off x="5027172" y="5274638"/>
            <a:ext cx="507620" cy="324954"/>
          </a:xfrm>
          <a:prstGeom prst="rect">
            <a:avLst/>
          </a:prstGeom>
          <a:noFill/>
        </p:spPr>
        <p:txBody>
          <a:bodyPr wrap="square" rtlCol="0">
            <a:spAutoFit/>
          </a:bodyPr>
          <a:lstStyle/>
          <a:p>
            <a:r>
              <a:rPr lang="en-US" dirty="0"/>
              <a:t>D</a:t>
            </a:r>
          </a:p>
        </p:txBody>
      </p:sp>
      <p:cxnSp>
        <p:nvCxnSpPr>
          <p:cNvPr id="27" name="Straight Connector 26">
            <a:extLst>
              <a:ext uri="{FF2B5EF4-FFF2-40B4-BE49-F238E27FC236}">
                <a16:creationId xmlns:a16="http://schemas.microsoft.com/office/drawing/2014/main" id="{DDBDF6E7-F804-C241-BCA6-421F1031D4EC}"/>
              </a:ext>
            </a:extLst>
          </p:cNvPr>
          <p:cNvCxnSpPr>
            <a:cxnSpLocks noChangeAspect="1"/>
            <a:endCxn id="34" idx="0"/>
          </p:cNvCxnSpPr>
          <p:nvPr/>
        </p:nvCxnSpPr>
        <p:spPr>
          <a:xfrm>
            <a:off x="4548944" y="3429000"/>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08968162-21E2-1A4D-8B16-AFDD6A90AAFB}"/>
              </a:ext>
            </a:extLst>
          </p:cNvPr>
          <p:cNvCxnSpPr>
            <a:cxnSpLocks noChangeAspect="1"/>
          </p:cNvCxnSpPr>
          <p:nvPr/>
        </p:nvCxnSpPr>
        <p:spPr>
          <a:xfrm flipH="1">
            <a:off x="1098380" y="2598618"/>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34330833-D97D-2541-9CE3-1A213E7C9A8F}"/>
              </a:ext>
            </a:extLst>
          </p:cNvPr>
          <p:cNvCxnSpPr>
            <a:cxnSpLocks noChangeAspect="1"/>
            <a:endCxn id="34" idx="3"/>
          </p:cNvCxnSpPr>
          <p:nvPr/>
        </p:nvCxnSpPr>
        <p:spPr>
          <a:xfrm flipV="1">
            <a:off x="2895755" y="5437115"/>
            <a:ext cx="1954894" cy="754950"/>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ADA92E65-5607-094D-AAFC-65E9B242EAC9}"/>
              </a:ext>
            </a:extLst>
          </p:cNvPr>
          <p:cNvCxnSpPr>
            <a:cxnSpLocks noChangeAspect="1"/>
          </p:cNvCxnSpPr>
          <p:nvPr/>
        </p:nvCxnSpPr>
        <p:spPr>
          <a:xfrm flipH="1" flipV="1">
            <a:off x="1047131" y="3609902"/>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C9D9EE38-8682-8B48-AF8C-41BF9B20E709}"/>
              </a:ext>
            </a:extLst>
          </p:cNvPr>
          <p:cNvCxnSpPr>
            <a:cxnSpLocks noChangeAspect="1"/>
          </p:cNvCxnSpPr>
          <p:nvPr/>
        </p:nvCxnSpPr>
        <p:spPr>
          <a:xfrm>
            <a:off x="1311757" y="5369331"/>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32" name="Oval 31">
            <a:extLst>
              <a:ext uri="{FF2B5EF4-FFF2-40B4-BE49-F238E27FC236}">
                <a16:creationId xmlns:a16="http://schemas.microsoft.com/office/drawing/2014/main" id="{0AB64B43-D480-8C41-8BCB-115186B2897B}"/>
              </a:ext>
            </a:extLst>
          </p:cNvPr>
          <p:cNvSpPr>
            <a:spLocks noChangeAspect="1"/>
          </p:cNvSpPr>
          <p:nvPr/>
        </p:nvSpPr>
        <p:spPr>
          <a:xfrm>
            <a:off x="974654"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024449F-76CE-5649-9B8F-631E99383B52}"/>
              </a:ext>
            </a:extLst>
          </p:cNvPr>
          <p:cNvSpPr>
            <a:spLocks noChangeAspect="1"/>
          </p:cNvSpPr>
          <p:nvPr/>
        </p:nvSpPr>
        <p:spPr>
          <a:xfrm>
            <a:off x="1188031" y="5245605"/>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6150231-66A0-A147-90E8-CF2D0A6771CB}"/>
              </a:ext>
            </a:extLst>
          </p:cNvPr>
          <p:cNvSpPr>
            <a:spLocks noChangeAspect="1"/>
          </p:cNvSpPr>
          <p:nvPr/>
        </p:nvSpPr>
        <p:spPr>
          <a:xfrm>
            <a:off x="4829420" y="5313390"/>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767BAFE-2953-CE47-9FE4-65B6FD6CA3F5}"/>
              </a:ext>
            </a:extLst>
          </p:cNvPr>
          <p:cNvSpPr>
            <a:spLocks noChangeAspect="1"/>
          </p:cNvSpPr>
          <p:nvPr/>
        </p:nvSpPr>
        <p:spPr>
          <a:xfrm>
            <a:off x="2801711" y="6140433"/>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EE8B93E-62E6-0B47-86D2-DA905FBF794D}"/>
              </a:ext>
            </a:extLst>
          </p:cNvPr>
          <p:cNvSpPr txBox="1">
            <a:spLocks noChangeAspect="1"/>
          </p:cNvSpPr>
          <p:nvPr/>
        </p:nvSpPr>
        <p:spPr>
          <a:xfrm>
            <a:off x="2787726" y="2230926"/>
            <a:ext cx="457293" cy="292737"/>
          </a:xfrm>
          <a:prstGeom prst="rect">
            <a:avLst/>
          </a:prstGeom>
          <a:noFill/>
        </p:spPr>
        <p:txBody>
          <a:bodyPr wrap="square" rtlCol="0">
            <a:spAutoFit/>
          </a:bodyPr>
          <a:lstStyle/>
          <a:p>
            <a:r>
              <a:rPr lang="en-US" dirty="0"/>
              <a:t>A</a:t>
            </a:r>
          </a:p>
        </p:txBody>
      </p:sp>
      <p:sp>
        <p:nvSpPr>
          <p:cNvPr id="37" name="TextBox 36">
            <a:extLst>
              <a:ext uri="{FF2B5EF4-FFF2-40B4-BE49-F238E27FC236}">
                <a16:creationId xmlns:a16="http://schemas.microsoft.com/office/drawing/2014/main" id="{47E09EF4-D7E0-234B-BF0E-3C2CE74AA7ED}"/>
              </a:ext>
            </a:extLst>
          </p:cNvPr>
          <p:cNvSpPr txBox="1">
            <a:spLocks noChangeAspect="1"/>
          </p:cNvSpPr>
          <p:nvPr/>
        </p:nvSpPr>
        <p:spPr>
          <a:xfrm>
            <a:off x="4454860" y="2983302"/>
            <a:ext cx="457293" cy="292737"/>
          </a:xfrm>
          <a:prstGeom prst="rect">
            <a:avLst/>
          </a:prstGeom>
          <a:noFill/>
        </p:spPr>
        <p:txBody>
          <a:bodyPr wrap="square" rtlCol="0">
            <a:spAutoFit/>
          </a:bodyPr>
          <a:lstStyle/>
          <a:p>
            <a:r>
              <a:rPr lang="en-US" dirty="0"/>
              <a:t>B</a:t>
            </a:r>
          </a:p>
        </p:txBody>
      </p:sp>
      <p:sp>
        <p:nvSpPr>
          <p:cNvPr id="38" name="TextBox 37">
            <a:extLst>
              <a:ext uri="{FF2B5EF4-FFF2-40B4-BE49-F238E27FC236}">
                <a16:creationId xmlns:a16="http://schemas.microsoft.com/office/drawing/2014/main" id="{48BE0D20-BD2A-7346-A54E-A77BABF17729}"/>
              </a:ext>
            </a:extLst>
          </p:cNvPr>
          <p:cNvSpPr txBox="1">
            <a:spLocks noChangeAspect="1"/>
          </p:cNvSpPr>
          <p:nvPr/>
        </p:nvSpPr>
        <p:spPr>
          <a:xfrm>
            <a:off x="2737312" y="6315791"/>
            <a:ext cx="457293" cy="292737"/>
          </a:xfrm>
          <a:prstGeom prst="rect">
            <a:avLst/>
          </a:prstGeom>
          <a:noFill/>
        </p:spPr>
        <p:txBody>
          <a:bodyPr wrap="square" rtlCol="0">
            <a:spAutoFit/>
          </a:bodyPr>
          <a:lstStyle/>
          <a:p>
            <a:r>
              <a:rPr lang="en-US" dirty="0"/>
              <a:t>E</a:t>
            </a:r>
          </a:p>
        </p:txBody>
      </p:sp>
      <p:sp>
        <p:nvSpPr>
          <p:cNvPr id="39" name="TextBox 38">
            <a:extLst>
              <a:ext uri="{FF2B5EF4-FFF2-40B4-BE49-F238E27FC236}">
                <a16:creationId xmlns:a16="http://schemas.microsoft.com/office/drawing/2014/main" id="{5AC2BA7B-003C-5043-A2EF-F61FBBB1FE4C}"/>
              </a:ext>
            </a:extLst>
          </p:cNvPr>
          <p:cNvSpPr txBox="1">
            <a:spLocks noChangeAspect="1"/>
          </p:cNvSpPr>
          <p:nvPr/>
        </p:nvSpPr>
        <p:spPr>
          <a:xfrm>
            <a:off x="957125" y="5171713"/>
            <a:ext cx="457293" cy="292737"/>
          </a:xfrm>
          <a:prstGeom prst="rect">
            <a:avLst/>
          </a:prstGeom>
          <a:noFill/>
        </p:spPr>
        <p:txBody>
          <a:bodyPr wrap="square" rtlCol="0">
            <a:spAutoFit/>
          </a:bodyPr>
          <a:lstStyle/>
          <a:p>
            <a:r>
              <a:rPr lang="en-US" dirty="0"/>
              <a:t>F</a:t>
            </a:r>
          </a:p>
        </p:txBody>
      </p:sp>
      <p:sp>
        <p:nvSpPr>
          <p:cNvPr id="40" name="TextBox 39">
            <a:extLst>
              <a:ext uri="{FF2B5EF4-FFF2-40B4-BE49-F238E27FC236}">
                <a16:creationId xmlns:a16="http://schemas.microsoft.com/office/drawing/2014/main" id="{7B3A7DDC-9C4A-3B4E-AA2D-532EFF65BC6D}"/>
              </a:ext>
            </a:extLst>
          </p:cNvPr>
          <p:cNvSpPr txBox="1">
            <a:spLocks noChangeAspect="1"/>
          </p:cNvSpPr>
          <p:nvPr/>
        </p:nvSpPr>
        <p:spPr>
          <a:xfrm>
            <a:off x="929924" y="3176981"/>
            <a:ext cx="457293" cy="292737"/>
          </a:xfrm>
          <a:prstGeom prst="rect">
            <a:avLst/>
          </a:prstGeom>
          <a:noFill/>
        </p:spPr>
        <p:txBody>
          <a:bodyPr wrap="square" rtlCol="0">
            <a:spAutoFit/>
          </a:bodyPr>
          <a:lstStyle/>
          <a:p>
            <a:r>
              <a:rPr lang="en-US" dirty="0"/>
              <a:t>G</a:t>
            </a:r>
          </a:p>
        </p:txBody>
      </p:sp>
      <p:sp>
        <p:nvSpPr>
          <p:cNvPr id="41" name="TextBox 40">
            <a:extLst>
              <a:ext uri="{FF2B5EF4-FFF2-40B4-BE49-F238E27FC236}">
                <a16:creationId xmlns:a16="http://schemas.microsoft.com/office/drawing/2014/main" id="{2BE6B93B-127D-0D4B-9758-E15ADA99F588}"/>
              </a:ext>
            </a:extLst>
          </p:cNvPr>
          <p:cNvSpPr txBox="1">
            <a:spLocks noChangeAspect="1"/>
          </p:cNvSpPr>
          <p:nvPr/>
        </p:nvSpPr>
        <p:spPr>
          <a:xfrm>
            <a:off x="3620300" y="3503917"/>
            <a:ext cx="457293" cy="292737"/>
          </a:xfrm>
          <a:prstGeom prst="rect">
            <a:avLst/>
          </a:prstGeom>
          <a:noFill/>
        </p:spPr>
        <p:txBody>
          <a:bodyPr wrap="square" rtlCol="0">
            <a:spAutoFit/>
          </a:bodyPr>
          <a:lstStyle/>
          <a:p>
            <a:r>
              <a:rPr lang="en-US" dirty="0"/>
              <a:t>C</a:t>
            </a:r>
          </a:p>
        </p:txBody>
      </p:sp>
      <p:sp>
        <p:nvSpPr>
          <p:cNvPr id="42" name="Oval 41">
            <a:extLst>
              <a:ext uri="{FF2B5EF4-FFF2-40B4-BE49-F238E27FC236}">
                <a16:creationId xmlns:a16="http://schemas.microsoft.com/office/drawing/2014/main" id="{87015D49-BC76-7E43-8832-1892F7728E7D}"/>
              </a:ext>
            </a:extLst>
          </p:cNvPr>
          <p:cNvSpPr>
            <a:spLocks noChangeAspect="1"/>
          </p:cNvSpPr>
          <p:nvPr/>
        </p:nvSpPr>
        <p:spPr>
          <a:xfrm>
            <a:off x="4476467" y="3284047"/>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9631E63-6582-1340-9BD7-A7B587B44E1C}"/>
              </a:ext>
            </a:extLst>
          </p:cNvPr>
          <p:cNvSpPr>
            <a:spLocks noChangeAspect="1"/>
          </p:cNvSpPr>
          <p:nvPr/>
        </p:nvSpPr>
        <p:spPr>
          <a:xfrm>
            <a:off x="3417065"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7987C833-EDEA-AA48-8712-DF2DB3A09C54}"/>
              </a:ext>
            </a:extLst>
          </p:cNvPr>
          <p:cNvCxnSpPr>
            <a:cxnSpLocks noChangeAspect="1"/>
            <a:stCxn id="46" idx="1"/>
            <a:endCxn id="43" idx="1"/>
          </p:cNvCxnSpPr>
          <p:nvPr/>
        </p:nvCxnSpPr>
        <p:spPr>
          <a:xfrm>
            <a:off x="2842234" y="2547369"/>
            <a:ext cx="596059" cy="938807"/>
          </a:xfrm>
          <a:prstGeom prst="line">
            <a:avLst/>
          </a:prstGeom>
          <a:ln w="47625">
            <a:solidFill>
              <a:schemeClr val="tx1"/>
            </a:solidFill>
            <a:prstDash val="solid"/>
          </a:ln>
          <a:effectLst/>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0C2A2F78-E145-5F43-82F8-BDCAFB6ACD26}"/>
              </a:ext>
            </a:extLst>
          </p:cNvPr>
          <p:cNvCxnSpPr>
            <a:cxnSpLocks noChangeAspect="1"/>
            <a:stCxn id="43" idx="6"/>
            <a:endCxn id="42" idx="2"/>
          </p:cNvCxnSpPr>
          <p:nvPr/>
        </p:nvCxnSpPr>
        <p:spPr>
          <a:xfrm flipV="1">
            <a:off x="3562018" y="3356523"/>
            <a:ext cx="914449" cy="180901"/>
          </a:xfrm>
          <a:prstGeom prst="line">
            <a:avLst/>
          </a:prstGeom>
          <a:ln w="47625">
            <a:solidFill>
              <a:schemeClr val="tx1"/>
            </a:solidFill>
            <a:prstDash val="solid"/>
          </a:ln>
          <a:effectLst/>
        </p:spPr>
        <p:style>
          <a:lnRef idx="3">
            <a:schemeClr val="dk1"/>
          </a:lnRef>
          <a:fillRef idx="0">
            <a:schemeClr val="dk1"/>
          </a:fillRef>
          <a:effectRef idx="2">
            <a:schemeClr val="dk1"/>
          </a:effectRef>
          <a:fontRef idx="minor">
            <a:schemeClr val="tx1"/>
          </a:fontRef>
        </p:style>
      </p:cxnSp>
      <p:sp>
        <p:nvSpPr>
          <p:cNvPr id="46" name="Oval 45">
            <a:extLst>
              <a:ext uri="{FF2B5EF4-FFF2-40B4-BE49-F238E27FC236}">
                <a16:creationId xmlns:a16="http://schemas.microsoft.com/office/drawing/2014/main" id="{EA3D752A-E695-DB4E-A272-57F827B2D80D}"/>
              </a:ext>
            </a:extLst>
          </p:cNvPr>
          <p:cNvSpPr>
            <a:spLocks noChangeAspect="1"/>
          </p:cNvSpPr>
          <p:nvPr/>
        </p:nvSpPr>
        <p:spPr>
          <a:xfrm>
            <a:off x="2821006" y="252614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DB6A78-2C37-1046-8C53-9919A335C8C0}"/>
                  </a:ext>
                </a:extLst>
              </p:cNvPr>
              <p:cNvSpPr txBox="1"/>
              <p:nvPr/>
            </p:nvSpPr>
            <p:spPr>
              <a:xfrm>
                <a:off x="615458" y="2453665"/>
                <a:ext cx="953851" cy="47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m:oMathPara>
                </a14:m>
                <a:endParaRPr lang="en-US" sz="2400" dirty="0"/>
              </a:p>
            </p:txBody>
          </p:sp>
        </mc:Choice>
        <mc:Fallback xmlns="">
          <p:sp>
            <p:nvSpPr>
              <p:cNvPr id="47" name="TextBox 46">
                <a:extLst>
                  <a:ext uri="{FF2B5EF4-FFF2-40B4-BE49-F238E27FC236}">
                    <a16:creationId xmlns:a16="http://schemas.microsoft.com/office/drawing/2014/main" id="{2DDB6A78-2C37-1046-8C53-9919A335C8C0}"/>
                  </a:ext>
                </a:extLst>
              </p:cNvPr>
              <p:cNvSpPr txBox="1">
                <a:spLocks noRot="1" noChangeAspect="1" noMove="1" noResize="1" noEditPoints="1" noAdjustHandles="1" noChangeArrowheads="1" noChangeShapeType="1" noTextEdit="1"/>
              </p:cNvSpPr>
              <p:nvPr/>
            </p:nvSpPr>
            <p:spPr>
              <a:xfrm>
                <a:off x="615458" y="2453665"/>
                <a:ext cx="953851" cy="473591"/>
              </a:xfrm>
              <a:prstGeom prst="rect">
                <a:avLst/>
              </a:prstGeom>
              <a:blipFill>
                <a:blip r:embed="rId3"/>
                <a:stretch>
                  <a:fillRect/>
                </a:stretch>
              </a:blipFill>
            </p:spPr>
            <p:txBody>
              <a:bodyPr/>
              <a:lstStyle/>
              <a:p>
                <a:r>
                  <a:rPr lang="en-US">
                    <a:noFill/>
                  </a:rPr>
                  <a:t> </a:t>
                </a:r>
              </a:p>
            </p:txBody>
          </p:sp>
        </mc:Fallback>
      </mc:AlternateContent>
      <p:sp>
        <p:nvSpPr>
          <p:cNvPr id="49" name="Oval 48">
            <a:extLst>
              <a:ext uri="{FF2B5EF4-FFF2-40B4-BE49-F238E27FC236}">
                <a16:creationId xmlns:a16="http://schemas.microsoft.com/office/drawing/2014/main" id="{9E60D108-F969-934A-8F7D-9FB69EF953A7}"/>
              </a:ext>
            </a:extLst>
          </p:cNvPr>
          <p:cNvSpPr/>
          <p:nvPr/>
        </p:nvSpPr>
        <p:spPr>
          <a:xfrm>
            <a:off x="7406947" y="348923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67786C0-5368-8844-9551-BD57AA050269}"/>
              </a:ext>
            </a:extLst>
          </p:cNvPr>
          <p:cNvCxnSpPr>
            <a:cxnSpLocks/>
            <a:stCxn id="49" idx="6"/>
            <a:endCxn id="51" idx="2"/>
          </p:cNvCxnSpPr>
          <p:nvPr/>
        </p:nvCxnSpPr>
        <p:spPr>
          <a:xfrm flipV="1">
            <a:off x="7498387" y="353206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1" name="Oval 50">
            <a:extLst>
              <a:ext uri="{FF2B5EF4-FFF2-40B4-BE49-F238E27FC236}">
                <a16:creationId xmlns:a16="http://schemas.microsoft.com/office/drawing/2014/main" id="{0D00D4B5-6A4A-1C41-9ED8-04821B633682}"/>
              </a:ext>
            </a:extLst>
          </p:cNvPr>
          <p:cNvSpPr/>
          <p:nvPr/>
        </p:nvSpPr>
        <p:spPr>
          <a:xfrm>
            <a:off x="8244571" y="348634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90DAFBF-9F75-0E43-8775-FF19C3BCE916}"/>
              </a:ext>
            </a:extLst>
          </p:cNvPr>
          <p:cNvSpPr/>
          <p:nvPr/>
        </p:nvSpPr>
        <p:spPr>
          <a:xfrm>
            <a:off x="7406947" y="375848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861708C2-7870-164F-8593-CABECA1BA4ED}"/>
              </a:ext>
            </a:extLst>
          </p:cNvPr>
          <p:cNvCxnSpPr>
            <a:cxnSpLocks/>
            <a:stCxn id="52" idx="6"/>
            <a:endCxn id="54" idx="2"/>
          </p:cNvCxnSpPr>
          <p:nvPr/>
        </p:nvCxnSpPr>
        <p:spPr>
          <a:xfrm flipV="1">
            <a:off x="7498387" y="380131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4" name="Oval 53">
            <a:extLst>
              <a:ext uri="{FF2B5EF4-FFF2-40B4-BE49-F238E27FC236}">
                <a16:creationId xmlns:a16="http://schemas.microsoft.com/office/drawing/2014/main" id="{E0E16BCA-0E42-A641-B5B6-388D639BA1BB}"/>
              </a:ext>
            </a:extLst>
          </p:cNvPr>
          <p:cNvSpPr/>
          <p:nvPr/>
        </p:nvSpPr>
        <p:spPr>
          <a:xfrm>
            <a:off x="8244571" y="375559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43E17BA-784D-AA47-AB0E-2041DE0B07D5}"/>
              </a:ext>
            </a:extLst>
          </p:cNvPr>
          <p:cNvSpPr/>
          <p:nvPr/>
        </p:nvSpPr>
        <p:spPr>
          <a:xfrm>
            <a:off x="7400411" y="404254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4CFB7F9D-707A-DF47-8E5C-8B1CE13695C6}"/>
              </a:ext>
            </a:extLst>
          </p:cNvPr>
          <p:cNvCxnSpPr>
            <a:cxnSpLocks/>
            <a:stCxn id="55" idx="6"/>
            <a:endCxn id="57" idx="2"/>
          </p:cNvCxnSpPr>
          <p:nvPr/>
        </p:nvCxnSpPr>
        <p:spPr>
          <a:xfrm flipV="1">
            <a:off x="7491851" y="408537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408CDFCE-00EA-4041-8273-2B0D00176F7B}"/>
              </a:ext>
            </a:extLst>
          </p:cNvPr>
          <p:cNvSpPr/>
          <p:nvPr/>
        </p:nvSpPr>
        <p:spPr>
          <a:xfrm>
            <a:off x="8238035" y="403965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B354605-963A-8E4A-9C34-AF89F66D253E}"/>
              </a:ext>
            </a:extLst>
          </p:cNvPr>
          <p:cNvSpPr/>
          <p:nvPr/>
        </p:nvSpPr>
        <p:spPr>
          <a:xfrm>
            <a:off x="7400411" y="432919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B8F237E5-B186-7A41-ABF1-E7E58F503EE4}"/>
              </a:ext>
            </a:extLst>
          </p:cNvPr>
          <p:cNvCxnSpPr>
            <a:cxnSpLocks/>
            <a:stCxn id="58" idx="6"/>
            <a:endCxn id="60" idx="2"/>
          </p:cNvCxnSpPr>
          <p:nvPr/>
        </p:nvCxnSpPr>
        <p:spPr>
          <a:xfrm flipV="1">
            <a:off x="7491851" y="437202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0" name="Oval 59">
            <a:extLst>
              <a:ext uri="{FF2B5EF4-FFF2-40B4-BE49-F238E27FC236}">
                <a16:creationId xmlns:a16="http://schemas.microsoft.com/office/drawing/2014/main" id="{DCFE207A-2C04-F54E-913A-C7E3EA76E068}"/>
              </a:ext>
            </a:extLst>
          </p:cNvPr>
          <p:cNvSpPr/>
          <p:nvPr/>
        </p:nvSpPr>
        <p:spPr>
          <a:xfrm>
            <a:off x="8238035" y="432630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BF11CA5-4AFD-1841-8A54-43BF07488D9B}"/>
              </a:ext>
            </a:extLst>
          </p:cNvPr>
          <p:cNvSpPr/>
          <p:nvPr/>
        </p:nvSpPr>
        <p:spPr>
          <a:xfrm>
            <a:off x="7402056" y="458365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71120CB1-0C63-C248-B47D-95BB535A4D8D}"/>
              </a:ext>
            </a:extLst>
          </p:cNvPr>
          <p:cNvCxnSpPr>
            <a:cxnSpLocks/>
            <a:stCxn id="61" idx="6"/>
            <a:endCxn id="63" idx="2"/>
          </p:cNvCxnSpPr>
          <p:nvPr/>
        </p:nvCxnSpPr>
        <p:spPr>
          <a:xfrm flipV="1">
            <a:off x="7493496" y="462648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E35DFD2D-A8BC-A54A-AB74-A417BA1B19B9}"/>
              </a:ext>
            </a:extLst>
          </p:cNvPr>
          <p:cNvSpPr/>
          <p:nvPr/>
        </p:nvSpPr>
        <p:spPr>
          <a:xfrm>
            <a:off x="8239680" y="458076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C6FFC52D-9687-C842-99A9-2E9448CE3339}"/>
              </a:ext>
            </a:extLst>
          </p:cNvPr>
          <p:cNvGrpSpPr/>
          <p:nvPr/>
        </p:nvGrpSpPr>
        <p:grpSpPr>
          <a:xfrm>
            <a:off x="7405280" y="4831245"/>
            <a:ext cx="929064" cy="94331"/>
            <a:chOff x="9967980" y="2063809"/>
            <a:chExt cx="929064" cy="94331"/>
          </a:xfrm>
        </p:grpSpPr>
        <p:sp>
          <p:nvSpPr>
            <p:cNvPr id="65" name="Oval 64">
              <a:extLst>
                <a:ext uri="{FF2B5EF4-FFF2-40B4-BE49-F238E27FC236}">
                  <a16:creationId xmlns:a16="http://schemas.microsoft.com/office/drawing/2014/main" id="{0D96FF22-F84D-7F45-AC43-54A9874FD8EE}"/>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49743AA4-6384-B94F-926B-59304CD8BCED}"/>
                </a:ext>
              </a:extLst>
            </p:cNvPr>
            <p:cNvCxnSpPr>
              <a:cxnSpLocks/>
              <a:stCxn id="65" idx="6"/>
              <a:endCxn id="67"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9B8D20C2-8D3F-274B-841A-B6E1B42B11D4}"/>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68" name="TextBox 67">
            <a:extLst>
              <a:ext uri="{FF2B5EF4-FFF2-40B4-BE49-F238E27FC236}">
                <a16:creationId xmlns:a16="http://schemas.microsoft.com/office/drawing/2014/main" id="{40AF70C4-4DEC-0944-AB61-6DB1FFCB4664}"/>
              </a:ext>
            </a:extLst>
          </p:cNvPr>
          <p:cNvSpPr txBox="1"/>
          <p:nvPr/>
        </p:nvSpPr>
        <p:spPr>
          <a:xfrm>
            <a:off x="8614032" y="4685277"/>
            <a:ext cx="461921" cy="1200329"/>
          </a:xfrm>
          <a:prstGeom prst="rect">
            <a:avLst/>
          </a:prstGeom>
          <a:noFill/>
        </p:spPr>
        <p:txBody>
          <a:bodyPr wrap="square" rtlCol="0">
            <a:spAutoFit/>
          </a:bodyPr>
          <a:lstStyle/>
          <a:p>
            <a:r>
              <a:rPr lang="en-US" dirty="0"/>
              <a:t>AG</a:t>
            </a:r>
          </a:p>
          <a:p>
            <a:r>
              <a:rPr lang="en-US" dirty="0"/>
              <a:t>BD</a:t>
            </a:r>
          </a:p>
          <a:p>
            <a:r>
              <a:rPr lang="en-US" dirty="0"/>
              <a:t>DE</a:t>
            </a:r>
          </a:p>
          <a:p>
            <a:r>
              <a:rPr lang="en-US" dirty="0"/>
              <a:t>CD</a:t>
            </a:r>
          </a:p>
        </p:txBody>
      </p:sp>
      <p:grpSp>
        <p:nvGrpSpPr>
          <p:cNvPr id="69" name="Group 68">
            <a:extLst>
              <a:ext uri="{FF2B5EF4-FFF2-40B4-BE49-F238E27FC236}">
                <a16:creationId xmlns:a16="http://schemas.microsoft.com/office/drawing/2014/main" id="{98F365CD-4D78-7D4F-B57A-24ABA7613A5D}"/>
              </a:ext>
            </a:extLst>
          </p:cNvPr>
          <p:cNvGrpSpPr/>
          <p:nvPr/>
        </p:nvGrpSpPr>
        <p:grpSpPr>
          <a:xfrm>
            <a:off x="7407390" y="5095693"/>
            <a:ext cx="929064" cy="94331"/>
            <a:chOff x="9970090" y="2328257"/>
            <a:chExt cx="929064" cy="94331"/>
          </a:xfrm>
        </p:grpSpPr>
        <p:sp>
          <p:nvSpPr>
            <p:cNvPr id="70" name="Oval 69">
              <a:extLst>
                <a:ext uri="{FF2B5EF4-FFF2-40B4-BE49-F238E27FC236}">
                  <a16:creationId xmlns:a16="http://schemas.microsoft.com/office/drawing/2014/main" id="{7F607BA0-47E3-044B-A165-2C80829D67BE}"/>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93DD0A73-E57E-1E45-9ADF-EC0F5BA6BDCD}"/>
                </a:ext>
              </a:extLst>
            </p:cNvPr>
            <p:cNvCxnSpPr>
              <a:cxnSpLocks/>
              <a:stCxn id="70" idx="6"/>
              <a:endCxn id="72"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72" name="Oval 71">
              <a:extLst>
                <a:ext uri="{FF2B5EF4-FFF2-40B4-BE49-F238E27FC236}">
                  <a16:creationId xmlns:a16="http://schemas.microsoft.com/office/drawing/2014/main" id="{D42D50A0-3042-FE48-BEEB-6124830BE662}"/>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C9F1EE3D-20BA-C94A-B098-8C105DD45BC5}"/>
              </a:ext>
            </a:extLst>
          </p:cNvPr>
          <p:cNvGrpSpPr/>
          <p:nvPr/>
        </p:nvGrpSpPr>
        <p:grpSpPr>
          <a:xfrm>
            <a:off x="7407390" y="5361867"/>
            <a:ext cx="929064" cy="94331"/>
            <a:chOff x="9970090" y="2594431"/>
            <a:chExt cx="929064" cy="94331"/>
          </a:xfrm>
        </p:grpSpPr>
        <p:sp>
          <p:nvSpPr>
            <p:cNvPr id="74" name="Oval 73">
              <a:extLst>
                <a:ext uri="{FF2B5EF4-FFF2-40B4-BE49-F238E27FC236}">
                  <a16:creationId xmlns:a16="http://schemas.microsoft.com/office/drawing/2014/main" id="{333392E2-59A9-F846-996E-94D7E385FE9E}"/>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DF51E8B8-AE5F-E44B-BA26-E1C0BFB9E7DB}"/>
                </a:ext>
              </a:extLst>
            </p:cNvPr>
            <p:cNvCxnSpPr>
              <a:cxnSpLocks/>
              <a:stCxn id="74" idx="6"/>
              <a:endCxn id="76"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76" name="Oval 75">
              <a:extLst>
                <a:ext uri="{FF2B5EF4-FFF2-40B4-BE49-F238E27FC236}">
                  <a16:creationId xmlns:a16="http://schemas.microsoft.com/office/drawing/2014/main" id="{A32F25C4-87FF-4042-813A-BCC220BE11C5}"/>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D583B20-0989-8641-A045-DFC0C9DFECE9}"/>
              </a:ext>
            </a:extLst>
          </p:cNvPr>
          <p:cNvGrpSpPr/>
          <p:nvPr/>
        </p:nvGrpSpPr>
        <p:grpSpPr>
          <a:xfrm>
            <a:off x="7407390" y="5647617"/>
            <a:ext cx="929064" cy="94331"/>
            <a:chOff x="9970090" y="2880181"/>
            <a:chExt cx="929064" cy="94331"/>
          </a:xfrm>
        </p:grpSpPr>
        <p:sp>
          <p:nvSpPr>
            <p:cNvPr id="78" name="Oval 77">
              <a:extLst>
                <a:ext uri="{FF2B5EF4-FFF2-40B4-BE49-F238E27FC236}">
                  <a16:creationId xmlns:a16="http://schemas.microsoft.com/office/drawing/2014/main" id="{8A17AC8B-D4F1-6C4A-97A1-D78DA662EB0F}"/>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2D7E02D4-D408-6B4B-B81D-7DC65530D7EE}"/>
                </a:ext>
              </a:extLst>
            </p:cNvPr>
            <p:cNvCxnSpPr>
              <a:cxnSpLocks/>
              <a:stCxn id="78" idx="6"/>
              <a:endCxn id="80"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0" name="Oval 79">
              <a:extLst>
                <a:ext uri="{FF2B5EF4-FFF2-40B4-BE49-F238E27FC236}">
                  <a16:creationId xmlns:a16="http://schemas.microsoft.com/office/drawing/2014/main" id="{19AEC8B3-5F4E-D94A-B82C-8F20FEDF48E4}"/>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C81DE9A7-9811-F54A-820F-992345D2A5CF}"/>
              </a:ext>
            </a:extLst>
          </p:cNvPr>
          <p:cNvGrpSpPr/>
          <p:nvPr/>
        </p:nvGrpSpPr>
        <p:grpSpPr>
          <a:xfrm>
            <a:off x="7417430" y="5909475"/>
            <a:ext cx="929064" cy="94331"/>
            <a:chOff x="9980130" y="3142039"/>
            <a:chExt cx="929064" cy="94331"/>
          </a:xfrm>
        </p:grpSpPr>
        <p:sp>
          <p:nvSpPr>
            <p:cNvPr id="82" name="Oval 81">
              <a:extLst>
                <a:ext uri="{FF2B5EF4-FFF2-40B4-BE49-F238E27FC236}">
                  <a16:creationId xmlns:a16="http://schemas.microsoft.com/office/drawing/2014/main" id="{0BA9EDFC-52FF-194A-8016-D004E8805EFD}"/>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FE226CFD-068A-6E4C-A4E8-082451737379}"/>
                </a:ext>
              </a:extLst>
            </p:cNvPr>
            <p:cNvCxnSpPr>
              <a:cxnSpLocks/>
              <a:stCxn id="82" idx="6"/>
              <a:endCxn id="84"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4" name="Oval 83">
              <a:extLst>
                <a:ext uri="{FF2B5EF4-FFF2-40B4-BE49-F238E27FC236}">
                  <a16:creationId xmlns:a16="http://schemas.microsoft.com/office/drawing/2014/main" id="{29E29BE4-48E6-4240-B0C0-7E3FC4ED291E}"/>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5ED77BAF-6754-6840-8970-369FFCE1C92E}"/>
              </a:ext>
            </a:extLst>
          </p:cNvPr>
          <p:cNvSpPr txBox="1"/>
          <p:nvPr/>
        </p:nvSpPr>
        <p:spPr>
          <a:xfrm>
            <a:off x="8611915" y="5763387"/>
            <a:ext cx="453970" cy="369332"/>
          </a:xfrm>
          <a:prstGeom prst="rect">
            <a:avLst/>
          </a:prstGeom>
          <a:noFill/>
        </p:spPr>
        <p:txBody>
          <a:bodyPr wrap="square" rtlCol="0">
            <a:spAutoFit/>
          </a:bodyPr>
          <a:lstStyle/>
          <a:p>
            <a:r>
              <a:rPr lang="en-US" dirty="0"/>
              <a:t>GC</a:t>
            </a:r>
          </a:p>
        </p:txBody>
      </p:sp>
      <p:grpSp>
        <p:nvGrpSpPr>
          <p:cNvPr id="86" name="Group 85">
            <a:extLst>
              <a:ext uri="{FF2B5EF4-FFF2-40B4-BE49-F238E27FC236}">
                <a16:creationId xmlns:a16="http://schemas.microsoft.com/office/drawing/2014/main" id="{C1042158-38E3-E348-862E-3695BE748478}"/>
              </a:ext>
            </a:extLst>
          </p:cNvPr>
          <p:cNvGrpSpPr/>
          <p:nvPr/>
        </p:nvGrpSpPr>
        <p:grpSpPr>
          <a:xfrm>
            <a:off x="7417925" y="6154076"/>
            <a:ext cx="929064" cy="94331"/>
            <a:chOff x="9980625" y="3386640"/>
            <a:chExt cx="929064" cy="94331"/>
          </a:xfrm>
        </p:grpSpPr>
        <p:sp>
          <p:nvSpPr>
            <p:cNvPr id="87" name="Oval 86">
              <a:extLst>
                <a:ext uri="{FF2B5EF4-FFF2-40B4-BE49-F238E27FC236}">
                  <a16:creationId xmlns:a16="http://schemas.microsoft.com/office/drawing/2014/main" id="{ECE17AE2-0129-F146-9F37-4C1AEB761998}"/>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0DF118FB-D2EA-7E42-9706-70D25883A6CC}"/>
                </a:ext>
              </a:extLst>
            </p:cNvPr>
            <p:cNvCxnSpPr>
              <a:cxnSpLocks/>
              <a:stCxn id="87" idx="6"/>
              <a:endCxn id="89"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9" name="Oval 88">
              <a:extLst>
                <a:ext uri="{FF2B5EF4-FFF2-40B4-BE49-F238E27FC236}">
                  <a16:creationId xmlns:a16="http://schemas.microsoft.com/office/drawing/2014/main" id="{9DFF57BE-377B-AC4B-9D18-941E4D300061}"/>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0" name="TextBox 89">
            <a:extLst>
              <a:ext uri="{FF2B5EF4-FFF2-40B4-BE49-F238E27FC236}">
                <a16:creationId xmlns:a16="http://schemas.microsoft.com/office/drawing/2014/main" id="{A0FE0DD8-14A1-2E45-9E6F-2DF45870BF43}"/>
              </a:ext>
            </a:extLst>
          </p:cNvPr>
          <p:cNvSpPr txBox="1"/>
          <p:nvPr/>
        </p:nvSpPr>
        <p:spPr>
          <a:xfrm>
            <a:off x="8608219" y="5997327"/>
            <a:ext cx="420308" cy="369332"/>
          </a:xfrm>
          <a:prstGeom prst="rect">
            <a:avLst/>
          </a:prstGeom>
          <a:noFill/>
        </p:spPr>
        <p:txBody>
          <a:bodyPr wrap="square" rtlCol="0">
            <a:spAutoFit/>
          </a:bodyPr>
          <a:lstStyle/>
          <a:p>
            <a:r>
              <a:rPr lang="en-US" dirty="0"/>
              <a:t>CE</a:t>
            </a:r>
          </a:p>
        </p:txBody>
      </p:sp>
      <p:grpSp>
        <p:nvGrpSpPr>
          <p:cNvPr id="91" name="Group 90">
            <a:extLst>
              <a:ext uri="{FF2B5EF4-FFF2-40B4-BE49-F238E27FC236}">
                <a16:creationId xmlns:a16="http://schemas.microsoft.com/office/drawing/2014/main" id="{3E38AEAB-4E65-2745-A244-37C5F42B3570}"/>
              </a:ext>
            </a:extLst>
          </p:cNvPr>
          <p:cNvGrpSpPr/>
          <p:nvPr/>
        </p:nvGrpSpPr>
        <p:grpSpPr>
          <a:xfrm>
            <a:off x="7417430" y="6401568"/>
            <a:ext cx="929064" cy="94331"/>
            <a:chOff x="9980130" y="3634132"/>
            <a:chExt cx="929064" cy="94331"/>
          </a:xfrm>
        </p:grpSpPr>
        <p:sp>
          <p:nvSpPr>
            <p:cNvPr id="92" name="Oval 91">
              <a:extLst>
                <a:ext uri="{FF2B5EF4-FFF2-40B4-BE49-F238E27FC236}">
                  <a16:creationId xmlns:a16="http://schemas.microsoft.com/office/drawing/2014/main" id="{D5C698A8-B60E-BE42-BE48-2B0210D02FFA}"/>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C84812DB-8D88-F74E-A7E1-25F6D2441E11}"/>
                </a:ext>
              </a:extLst>
            </p:cNvPr>
            <p:cNvCxnSpPr>
              <a:cxnSpLocks/>
              <a:stCxn id="92" idx="6"/>
              <a:endCxn id="94"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4" name="Oval 93">
              <a:extLst>
                <a:ext uri="{FF2B5EF4-FFF2-40B4-BE49-F238E27FC236}">
                  <a16:creationId xmlns:a16="http://schemas.microsoft.com/office/drawing/2014/main" id="{ABDBCFE9-FC48-7E41-A5BF-13EE07122BFF}"/>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C0966DE5-BBE1-6146-A1A7-BB376AD52556}"/>
              </a:ext>
            </a:extLst>
          </p:cNvPr>
          <p:cNvSpPr txBox="1"/>
          <p:nvPr/>
        </p:nvSpPr>
        <p:spPr>
          <a:xfrm>
            <a:off x="8606851" y="3335871"/>
            <a:ext cx="439479" cy="646331"/>
          </a:xfrm>
          <a:prstGeom prst="rect">
            <a:avLst/>
          </a:prstGeom>
          <a:noFill/>
        </p:spPr>
        <p:txBody>
          <a:bodyPr wrap="square" rtlCol="0">
            <a:spAutoFit/>
          </a:bodyPr>
          <a:lstStyle/>
          <a:p>
            <a:r>
              <a:rPr lang="en-US" dirty="0"/>
              <a:t>AC</a:t>
            </a:r>
          </a:p>
          <a:p>
            <a:r>
              <a:rPr lang="en-US" dirty="0"/>
              <a:t>BC</a:t>
            </a:r>
          </a:p>
        </p:txBody>
      </p:sp>
      <p:sp>
        <p:nvSpPr>
          <p:cNvPr id="96" name="TextBox 95">
            <a:extLst>
              <a:ext uri="{FF2B5EF4-FFF2-40B4-BE49-F238E27FC236}">
                <a16:creationId xmlns:a16="http://schemas.microsoft.com/office/drawing/2014/main" id="{8A253701-C1CC-854B-9A2C-FC29C03139D9}"/>
              </a:ext>
            </a:extLst>
          </p:cNvPr>
          <p:cNvSpPr txBox="1"/>
          <p:nvPr/>
        </p:nvSpPr>
        <p:spPr>
          <a:xfrm>
            <a:off x="8602360" y="3882923"/>
            <a:ext cx="442750" cy="923330"/>
          </a:xfrm>
          <a:prstGeom prst="rect">
            <a:avLst/>
          </a:prstGeom>
          <a:noFill/>
        </p:spPr>
        <p:txBody>
          <a:bodyPr wrap="square" rtlCol="0">
            <a:spAutoFit/>
          </a:bodyPr>
          <a:lstStyle/>
          <a:p>
            <a:r>
              <a:rPr lang="en-US" dirty="0"/>
              <a:t>AB</a:t>
            </a:r>
          </a:p>
          <a:p>
            <a:r>
              <a:rPr lang="en-US" dirty="0"/>
              <a:t>EF</a:t>
            </a:r>
          </a:p>
          <a:p>
            <a:r>
              <a:rPr lang="en-US" dirty="0"/>
              <a:t>FG</a:t>
            </a:r>
          </a:p>
        </p:txBody>
      </p:sp>
      <p:sp>
        <p:nvSpPr>
          <p:cNvPr id="97" name="Left Bracket 96">
            <a:extLst>
              <a:ext uri="{FF2B5EF4-FFF2-40B4-BE49-F238E27FC236}">
                <a16:creationId xmlns:a16="http://schemas.microsoft.com/office/drawing/2014/main" id="{D47B20F9-123A-C742-88F5-3B708092217B}"/>
              </a:ext>
            </a:extLst>
          </p:cNvPr>
          <p:cNvSpPr/>
          <p:nvPr/>
        </p:nvSpPr>
        <p:spPr>
          <a:xfrm>
            <a:off x="9348153" y="3335871"/>
            <a:ext cx="60111" cy="3157137"/>
          </a:xfrm>
          <a:prstGeom prst="lef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Right Bracket 97">
            <a:extLst>
              <a:ext uri="{FF2B5EF4-FFF2-40B4-BE49-F238E27FC236}">
                <a16:creationId xmlns:a16="http://schemas.microsoft.com/office/drawing/2014/main" id="{DFF8BFF0-5111-A542-B725-0140191F05E5}"/>
              </a:ext>
            </a:extLst>
          </p:cNvPr>
          <p:cNvSpPr/>
          <p:nvPr/>
        </p:nvSpPr>
        <p:spPr>
          <a:xfrm>
            <a:off x="9674610" y="3327831"/>
            <a:ext cx="68928" cy="3157138"/>
          </a:xfrm>
          <a:prstGeom prst="righ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94B82933-6220-B741-B9B5-DDB85670918F}"/>
              </a:ext>
            </a:extLst>
          </p:cNvPr>
          <p:cNvSpPr txBox="1"/>
          <p:nvPr/>
        </p:nvSpPr>
        <p:spPr>
          <a:xfrm>
            <a:off x="9420057" y="3385215"/>
            <a:ext cx="372218" cy="3139321"/>
          </a:xfrm>
          <a:prstGeom prst="rect">
            <a:avLst/>
          </a:prstGeom>
          <a:noFill/>
        </p:spPr>
        <p:txBody>
          <a:bodyPr wrap="square" rtlCol="0">
            <a:spAutoFit/>
          </a:bodyPr>
          <a:lstStyle/>
          <a:p>
            <a:r>
              <a:rPr lang="en-US" altLang="zh-CN" dirty="0"/>
              <a:t>1</a:t>
            </a:r>
          </a:p>
          <a:p>
            <a:r>
              <a:rPr lang="en-US" altLang="zh-CN" dirty="0"/>
              <a:t>-1</a:t>
            </a:r>
          </a:p>
          <a:p>
            <a:r>
              <a:rPr lang="en-US" altLang="zh-CN" dirty="0"/>
              <a:t>0</a:t>
            </a:r>
          </a:p>
          <a:p>
            <a:r>
              <a:rPr lang="en-US" altLang="zh-CN" dirty="0"/>
              <a:t>1</a:t>
            </a:r>
          </a:p>
          <a:p>
            <a:r>
              <a:rPr lang="en-US" altLang="zh-CN" dirty="0"/>
              <a:t>1</a:t>
            </a:r>
          </a:p>
          <a:p>
            <a:r>
              <a:rPr lang="en-US" altLang="zh-CN" dirty="0"/>
              <a:t>1</a:t>
            </a:r>
          </a:p>
          <a:p>
            <a:r>
              <a:rPr lang="en-US" altLang="zh-CN" dirty="0"/>
              <a:t>1</a:t>
            </a:r>
          </a:p>
          <a:p>
            <a:r>
              <a:rPr lang="en-US" altLang="zh-CN" dirty="0"/>
              <a:t>1</a:t>
            </a:r>
          </a:p>
          <a:p>
            <a:r>
              <a:rPr lang="en-US" altLang="zh-CN" dirty="0"/>
              <a:t>0</a:t>
            </a:r>
          </a:p>
          <a:p>
            <a:r>
              <a:rPr lang="en-US" altLang="zh-CN" dirty="0"/>
              <a:t>0</a:t>
            </a:r>
          </a:p>
          <a:p>
            <a:r>
              <a:rPr lang="en-US" altLang="zh-CN" dirty="0"/>
              <a:t>0</a:t>
            </a:r>
            <a:endParaRPr lang="en-US" dirty="0"/>
          </a:p>
        </p:txBody>
      </p:sp>
      <p:sp>
        <p:nvSpPr>
          <p:cNvPr id="100" name="TextBox 99">
            <a:extLst>
              <a:ext uri="{FF2B5EF4-FFF2-40B4-BE49-F238E27FC236}">
                <a16:creationId xmlns:a16="http://schemas.microsoft.com/office/drawing/2014/main" id="{99BDF2A1-3560-7645-BAAD-DB44BC675919}"/>
              </a:ext>
            </a:extLst>
          </p:cNvPr>
          <p:cNvSpPr txBox="1"/>
          <p:nvPr/>
        </p:nvSpPr>
        <p:spPr>
          <a:xfrm>
            <a:off x="8618694" y="6244440"/>
            <a:ext cx="413896" cy="369332"/>
          </a:xfrm>
          <a:prstGeom prst="rect">
            <a:avLst/>
          </a:prstGeom>
          <a:noFill/>
        </p:spPr>
        <p:txBody>
          <a:bodyPr wrap="square" rtlCol="0">
            <a:spAutoFit/>
          </a:bodyPr>
          <a:lstStyle/>
          <a:p>
            <a:r>
              <a:rPr lang="en-US" dirty="0"/>
              <a:t>CF</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8A365D1E-ACEC-1049-A5A4-B2A34F1B2238}"/>
                  </a:ext>
                </a:extLst>
              </p:cNvPr>
              <p:cNvSpPr txBox="1"/>
              <p:nvPr/>
            </p:nvSpPr>
            <p:spPr>
              <a:xfrm>
                <a:off x="9114576" y="2882932"/>
                <a:ext cx="953851" cy="47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m:oMathPara>
                </a14:m>
                <a:endParaRPr lang="en-US" sz="2400" dirty="0"/>
              </a:p>
            </p:txBody>
          </p:sp>
        </mc:Choice>
        <mc:Fallback xmlns="">
          <p:sp>
            <p:nvSpPr>
              <p:cNvPr id="106" name="TextBox 105">
                <a:extLst>
                  <a:ext uri="{FF2B5EF4-FFF2-40B4-BE49-F238E27FC236}">
                    <a16:creationId xmlns:a16="http://schemas.microsoft.com/office/drawing/2014/main" id="{8A365D1E-ACEC-1049-A5A4-B2A34F1B2238}"/>
                  </a:ext>
                </a:extLst>
              </p:cNvPr>
              <p:cNvSpPr txBox="1">
                <a:spLocks noRot="1" noChangeAspect="1" noMove="1" noResize="1" noEditPoints="1" noAdjustHandles="1" noChangeArrowheads="1" noChangeShapeType="1" noTextEdit="1"/>
              </p:cNvSpPr>
              <p:nvPr/>
            </p:nvSpPr>
            <p:spPr>
              <a:xfrm>
                <a:off x="9114576" y="2882932"/>
                <a:ext cx="953851" cy="4735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BFDAF92D-7DDD-2E4D-9DA8-D5D3364238C1}"/>
                  </a:ext>
                </a:extLst>
              </p:cNvPr>
              <p:cNvSpPr txBox="1"/>
              <p:nvPr/>
            </p:nvSpPr>
            <p:spPr>
              <a:xfrm>
                <a:off x="4436618" y="6060954"/>
                <a:ext cx="2370970" cy="578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𝑂𝑟𝑖𝑔</m:t>
                                  </m:r>
                                </m:sup>
                              </m:sSup>
                            </m:e>
                          </m:d>
                          <m:r>
                            <a:rPr lang="en-US" sz="2800" b="0" i="1" smtClean="0">
                              <a:latin typeface="Cambria Math" panose="02040503050406030204" pitchFamily="18" charset="0"/>
                            </a:rPr>
                            <m:t>|</m:t>
                          </m:r>
                        </m:e>
                        <m:sub>
                          <m:r>
                            <a:rPr lang="en-US" sz="2800" i="1">
                              <a:latin typeface="Cambria Math" panose="02040503050406030204" pitchFamily="18" charset="0"/>
                            </a:rPr>
                            <m:t>0</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7</m:t>
                      </m:r>
                    </m:oMath>
                  </m:oMathPara>
                </a14:m>
                <a:endParaRPr lang="en-US" dirty="0"/>
              </a:p>
            </p:txBody>
          </p:sp>
        </mc:Choice>
        <mc:Fallback xmlns="">
          <p:sp>
            <p:nvSpPr>
              <p:cNvPr id="107" name="TextBox 106">
                <a:extLst>
                  <a:ext uri="{FF2B5EF4-FFF2-40B4-BE49-F238E27FC236}">
                    <a16:creationId xmlns:a16="http://schemas.microsoft.com/office/drawing/2014/main" id="{BFDAF92D-7DDD-2E4D-9DA8-D5D3364238C1}"/>
                  </a:ext>
                </a:extLst>
              </p:cNvPr>
              <p:cNvSpPr txBox="1">
                <a:spLocks noRot="1" noChangeAspect="1" noMove="1" noResize="1" noEditPoints="1" noAdjustHandles="1" noChangeArrowheads="1" noChangeShapeType="1" noTextEdit="1"/>
              </p:cNvSpPr>
              <p:nvPr/>
            </p:nvSpPr>
            <p:spPr>
              <a:xfrm>
                <a:off x="4436618" y="6060954"/>
                <a:ext cx="2370970" cy="57868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Content Placeholder 2">
                <a:extLst>
                  <a:ext uri="{FF2B5EF4-FFF2-40B4-BE49-F238E27FC236}">
                    <a16:creationId xmlns:a16="http://schemas.microsoft.com/office/drawing/2014/main" id="{00E3729B-F7DB-8B4B-ABDB-AD3BC0DF7D3D}"/>
                  </a:ext>
                </a:extLst>
              </p:cNvPr>
              <p:cNvSpPr txBox="1">
                <a:spLocks/>
              </p:cNvSpPr>
              <p:nvPr/>
            </p:nvSpPr>
            <p:spPr>
              <a:xfrm>
                <a:off x="288107" y="1074001"/>
                <a:ext cx="10749743"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Minimize </a:t>
                </a:r>
                <a14:m>
                  <m:oMath xmlns:m="http://schemas.openxmlformats.org/officeDocument/2006/math">
                    <m:r>
                      <a:rPr lang="en-US" sz="2400" b="0" i="0" smtClean="0">
                        <a:latin typeface="Cambria Math" panose="02040503050406030204" pitchFamily="18" charset="0"/>
                      </a:rPr>
                      <m:t> </m:t>
                    </m:r>
                    <m:r>
                      <a:rPr lang="en-US" sz="2400" i="1" smtClean="0">
                        <a:latin typeface="Cambria Math" panose="02040503050406030204" pitchFamily="18" charset="0"/>
                      </a:rPr>
                      <m:t>𝑙𝑜𝑠𝑠</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e>
                      <m:sub>
                        <m:r>
                          <a:rPr lang="en-US" sz="2400" i="1" smtClean="0">
                            <a:latin typeface="Cambria Math" panose="02040503050406030204" pitchFamily="18" charset="0"/>
                          </a:rPr>
                          <m:t>0</m:t>
                        </m:r>
                      </m:sub>
                    </m:sSub>
                  </m:oMath>
                </a14:m>
                <a:r>
                  <a:rPr lang="en-US" sz="2400" dirty="0"/>
                  <a:t> (Number of Edges)</a:t>
                </a:r>
              </a:p>
              <a:p>
                <a:pPr marL="0" indent="0">
                  <a:buNone/>
                </a:pPr>
                <a:r>
                  <a:rPr lang="en-US" sz="2400" dirty="0"/>
                  <a:t>Subject to </a:t>
                </a:r>
                <a14:m>
                  <m:oMath xmlns:m="http://schemas.openxmlformats.org/officeDocument/2006/math">
                    <m:r>
                      <a:rPr lang="en-US" sz="2400" i="1" smtClean="0">
                        <a:latin typeface="Cambria Math" panose="02040503050406030204" pitchFamily="18" charset="0"/>
                      </a:rPr>
                      <m:t>𝑥</m:t>
                    </m:r>
                    <m:r>
                      <a:rPr lang="en-US" sz="240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𝑂𝑟𝑖𝑔</m:t>
                        </m:r>
                      </m:sup>
                    </m:sSup>
                  </m:oMath>
                </a14:m>
                <a:endParaRPr lang="en-US" sz="2400" dirty="0">
                  <a:solidFill>
                    <a:srgbClr val="FF0000"/>
                  </a:solidFill>
                </a:endParaRPr>
              </a:p>
              <a:p>
                <a:endParaRPr lang="en-US" sz="2400" dirty="0"/>
              </a:p>
            </p:txBody>
          </p:sp>
        </mc:Choice>
        <mc:Fallback xmlns="">
          <p:sp>
            <p:nvSpPr>
              <p:cNvPr id="109" name="Content Placeholder 2">
                <a:extLst>
                  <a:ext uri="{FF2B5EF4-FFF2-40B4-BE49-F238E27FC236}">
                    <a16:creationId xmlns:a16="http://schemas.microsoft.com/office/drawing/2014/main" id="{00E3729B-F7DB-8B4B-ABDB-AD3BC0DF7D3D}"/>
                  </a:ext>
                </a:extLst>
              </p:cNvPr>
              <p:cNvSpPr txBox="1">
                <a:spLocks noRot="1" noChangeAspect="1" noMove="1" noResize="1" noEditPoints="1" noAdjustHandles="1" noChangeArrowheads="1" noChangeShapeType="1" noTextEdit="1"/>
              </p:cNvSpPr>
              <p:nvPr/>
            </p:nvSpPr>
            <p:spPr>
              <a:xfrm>
                <a:off x="288107" y="1074001"/>
                <a:ext cx="10749743" cy="1325563"/>
              </a:xfrm>
              <a:prstGeom prst="rect">
                <a:avLst/>
              </a:prstGeom>
              <a:blipFill>
                <a:blip r:embed="rId6"/>
                <a:stretch>
                  <a:fillRect l="-850" t="-64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873A8EA-4DF4-CB4C-ABF8-F8979F025DAD}"/>
                  </a:ext>
                </a:extLst>
              </p:cNvPr>
              <p:cNvSpPr txBox="1"/>
              <p:nvPr/>
            </p:nvSpPr>
            <p:spPr>
              <a:xfrm>
                <a:off x="2920350" y="1522797"/>
                <a:ext cx="7811535" cy="1119922"/>
              </a:xfrm>
              <a:prstGeom prst="rect">
                <a:avLst/>
              </a:prstGeom>
              <a:noFill/>
            </p:spPr>
            <p:txBody>
              <a:bodyPr wrap="square" rtlCol="0">
                <a:spAutoFit/>
              </a:bodyPr>
              <a:lstStyle/>
              <a:p>
                <a:r>
                  <a:rPr lang="en-US" sz="2400" dirty="0"/>
                  <a:t>+ previous boundaries + cycles born and dead before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a14:m>
                <a:endParaRPr lang="en-US" sz="2400" dirty="0"/>
              </a:p>
              <a:p>
                <a:endParaRPr lang="en-US" sz="2400" dirty="0">
                  <a:solidFill>
                    <a:srgbClr val="FF0000"/>
                  </a:solidFill>
                </a:endParaRPr>
              </a:p>
              <a:p>
                <a:endParaRPr lang="en-US" dirty="0"/>
              </a:p>
            </p:txBody>
          </p:sp>
        </mc:Choice>
        <mc:Fallback xmlns="">
          <p:sp>
            <p:nvSpPr>
              <p:cNvPr id="101" name="TextBox 100">
                <a:extLst>
                  <a:ext uri="{FF2B5EF4-FFF2-40B4-BE49-F238E27FC236}">
                    <a16:creationId xmlns:a16="http://schemas.microsoft.com/office/drawing/2014/main" id="{2873A8EA-4DF4-CB4C-ABF8-F8979F025DAD}"/>
                  </a:ext>
                </a:extLst>
              </p:cNvPr>
              <p:cNvSpPr txBox="1">
                <a:spLocks noRot="1" noChangeAspect="1" noMove="1" noResize="1" noEditPoints="1" noAdjustHandles="1" noChangeArrowheads="1" noChangeShapeType="1" noTextEdit="1"/>
              </p:cNvSpPr>
              <p:nvPr/>
            </p:nvSpPr>
            <p:spPr>
              <a:xfrm>
                <a:off x="2920350" y="1522797"/>
                <a:ext cx="7811535" cy="1119922"/>
              </a:xfrm>
              <a:prstGeom prst="rect">
                <a:avLst/>
              </a:prstGeom>
              <a:blipFill>
                <a:blip r:embed="rId7"/>
                <a:stretch>
                  <a:fillRect l="-1171" t="-3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ight Arrow 102">
                <a:extLst>
                  <a:ext uri="{FF2B5EF4-FFF2-40B4-BE49-F238E27FC236}">
                    <a16:creationId xmlns:a16="http://schemas.microsoft.com/office/drawing/2014/main" id="{238ECBED-648C-D84B-B70C-375811F92544}"/>
                  </a:ext>
                </a:extLst>
              </p:cNvPr>
              <p:cNvSpPr/>
              <p:nvPr/>
            </p:nvSpPr>
            <p:spPr>
              <a:xfrm>
                <a:off x="9251479" y="2086944"/>
                <a:ext cx="1733145" cy="781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ABC</a:t>
                </a:r>
              </a:p>
            </p:txBody>
          </p:sp>
        </mc:Choice>
        <mc:Fallback xmlns="">
          <p:sp>
            <p:nvSpPr>
              <p:cNvPr id="103" name="Right Arrow 102">
                <a:extLst>
                  <a:ext uri="{FF2B5EF4-FFF2-40B4-BE49-F238E27FC236}">
                    <a16:creationId xmlns:a16="http://schemas.microsoft.com/office/drawing/2014/main" id="{238ECBED-648C-D84B-B70C-375811F92544}"/>
                  </a:ext>
                </a:extLst>
              </p:cNvPr>
              <p:cNvSpPr>
                <a:spLocks noRot="1" noChangeAspect="1" noMove="1" noResize="1" noEditPoints="1" noAdjustHandles="1" noChangeArrowheads="1" noChangeShapeType="1" noTextEdit="1"/>
              </p:cNvSpPr>
              <p:nvPr/>
            </p:nvSpPr>
            <p:spPr>
              <a:xfrm>
                <a:off x="9251479" y="2086944"/>
                <a:ext cx="1733145" cy="781535"/>
              </a:xfrm>
              <a:prstGeom prst="rightArrow">
                <a:avLst/>
              </a:prstGeom>
              <a:blipFill>
                <a:blip r:embed="rId8"/>
                <a:stretch>
                  <a:fillRect/>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F43360E3-2858-7349-BC55-4B4987F7F2CC}"/>
              </a:ext>
            </a:extLst>
          </p:cNvPr>
          <p:cNvSpPr txBox="1"/>
          <p:nvPr/>
        </p:nvSpPr>
        <p:spPr>
          <a:xfrm>
            <a:off x="10408404" y="3382841"/>
            <a:ext cx="372218" cy="3139321"/>
          </a:xfrm>
          <a:prstGeom prst="rect">
            <a:avLst/>
          </a:prstGeom>
          <a:noFill/>
        </p:spPr>
        <p:txBody>
          <a:bodyPr wrap="square" rtlCol="0">
            <a:spAutoFit/>
          </a:bodyPr>
          <a:lstStyle/>
          <a:p>
            <a:r>
              <a:rPr lang="en-US" altLang="zh-CN" dirty="0"/>
              <a:t>-1</a:t>
            </a:r>
          </a:p>
          <a:p>
            <a:r>
              <a:rPr lang="en-US" altLang="zh-CN" dirty="0"/>
              <a:t>1</a:t>
            </a:r>
          </a:p>
          <a:p>
            <a:r>
              <a:rPr lang="en-US" altLang="zh-CN" dirty="0"/>
              <a:t>1</a:t>
            </a:r>
          </a:p>
          <a:p>
            <a:r>
              <a:rPr lang="en-US" altLang="zh-CN" dirty="0"/>
              <a:t>0</a:t>
            </a:r>
          </a:p>
          <a:p>
            <a:r>
              <a:rPr lang="en-US" altLang="zh-CN" dirty="0"/>
              <a:t>0</a:t>
            </a:r>
          </a:p>
          <a:p>
            <a:r>
              <a:rPr lang="en-US" altLang="zh-CN" dirty="0"/>
              <a:t>0</a:t>
            </a:r>
          </a:p>
          <a:p>
            <a:r>
              <a:rPr lang="en-US" altLang="zh-CN" dirty="0"/>
              <a:t>0</a:t>
            </a:r>
          </a:p>
          <a:p>
            <a:r>
              <a:rPr lang="en-US" altLang="zh-CN" dirty="0"/>
              <a:t>0</a:t>
            </a:r>
          </a:p>
          <a:p>
            <a:r>
              <a:rPr lang="en-US" altLang="zh-CN" dirty="0"/>
              <a:t>0</a:t>
            </a:r>
          </a:p>
          <a:p>
            <a:r>
              <a:rPr lang="en-US" altLang="zh-CN" dirty="0"/>
              <a:t>0</a:t>
            </a:r>
          </a:p>
          <a:p>
            <a:r>
              <a:rPr lang="en-US" altLang="zh-CN" dirty="0"/>
              <a:t>0</a:t>
            </a:r>
          </a:p>
        </p:txBody>
      </p:sp>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73848263-7EA6-5B4C-A3BC-8460BEC7F118}"/>
                  </a:ext>
                </a:extLst>
              </p:cNvPr>
              <p:cNvSpPr/>
              <p:nvPr/>
            </p:nvSpPr>
            <p:spPr>
              <a:xfrm>
                <a:off x="10190574" y="2903889"/>
                <a:ext cx="973536" cy="400110"/>
              </a:xfrm>
              <a:prstGeom prst="rect">
                <a:avLst/>
              </a:prstGeom>
            </p:spPr>
            <p:txBody>
              <a:bodyPr wrap="square">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ABC</a:t>
                </a:r>
              </a:p>
            </p:txBody>
          </p:sp>
        </mc:Choice>
        <mc:Fallback xmlns="">
          <p:sp>
            <p:nvSpPr>
              <p:cNvPr id="105" name="Rectangle 104">
                <a:extLst>
                  <a:ext uri="{FF2B5EF4-FFF2-40B4-BE49-F238E27FC236}">
                    <a16:creationId xmlns:a16="http://schemas.microsoft.com/office/drawing/2014/main" id="{73848263-7EA6-5B4C-A3BC-8460BEC7F118}"/>
                  </a:ext>
                </a:extLst>
              </p:cNvPr>
              <p:cNvSpPr>
                <a:spLocks noRot="1" noChangeAspect="1" noMove="1" noResize="1" noEditPoints="1" noAdjustHandles="1" noChangeArrowheads="1" noChangeShapeType="1" noTextEdit="1"/>
              </p:cNvSpPr>
              <p:nvPr/>
            </p:nvSpPr>
            <p:spPr>
              <a:xfrm>
                <a:off x="10190574" y="2903889"/>
                <a:ext cx="973536" cy="400110"/>
              </a:xfrm>
              <a:prstGeom prst="rect">
                <a:avLst/>
              </a:prstGeom>
              <a:blipFill>
                <a:blip r:embed="rId9"/>
                <a:stretch>
                  <a:fillRect t="-6061" b="-24242"/>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08A18E0F-87CF-4748-B0D0-4089F350EB71}"/>
              </a:ext>
            </a:extLst>
          </p:cNvPr>
          <p:cNvSpPr txBox="1"/>
          <p:nvPr/>
        </p:nvSpPr>
        <p:spPr>
          <a:xfrm>
            <a:off x="9968011" y="4982181"/>
            <a:ext cx="300082" cy="369332"/>
          </a:xfrm>
          <a:prstGeom prst="rect">
            <a:avLst/>
          </a:prstGeom>
          <a:noFill/>
        </p:spPr>
        <p:txBody>
          <a:bodyPr wrap="square" rtlCol="0">
            <a:spAutoFit/>
          </a:bodyPr>
          <a:lstStyle/>
          <a:p>
            <a:r>
              <a:rPr lang="en-US" altLang="zh-CN" dirty="0"/>
              <a:t>+</a:t>
            </a:r>
            <a:endParaRPr lang="en-US" dirty="0"/>
          </a:p>
        </p:txBody>
      </p:sp>
      <p:sp>
        <p:nvSpPr>
          <p:cNvPr id="110" name="Left Bracket 109">
            <a:extLst>
              <a:ext uri="{FF2B5EF4-FFF2-40B4-BE49-F238E27FC236}">
                <a16:creationId xmlns:a16="http://schemas.microsoft.com/office/drawing/2014/main" id="{1A4A9077-63CA-0A4F-B01C-89F859E04737}"/>
              </a:ext>
            </a:extLst>
          </p:cNvPr>
          <p:cNvSpPr/>
          <p:nvPr/>
        </p:nvSpPr>
        <p:spPr>
          <a:xfrm>
            <a:off x="10336500" y="3333497"/>
            <a:ext cx="60111" cy="3157137"/>
          </a:xfrm>
          <a:prstGeom prst="lef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Right Bracket 110">
            <a:extLst>
              <a:ext uri="{FF2B5EF4-FFF2-40B4-BE49-F238E27FC236}">
                <a16:creationId xmlns:a16="http://schemas.microsoft.com/office/drawing/2014/main" id="{1AD0785B-D683-4745-B9EA-1E03EC4B4B92}"/>
              </a:ext>
            </a:extLst>
          </p:cNvPr>
          <p:cNvSpPr/>
          <p:nvPr/>
        </p:nvSpPr>
        <p:spPr>
          <a:xfrm>
            <a:off x="10662957" y="3325457"/>
            <a:ext cx="68928" cy="3157138"/>
          </a:xfrm>
          <a:prstGeom prst="righ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Rectangle 111">
            <a:extLst>
              <a:ext uri="{FF2B5EF4-FFF2-40B4-BE49-F238E27FC236}">
                <a16:creationId xmlns:a16="http://schemas.microsoft.com/office/drawing/2014/main" id="{E79582A1-7E95-47B7-8BBA-AAF833552F72}"/>
              </a:ext>
            </a:extLst>
          </p:cNvPr>
          <p:cNvSpPr/>
          <p:nvPr/>
        </p:nvSpPr>
        <p:spPr>
          <a:xfrm>
            <a:off x="270720" y="325541"/>
            <a:ext cx="6266524" cy="746358"/>
          </a:xfrm>
          <a:prstGeom prst="rect">
            <a:avLst/>
          </a:prstGeom>
        </p:spPr>
        <p:txBody>
          <a:bodyPr wrap="none">
            <a:spAutoFit/>
          </a:bodyPr>
          <a:lstStyle/>
          <a:p>
            <a:r>
              <a:rPr lang="en-US" sz="4250" b="1" dirty="0"/>
              <a:t>Minimize Number of Edges</a:t>
            </a:r>
            <a:endParaRPr lang="en-US" sz="4250" dirty="0"/>
          </a:p>
        </p:txBody>
      </p:sp>
    </p:spTree>
    <p:extLst>
      <p:ext uri="{BB962C8B-B14F-4D97-AF65-F5344CB8AC3E}">
        <p14:creationId xmlns:p14="http://schemas.microsoft.com/office/powerpoint/2010/main" val="382530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p:bldP spid="105" grpId="0"/>
      <p:bldP spid="108" grpId="0"/>
      <p:bldP spid="110" grpId="0" animBg="1"/>
      <p:bldP spid="1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A46B30-4CD2-CE4E-A7F7-2C1391D779FC}"/>
              </a:ext>
            </a:extLst>
          </p:cNvPr>
          <p:cNvSpPr txBox="1"/>
          <p:nvPr/>
        </p:nvSpPr>
        <p:spPr>
          <a:xfrm>
            <a:off x="5027172" y="5274638"/>
            <a:ext cx="507620" cy="324954"/>
          </a:xfrm>
          <a:prstGeom prst="rect">
            <a:avLst/>
          </a:prstGeom>
          <a:noFill/>
        </p:spPr>
        <p:txBody>
          <a:bodyPr wrap="square" rtlCol="0">
            <a:spAutoFit/>
          </a:bodyPr>
          <a:lstStyle/>
          <a:p>
            <a:r>
              <a:rPr lang="en-US" dirty="0"/>
              <a:t>D</a:t>
            </a:r>
          </a:p>
        </p:txBody>
      </p:sp>
      <p:cxnSp>
        <p:nvCxnSpPr>
          <p:cNvPr id="5" name="Straight Connector 4">
            <a:extLst>
              <a:ext uri="{FF2B5EF4-FFF2-40B4-BE49-F238E27FC236}">
                <a16:creationId xmlns:a16="http://schemas.microsoft.com/office/drawing/2014/main" id="{6D50C61F-7F29-A942-AAC4-A8E941055E3B}"/>
              </a:ext>
            </a:extLst>
          </p:cNvPr>
          <p:cNvCxnSpPr>
            <a:cxnSpLocks noChangeAspect="1"/>
            <a:endCxn id="13" idx="0"/>
          </p:cNvCxnSpPr>
          <p:nvPr/>
        </p:nvCxnSpPr>
        <p:spPr>
          <a:xfrm>
            <a:off x="4548944" y="3429000"/>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85D20DA4-33D3-2445-A998-426312DCAB63}"/>
              </a:ext>
            </a:extLst>
          </p:cNvPr>
          <p:cNvCxnSpPr>
            <a:cxnSpLocks noChangeAspect="1"/>
          </p:cNvCxnSpPr>
          <p:nvPr/>
        </p:nvCxnSpPr>
        <p:spPr>
          <a:xfrm flipH="1">
            <a:off x="1098380" y="2598618"/>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B0B2F73-60C6-894F-94B2-861E6CEA79FC}"/>
              </a:ext>
            </a:extLst>
          </p:cNvPr>
          <p:cNvCxnSpPr>
            <a:cxnSpLocks noChangeAspect="1"/>
            <a:endCxn id="13" idx="3"/>
          </p:cNvCxnSpPr>
          <p:nvPr/>
        </p:nvCxnSpPr>
        <p:spPr>
          <a:xfrm flipV="1">
            <a:off x="2895755" y="5437115"/>
            <a:ext cx="1954894" cy="754950"/>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C60AD76D-BD46-6142-A7D1-4BED0C324F21}"/>
              </a:ext>
            </a:extLst>
          </p:cNvPr>
          <p:cNvCxnSpPr>
            <a:cxnSpLocks noChangeAspect="1"/>
          </p:cNvCxnSpPr>
          <p:nvPr/>
        </p:nvCxnSpPr>
        <p:spPr>
          <a:xfrm flipH="1" flipV="1">
            <a:off x="1047131" y="3609902"/>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DDCEBA66-F422-234F-AD8E-2B5FB9197711}"/>
              </a:ext>
            </a:extLst>
          </p:cNvPr>
          <p:cNvCxnSpPr>
            <a:cxnSpLocks noChangeAspect="1"/>
          </p:cNvCxnSpPr>
          <p:nvPr/>
        </p:nvCxnSpPr>
        <p:spPr>
          <a:xfrm>
            <a:off x="1311757" y="5369331"/>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31DEC441-D6B8-E748-ABB0-3ED52998A182}"/>
              </a:ext>
            </a:extLst>
          </p:cNvPr>
          <p:cNvSpPr>
            <a:spLocks noChangeAspect="1"/>
          </p:cNvSpPr>
          <p:nvPr/>
        </p:nvSpPr>
        <p:spPr>
          <a:xfrm>
            <a:off x="974654"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B8C6105-5552-434C-B21B-15B2C3ADD404}"/>
              </a:ext>
            </a:extLst>
          </p:cNvPr>
          <p:cNvSpPr>
            <a:spLocks noChangeAspect="1"/>
          </p:cNvSpPr>
          <p:nvPr/>
        </p:nvSpPr>
        <p:spPr>
          <a:xfrm>
            <a:off x="1188031" y="5245605"/>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F27DF9-C8F8-C449-B873-4FE1186276B0}"/>
              </a:ext>
            </a:extLst>
          </p:cNvPr>
          <p:cNvSpPr>
            <a:spLocks noChangeAspect="1"/>
          </p:cNvSpPr>
          <p:nvPr/>
        </p:nvSpPr>
        <p:spPr>
          <a:xfrm>
            <a:off x="4829420" y="5313390"/>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7900F4B-A3DB-AB40-873F-5298244EACFB}"/>
              </a:ext>
            </a:extLst>
          </p:cNvPr>
          <p:cNvSpPr>
            <a:spLocks noChangeAspect="1"/>
          </p:cNvSpPr>
          <p:nvPr/>
        </p:nvSpPr>
        <p:spPr>
          <a:xfrm>
            <a:off x="2801711" y="6140433"/>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C34AAF3-02ED-A645-80E6-9E14B5C4274A}"/>
              </a:ext>
            </a:extLst>
          </p:cNvPr>
          <p:cNvSpPr txBox="1">
            <a:spLocks noChangeAspect="1"/>
          </p:cNvSpPr>
          <p:nvPr/>
        </p:nvSpPr>
        <p:spPr>
          <a:xfrm>
            <a:off x="2787726" y="2230926"/>
            <a:ext cx="457293" cy="292737"/>
          </a:xfrm>
          <a:prstGeom prst="rect">
            <a:avLst/>
          </a:prstGeom>
          <a:noFill/>
        </p:spPr>
        <p:txBody>
          <a:bodyPr wrap="square" rtlCol="0">
            <a:spAutoFit/>
          </a:bodyPr>
          <a:lstStyle/>
          <a:p>
            <a:r>
              <a:rPr lang="en-US" dirty="0"/>
              <a:t>A</a:t>
            </a:r>
          </a:p>
        </p:txBody>
      </p:sp>
      <p:sp>
        <p:nvSpPr>
          <p:cNvPr id="16" name="TextBox 15">
            <a:extLst>
              <a:ext uri="{FF2B5EF4-FFF2-40B4-BE49-F238E27FC236}">
                <a16:creationId xmlns:a16="http://schemas.microsoft.com/office/drawing/2014/main" id="{F3AB085B-15A9-7545-9FA8-99ED63473BE4}"/>
              </a:ext>
            </a:extLst>
          </p:cNvPr>
          <p:cNvSpPr txBox="1">
            <a:spLocks noChangeAspect="1"/>
          </p:cNvSpPr>
          <p:nvPr/>
        </p:nvSpPr>
        <p:spPr>
          <a:xfrm>
            <a:off x="4454860" y="2983302"/>
            <a:ext cx="457293" cy="292737"/>
          </a:xfrm>
          <a:prstGeom prst="rect">
            <a:avLst/>
          </a:prstGeom>
          <a:noFill/>
        </p:spPr>
        <p:txBody>
          <a:bodyPr wrap="square" rtlCol="0">
            <a:spAutoFit/>
          </a:bodyPr>
          <a:lstStyle/>
          <a:p>
            <a:r>
              <a:rPr lang="en-US" dirty="0"/>
              <a:t>B</a:t>
            </a:r>
          </a:p>
        </p:txBody>
      </p:sp>
      <p:sp>
        <p:nvSpPr>
          <p:cNvPr id="17" name="TextBox 16">
            <a:extLst>
              <a:ext uri="{FF2B5EF4-FFF2-40B4-BE49-F238E27FC236}">
                <a16:creationId xmlns:a16="http://schemas.microsoft.com/office/drawing/2014/main" id="{4067CAE2-1ABB-884B-B119-E981B7D44DB7}"/>
              </a:ext>
            </a:extLst>
          </p:cNvPr>
          <p:cNvSpPr txBox="1">
            <a:spLocks noChangeAspect="1"/>
          </p:cNvSpPr>
          <p:nvPr/>
        </p:nvSpPr>
        <p:spPr>
          <a:xfrm>
            <a:off x="2737312" y="6315791"/>
            <a:ext cx="457293" cy="292737"/>
          </a:xfrm>
          <a:prstGeom prst="rect">
            <a:avLst/>
          </a:prstGeom>
          <a:noFill/>
        </p:spPr>
        <p:txBody>
          <a:bodyPr wrap="square" rtlCol="0">
            <a:spAutoFit/>
          </a:bodyPr>
          <a:lstStyle/>
          <a:p>
            <a:r>
              <a:rPr lang="en-US" dirty="0"/>
              <a:t>E</a:t>
            </a:r>
          </a:p>
        </p:txBody>
      </p:sp>
      <p:sp>
        <p:nvSpPr>
          <p:cNvPr id="18" name="TextBox 17">
            <a:extLst>
              <a:ext uri="{FF2B5EF4-FFF2-40B4-BE49-F238E27FC236}">
                <a16:creationId xmlns:a16="http://schemas.microsoft.com/office/drawing/2014/main" id="{028266FF-977D-2F4B-BC31-E9355C60AAB6}"/>
              </a:ext>
            </a:extLst>
          </p:cNvPr>
          <p:cNvSpPr txBox="1">
            <a:spLocks noChangeAspect="1"/>
          </p:cNvSpPr>
          <p:nvPr/>
        </p:nvSpPr>
        <p:spPr>
          <a:xfrm>
            <a:off x="957125" y="5171713"/>
            <a:ext cx="457293" cy="292737"/>
          </a:xfrm>
          <a:prstGeom prst="rect">
            <a:avLst/>
          </a:prstGeom>
          <a:noFill/>
        </p:spPr>
        <p:txBody>
          <a:bodyPr wrap="square" rtlCol="0">
            <a:spAutoFit/>
          </a:bodyPr>
          <a:lstStyle/>
          <a:p>
            <a:r>
              <a:rPr lang="en-US" dirty="0"/>
              <a:t>F</a:t>
            </a:r>
          </a:p>
        </p:txBody>
      </p:sp>
      <p:sp>
        <p:nvSpPr>
          <p:cNvPr id="19" name="TextBox 18">
            <a:extLst>
              <a:ext uri="{FF2B5EF4-FFF2-40B4-BE49-F238E27FC236}">
                <a16:creationId xmlns:a16="http://schemas.microsoft.com/office/drawing/2014/main" id="{06CF016F-0112-8348-A2F9-5D2F0DB6826F}"/>
              </a:ext>
            </a:extLst>
          </p:cNvPr>
          <p:cNvSpPr txBox="1">
            <a:spLocks noChangeAspect="1"/>
          </p:cNvSpPr>
          <p:nvPr/>
        </p:nvSpPr>
        <p:spPr>
          <a:xfrm>
            <a:off x="929924" y="3176981"/>
            <a:ext cx="457293" cy="292737"/>
          </a:xfrm>
          <a:prstGeom prst="rect">
            <a:avLst/>
          </a:prstGeom>
          <a:noFill/>
        </p:spPr>
        <p:txBody>
          <a:bodyPr wrap="square" rtlCol="0">
            <a:spAutoFit/>
          </a:bodyPr>
          <a:lstStyle/>
          <a:p>
            <a:r>
              <a:rPr lang="en-US" dirty="0"/>
              <a:t>G</a:t>
            </a:r>
          </a:p>
        </p:txBody>
      </p:sp>
      <p:sp>
        <p:nvSpPr>
          <p:cNvPr id="20" name="TextBox 19">
            <a:extLst>
              <a:ext uri="{FF2B5EF4-FFF2-40B4-BE49-F238E27FC236}">
                <a16:creationId xmlns:a16="http://schemas.microsoft.com/office/drawing/2014/main" id="{8E04BC2E-E6FD-2740-82A7-1E332D4F52E3}"/>
              </a:ext>
            </a:extLst>
          </p:cNvPr>
          <p:cNvSpPr txBox="1">
            <a:spLocks noChangeAspect="1"/>
          </p:cNvSpPr>
          <p:nvPr/>
        </p:nvSpPr>
        <p:spPr>
          <a:xfrm>
            <a:off x="3620300" y="3503917"/>
            <a:ext cx="457293" cy="292737"/>
          </a:xfrm>
          <a:prstGeom prst="rect">
            <a:avLst/>
          </a:prstGeom>
          <a:noFill/>
        </p:spPr>
        <p:txBody>
          <a:bodyPr wrap="square" rtlCol="0">
            <a:spAutoFit/>
          </a:bodyPr>
          <a:lstStyle/>
          <a:p>
            <a:r>
              <a:rPr lang="en-US" dirty="0"/>
              <a:t>C</a:t>
            </a:r>
          </a:p>
        </p:txBody>
      </p:sp>
      <p:sp>
        <p:nvSpPr>
          <p:cNvPr id="21" name="Oval 20">
            <a:extLst>
              <a:ext uri="{FF2B5EF4-FFF2-40B4-BE49-F238E27FC236}">
                <a16:creationId xmlns:a16="http://schemas.microsoft.com/office/drawing/2014/main" id="{F03CEAA4-77F7-7343-BC36-547D71687334}"/>
              </a:ext>
            </a:extLst>
          </p:cNvPr>
          <p:cNvSpPr>
            <a:spLocks noChangeAspect="1"/>
          </p:cNvSpPr>
          <p:nvPr/>
        </p:nvSpPr>
        <p:spPr>
          <a:xfrm>
            <a:off x="4476467" y="3284047"/>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B4AD73B-4B6E-AC4D-8AFD-45B6C6D6331F}"/>
              </a:ext>
            </a:extLst>
          </p:cNvPr>
          <p:cNvSpPr>
            <a:spLocks noChangeAspect="1"/>
          </p:cNvSpPr>
          <p:nvPr/>
        </p:nvSpPr>
        <p:spPr>
          <a:xfrm>
            <a:off x="3417065"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6890ABC-E67B-8147-B644-063F0FD3947C}"/>
              </a:ext>
            </a:extLst>
          </p:cNvPr>
          <p:cNvSpPr>
            <a:spLocks noChangeAspect="1"/>
          </p:cNvSpPr>
          <p:nvPr/>
        </p:nvSpPr>
        <p:spPr>
          <a:xfrm>
            <a:off x="2821006" y="252614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5A2BA5D-E21B-D84A-9634-0D1EFAF0A56F}"/>
              </a:ext>
            </a:extLst>
          </p:cNvPr>
          <p:cNvSpPr txBox="1"/>
          <p:nvPr/>
        </p:nvSpPr>
        <p:spPr>
          <a:xfrm>
            <a:off x="5027172" y="5274638"/>
            <a:ext cx="507620" cy="324954"/>
          </a:xfrm>
          <a:prstGeom prst="rect">
            <a:avLst/>
          </a:prstGeom>
          <a:noFill/>
        </p:spPr>
        <p:txBody>
          <a:bodyPr wrap="square" rtlCol="0">
            <a:spAutoFit/>
          </a:bodyPr>
          <a:lstStyle/>
          <a:p>
            <a:r>
              <a:rPr lang="en-US" dirty="0"/>
              <a:t>D</a:t>
            </a:r>
          </a:p>
        </p:txBody>
      </p:sp>
      <p:cxnSp>
        <p:nvCxnSpPr>
          <p:cNvPr id="27" name="Straight Connector 26">
            <a:extLst>
              <a:ext uri="{FF2B5EF4-FFF2-40B4-BE49-F238E27FC236}">
                <a16:creationId xmlns:a16="http://schemas.microsoft.com/office/drawing/2014/main" id="{DDBDF6E7-F804-C241-BCA6-421F1031D4EC}"/>
              </a:ext>
            </a:extLst>
          </p:cNvPr>
          <p:cNvCxnSpPr>
            <a:cxnSpLocks noChangeAspect="1"/>
            <a:endCxn id="34" idx="0"/>
          </p:cNvCxnSpPr>
          <p:nvPr/>
        </p:nvCxnSpPr>
        <p:spPr>
          <a:xfrm>
            <a:off x="4548944" y="3429000"/>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08968162-21E2-1A4D-8B16-AFDD6A90AAFB}"/>
              </a:ext>
            </a:extLst>
          </p:cNvPr>
          <p:cNvCxnSpPr>
            <a:cxnSpLocks noChangeAspect="1"/>
          </p:cNvCxnSpPr>
          <p:nvPr/>
        </p:nvCxnSpPr>
        <p:spPr>
          <a:xfrm flipH="1">
            <a:off x="1098380" y="2598618"/>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34330833-D97D-2541-9CE3-1A213E7C9A8F}"/>
              </a:ext>
            </a:extLst>
          </p:cNvPr>
          <p:cNvCxnSpPr>
            <a:cxnSpLocks noChangeAspect="1"/>
            <a:endCxn id="34" idx="3"/>
          </p:cNvCxnSpPr>
          <p:nvPr/>
        </p:nvCxnSpPr>
        <p:spPr>
          <a:xfrm flipV="1">
            <a:off x="2895755" y="5437115"/>
            <a:ext cx="1954894" cy="754950"/>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ADA92E65-5607-094D-AAFC-65E9B242EAC9}"/>
              </a:ext>
            </a:extLst>
          </p:cNvPr>
          <p:cNvCxnSpPr>
            <a:cxnSpLocks noChangeAspect="1"/>
          </p:cNvCxnSpPr>
          <p:nvPr/>
        </p:nvCxnSpPr>
        <p:spPr>
          <a:xfrm flipH="1" flipV="1">
            <a:off x="1047131" y="3609902"/>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C9D9EE38-8682-8B48-AF8C-41BF9B20E709}"/>
              </a:ext>
            </a:extLst>
          </p:cNvPr>
          <p:cNvCxnSpPr>
            <a:cxnSpLocks noChangeAspect="1"/>
          </p:cNvCxnSpPr>
          <p:nvPr/>
        </p:nvCxnSpPr>
        <p:spPr>
          <a:xfrm>
            <a:off x="1311757" y="5369331"/>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32" name="Oval 31">
            <a:extLst>
              <a:ext uri="{FF2B5EF4-FFF2-40B4-BE49-F238E27FC236}">
                <a16:creationId xmlns:a16="http://schemas.microsoft.com/office/drawing/2014/main" id="{0AB64B43-D480-8C41-8BCB-115186B2897B}"/>
              </a:ext>
            </a:extLst>
          </p:cNvPr>
          <p:cNvSpPr>
            <a:spLocks noChangeAspect="1"/>
          </p:cNvSpPr>
          <p:nvPr/>
        </p:nvSpPr>
        <p:spPr>
          <a:xfrm>
            <a:off x="974654"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024449F-76CE-5649-9B8F-631E99383B52}"/>
              </a:ext>
            </a:extLst>
          </p:cNvPr>
          <p:cNvSpPr>
            <a:spLocks noChangeAspect="1"/>
          </p:cNvSpPr>
          <p:nvPr/>
        </p:nvSpPr>
        <p:spPr>
          <a:xfrm>
            <a:off x="1188031" y="5245605"/>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6150231-66A0-A147-90E8-CF2D0A6771CB}"/>
              </a:ext>
            </a:extLst>
          </p:cNvPr>
          <p:cNvSpPr>
            <a:spLocks noChangeAspect="1"/>
          </p:cNvSpPr>
          <p:nvPr/>
        </p:nvSpPr>
        <p:spPr>
          <a:xfrm>
            <a:off x="4829420" y="5313390"/>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767BAFE-2953-CE47-9FE4-65B6FD6CA3F5}"/>
              </a:ext>
            </a:extLst>
          </p:cNvPr>
          <p:cNvSpPr>
            <a:spLocks noChangeAspect="1"/>
          </p:cNvSpPr>
          <p:nvPr/>
        </p:nvSpPr>
        <p:spPr>
          <a:xfrm>
            <a:off x="2801711" y="6140433"/>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EE8B93E-62E6-0B47-86D2-DA905FBF794D}"/>
              </a:ext>
            </a:extLst>
          </p:cNvPr>
          <p:cNvSpPr txBox="1">
            <a:spLocks noChangeAspect="1"/>
          </p:cNvSpPr>
          <p:nvPr/>
        </p:nvSpPr>
        <p:spPr>
          <a:xfrm>
            <a:off x="2787726" y="2230926"/>
            <a:ext cx="457293" cy="292737"/>
          </a:xfrm>
          <a:prstGeom prst="rect">
            <a:avLst/>
          </a:prstGeom>
          <a:noFill/>
        </p:spPr>
        <p:txBody>
          <a:bodyPr wrap="square" rtlCol="0">
            <a:spAutoFit/>
          </a:bodyPr>
          <a:lstStyle/>
          <a:p>
            <a:r>
              <a:rPr lang="en-US" dirty="0"/>
              <a:t>A</a:t>
            </a:r>
          </a:p>
        </p:txBody>
      </p:sp>
      <p:sp>
        <p:nvSpPr>
          <p:cNvPr id="37" name="TextBox 36">
            <a:extLst>
              <a:ext uri="{FF2B5EF4-FFF2-40B4-BE49-F238E27FC236}">
                <a16:creationId xmlns:a16="http://schemas.microsoft.com/office/drawing/2014/main" id="{47E09EF4-D7E0-234B-BF0E-3C2CE74AA7ED}"/>
              </a:ext>
            </a:extLst>
          </p:cNvPr>
          <p:cNvSpPr txBox="1">
            <a:spLocks noChangeAspect="1"/>
          </p:cNvSpPr>
          <p:nvPr/>
        </p:nvSpPr>
        <p:spPr>
          <a:xfrm>
            <a:off x="4454860" y="2983302"/>
            <a:ext cx="457293" cy="292737"/>
          </a:xfrm>
          <a:prstGeom prst="rect">
            <a:avLst/>
          </a:prstGeom>
          <a:noFill/>
        </p:spPr>
        <p:txBody>
          <a:bodyPr wrap="square" rtlCol="0">
            <a:spAutoFit/>
          </a:bodyPr>
          <a:lstStyle/>
          <a:p>
            <a:r>
              <a:rPr lang="en-US" dirty="0"/>
              <a:t>B</a:t>
            </a:r>
          </a:p>
        </p:txBody>
      </p:sp>
      <p:sp>
        <p:nvSpPr>
          <p:cNvPr id="38" name="TextBox 37">
            <a:extLst>
              <a:ext uri="{FF2B5EF4-FFF2-40B4-BE49-F238E27FC236}">
                <a16:creationId xmlns:a16="http://schemas.microsoft.com/office/drawing/2014/main" id="{48BE0D20-BD2A-7346-A54E-A77BABF17729}"/>
              </a:ext>
            </a:extLst>
          </p:cNvPr>
          <p:cNvSpPr txBox="1">
            <a:spLocks noChangeAspect="1"/>
          </p:cNvSpPr>
          <p:nvPr/>
        </p:nvSpPr>
        <p:spPr>
          <a:xfrm>
            <a:off x="2737312" y="6315791"/>
            <a:ext cx="457293" cy="292737"/>
          </a:xfrm>
          <a:prstGeom prst="rect">
            <a:avLst/>
          </a:prstGeom>
          <a:noFill/>
        </p:spPr>
        <p:txBody>
          <a:bodyPr wrap="square" rtlCol="0">
            <a:spAutoFit/>
          </a:bodyPr>
          <a:lstStyle/>
          <a:p>
            <a:r>
              <a:rPr lang="en-US" dirty="0"/>
              <a:t>E</a:t>
            </a:r>
          </a:p>
        </p:txBody>
      </p:sp>
      <p:sp>
        <p:nvSpPr>
          <p:cNvPr id="39" name="TextBox 38">
            <a:extLst>
              <a:ext uri="{FF2B5EF4-FFF2-40B4-BE49-F238E27FC236}">
                <a16:creationId xmlns:a16="http://schemas.microsoft.com/office/drawing/2014/main" id="{5AC2BA7B-003C-5043-A2EF-F61FBBB1FE4C}"/>
              </a:ext>
            </a:extLst>
          </p:cNvPr>
          <p:cNvSpPr txBox="1">
            <a:spLocks noChangeAspect="1"/>
          </p:cNvSpPr>
          <p:nvPr/>
        </p:nvSpPr>
        <p:spPr>
          <a:xfrm>
            <a:off x="957125" y="5171713"/>
            <a:ext cx="457293" cy="292737"/>
          </a:xfrm>
          <a:prstGeom prst="rect">
            <a:avLst/>
          </a:prstGeom>
          <a:noFill/>
        </p:spPr>
        <p:txBody>
          <a:bodyPr wrap="square" rtlCol="0">
            <a:spAutoFit/>
          </a:bodyPr>
          <a:lstStyle/>
          <a:p>
            <a:r>
              <a:rPr lang="en-US" dirty="0"/>
              <a:t>F</a:t>
            </a:r>
          </a:p>
        </p:txBody>
      </p:sp>
      <p:sp>
        <p:nvSpPr>
          <p:cNvPr id="40" name="TextBox 39">
            <a:extLst>
              <a:ext uri="{FF2B5EF4-FFF2-40B4-BE49-F238E27FC236}">
                <a16:creationId xmlns:a16="http://schemas.microsoft.com/office/drawing/2014/main" id="{7B3A7DDC-9C4A-3B4E-AA2D-532EFF65BC6D}"/>
              </a:ext>
            </a:extLst>
          </p:cNvPr>
          <p:cNvSpPr txBox="1">
            <a:spLocks noChangeAspect="1"/>
          </p:cNvSpPr>
          <p:nvPr/>
        </p:nvSpPr>
        <p:spPr>
          <a:xfrm>
            <a:off x="929924" y="3176981"/>
            <a:ext cx="457293" cy="292737"/>
          </a:xfrm>
          <a:prstGeom prst="rect">
            <a:avLst/>
          </a:prstGeom>
          <a:noFill/>
        </p:spPr>
        <p:txBody>
          <a:bodyPr wrap="square" rtlCol="0">
            <a:spAutoFit/>
          </a:bodyPr>
          <a:lstStyle/>
          <a:p>
            <a:r>
              <a:rPr lang="en-US" dirty="0"/>
              <a:t>G</a:t>
            </a:r>
          </a:p>
        </p:txBody>
      </p:sp>
      <p:sp>
        <p:nvSpPr>
          <p:cNvPr id="41" name="TextBox 40">
            <a:extLst>
              <a:ext uri="{FF2B5EF4-FFF2-40B4-BE49-F238E27FC236}">
                <a16:creationId xmlns:a16="http://schemas.microsoft.com/office/drawing/2014/main" id="{2BE6B93B-127D-0D4B-9758-E15ADA99F588}"/>
              </a:ext>
            </a:extLst>
          </p:cNvPr>
          <p:cNvSpPr txBox="1">
            <a:spLocks noChangeAspect="1"/>
          </p:cNvSpPr>
          <p:nvPr/>
        </p:nvSpPr>
        <p:spPr>
          <a:xfrm>
            <a:off x="3620300" y="3503917"/>
            <a:ext cx="457293" cy="292737"/>
          </a:xfrm>
          <a:prstGeom prst="rect">
            <a:avLst/>
          </a:prstGeom>
          <a:noFill/>
        </p:spPr>
        <p:txBody>
          <a:bodyPr wrap="square" rtlCol="0">
            <a:spAutoFit/>
          </a:bodyPr>
          <a:lstStyle/>
          <a:p>
            <a:r>
              <a:rPr lang="en-US" dirty="0"/>
              <a:t>C</a:t>
            </a:r>
          </a:p>
        </p:txBody>
      </p:sp>
      <p:sp>
        <p:nvSpPr>
          <p:cNvPr id="42" name="Oval 41">
            <a:extLst>
              <a:ext uri="{FF2B5EF4-FFF2-40B4-BE49-F238E27FC236}">
                <a16:creationId xmlns:a16="http://schemas.microsoft.com/office/drawing/2014/main" id="{87015D49-BC76-7E43-8832-1892F7728E7D}"/>
              </a:ext>
            </a:extLst>
          </p:cNvPr>
          <p:cNvSpPr>
            <a:spLocks noChangeAspect="1"/>
          </p:cNvSpPr>
          <p:nvPr/>
        </p:nvSpPr>
        <p:spPr>
          <a:xfrm>
            <a:off x="4476467" y="3284047"/>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7987C833-EDEA-AA48-8712-DF2DB3A09C54}"/>
              </a:ext>
            </a:extLst>
          </p:cNvPr>
          <p:cNvCxnSpPr>
            <a:cxnSpLocks noChangeAspect="1"/>
            <a:stCxn id="46" idx="1"/>
            <a:endCxn id="42" idx="5"/>
          </p:cNvCxnSpPr>
          <p:nvPr/>
        </p:nvCxnSpPr>
        <p:spPr>
          <a:xfrm>
            <a:off x="2842234" y="2547369"/>
            <a:ext cx="1757958" cy="860403"/>
          </a:xfrm>
          <a:prstGeom prst="line">
            <a:avLst/>
          </a:prstGeom>
          <a:ln w="47625">
            <a:solidFill>
              <a:schemeClr val="tx1"/>
            </a:solidFill>
            <a:prstDash val="solid"/>
          </a:ln>
          <a:effectLst/>
        </p:spPr>
        <p:style>
          <a:lnRef idx="3">
            <a:schemeClr val="dk1"/>
          </a:lnRef>
          <a:fillRef idx="0">
            <a:schemeClr val="dk1"/>
          </a:fillRef>
          <a:effectRef idx="2">
            <a:schemeClr val="dk1"/>
          </a:effectRef>
          <a:fontRef idx="minor">
            <a:schemeClr val="tx1"/>
          </a:fontRef>
        </p:style>
      </p:cxnSp>
      <p:sp>
        <p:nvSpPr>
          <p:cNvPr id="46" name="Oval 45">
            <a:extLst>
              <a:ext uri="{FF2B5EF4-FFF2-40B4-BE49-F238E27FC236}">
                <a16:creationId xmlns:a16="http://schemas.microsoft.com/office/drawing/2014/main" id="{EA3D752A-E695-DB4E-A272-57F827B2D80D}"/>
              </a:ext>
            </a:extLst>
          </p:cNvPr>
          <p:cNvSpPr>
            <a:spLocks noChangeAspect="1"/>
          </p:cNvSpPr>
          <p:nvPr/>
        </p:nvSpPr>
        <p:spPr>
          <a:xfrm>
            <a:off x="2821006" y="252614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DB6A78-2C37-1046-8C53-9919A335C8C0}"/>
                  </a:ext>
                </a:extLst>
              </p:cNvPr>
              <p:cNvSpPr txBox="1"/>
              <p:nvPr/>
            </p:nvSpPr>
            <p:spPr>
              <a:xfrm>
                <a:off x="615458" y="2453665"/>
                <a:ext cx="953851" cy="47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m:oMathPara>
                </a14:m>
                <a:endParaRPr lang="en-US" sz="2400" dirty="0"/>
              </a:p>
            </p:txBody>
          </p:sp>
        </mc:Choice>
        <mc:Fallback xmlns="">
          <p:sp>
            <p:nvSpPr>
              <p:cNvPr id="47" name="TextBox 46">
                <a:extLst>
                  <a:ext uri="{FF2B5EF4-FFF2-40B4-BE49-F238E27FC236}">
                    <a16:creationId xmlns:a16="http://schemas.microsoft.com/office/drawing/2014/main" id="{2DDB6A78-2C37-1046-8C53-9919A335C8C0}"/>
                  </a:ext>
                </a:extLst>
              </p:cNvPr>
              <p:cNvSpPr txBox="1">
                <a:spLocks noRot="1" noChangeAspect="1" noMove="1" noResize="1" noEditPoints="1" noAdjustHandles="1" noChangeArrowheads="1" noChangeShapeType="1" noTextEdit="1"/>
              </p:cNvSpPr>
              <p:nvPr/>
            </p:nvSpPr>
            <p:spPr>
              <a:xfrm>
                <a:off x="615458" y="2453665"/>
                <a:ext cx="953851" cy="473591"/>
              </a:xfrm>
              <a:prstGeom prst="rect">
                <a:avLst/>
              </a:prstGeom>
              <a:blipFill>
                <a:blip r:embed="rId2"/>
                <a:stretch>
                  <a:fillRect/>
                </a:stretch>
              </a:blipFill>
            </p:spPr>
            <p:txBody>
              <a:bodyPr/>
              <a:lstStyle/>
              <a:p>
                <a:r>
                  <a:rPr lang="en-US">
                    <a:noFill/>
                  </a:rPr>
                  <a:t> </a:t>
                </a:r>
              </a:p>
            </p:txBody>
          </p:sp>
        </mc:Fallback>
      </mc:AlternateContent>
      <p:sp>
        <p:nvSpPr>
          <p:cNvPr id="49" name="Oval 48">
            <a:extLst>
              <a:ext uri="{FF2B5EF4-FFF2-40B4-BE49-F238E27FC236}">
                <a16:creationId xmlns:a16="http://schemas.microsoft.com/office/drawing/2014/main" id="{9E60D108-F969-934A-8F7D-9FB69EF953A7}"/>
              </a:ext>
            </a:extLst>
          </p:cNvPr>
          <p:cNvSpPr/>
          <p:nvPr/>
        </p:nvSpPr>
        <p:spPr>
          <a:xfrm>
            <a:off x="7406947" y="348923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67786C0-5368-8844-9551-BD57AA050269}"/>
              </a:ext>
            </a:extLst>
          </p:cNvPr>
          <p:cNvCxnSpPr>
            <a:cxnSpLocks/>
            <a:stCxn id="49" idx="6"/>
            <a:endCxn id="51" idx="2"/>
          </p:cNvCxnSpPr>
          <p:nvPr/>
        </p:nvCxnSpPr>
        <p:spPr>
          <a:xfrm flipV="1">
            <a:off x="7498387" y="353206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1" name="Oval 50">
            <a:extLst>
              <a:ext uri="{FF2B5EF4-FFF2-40B4-BE49-F238E27FC236}">
                <a16:creationId xmlns:a16="http://schemas.microsoft.com/office/drawing/2014/main" id="{0D00D4B5-6A4A-1C41-9ED8-04821B633682}"/>
              </a:ext>
            </a:extLst>
          </p:cNvPr>
          <p:cNvSpPr/>
          <p:nvPr/>
        </p:nvSpPr>
        <p:spPr>
          <a:xfrm>
            <a:off x="8244571" y="348634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90DAFBF-9F75-0E43-8775-FF19C3BCE916}"/>
              </a:ext>
            </a:extLst>
          </p:cNvPr>
          <p:cNvSpPr/>
          <p:nvPr/>
        </p:nvSpPr>
        <p:spPr>
          <a:xfrm>
            <a:off x="7406947" y="375848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861708C2-7870-164F-8593-CABECA1BA4ED}"/>
              </a:ext>
            </a:extLst>
          </p:cNvPr>
          <p:cNvCxnSpPr>
            <a:cxnSpLocks/>
            <a:stCxn id="52" idx="6"/>
            <a:endCxn id="54" idx="2"/>
          </p:cNvCxnSpPr>
          <p:nvPr/>
        </p:nvCxnSpPr>
        <p:spPr>
          <a:xfrm flipV="1">
            <a:off x="7498387" y="380131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4" name="Oval 53">
            <a:extLst>
              <a:ext uri="{FF2B5EF4-FFF2-40B4-BE49-F238E27FC236}">
                <a16:creationId xmlns:a16="http://schemas.microsoft.com/office/drawing/2014/main" id="{E0E16BCA-0E42-A641-B5B6-388D639BA1BB}"/>
              </a:ext>
            </a:extLst>
          </p:cNvPr>
          <p:cNvSpPr/>
          <p:nvPr/>
        </p:nvSpPr>
        <p:spPr>
          <a:xfrm>
            <a:off x="8244571" y="375559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43E17BA-784D-AA47-AB0E-2041DE0B07D5}"/>
              </a:ext>
            </a:extLst>
          </p:cNvPr>
          <p:cNvSpPr/>
          <p:nvPr/>
        </p:nvSpPr>
        <p:spPr>
          <a:xfrm>
            <a:off x="7400411" y="404254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4CFB7F9D-707A-DF47-8E5C-8B1CE13695C6}"/>
              </a:ext>
            </a:extLst>
          </p:cNvPr>
          <p:cNvCxnSpPr>
            <a:cxnSpLocks/>
            <a:stCxn id="55" idx="6"/>
            <a:endCxn id="57" idx="2"/>
          </p:cNvCxnSpPr>
          <p:nvPr/>
        </p:nvCxnSpPr>
        <p:spPr>
          <a:xfrm flipV="1">
            <a:off x="7491851" y="408537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408CDFCE-00EA-4041-8273-2B0D00176F7B}"/>
              </a:ext>
            </a:extLst>
          </p:cNvPr>
          <p:cNvSpPr/>
          <p:nvPr/>
        </p:nvSpPr>
        <p:spPr>
          <a:xfrm>
            <a:off x="8238035" y="403965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B354605-963A-8E4A-9C34-AF89F66D253E}"/>
              </a:ext>
            </a:extLst>
          </p:cNvPr>
          <p:cNvSpPr/>
          <p:nvPr/>
        </p:nvSpPr>
        <p:spPr>
          <a:xfrm>
            <a:off x="7400411" y="432919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B8F237E5-B186-7A41-ABF1-E7E58F503EE4}"/>
              </a:ext>
            </a:extLst>
          </p:cNvPr>
          <p:cNvCxnSpPr>
            <a:cxnSpLocks/>
            <a:stCxn id="58" idx="6"/>
            <a:endCxn id="60" idx="2"/>
          </p:cNvCxnSpPr>
          <p:nvPr/>
        </p:nvCxnSpPr>
        <p:spPr>
          <a:xfrm flipV="1">
            <a:off x="7491851" y="437202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0" name="Oval 59">
            <a:extLst>
              <a:ext uri="{FF2B5EF4-FFF2-40B4-BE49-F238E27FC236}">
                <a16:creationId xmlns:a16="http://schemas.microsoft.com/office/drawing/2014/main" id="{DCFE207A-2C04-F54E-913A-C7E3EA76E068}"/>
              </a:ext>
            </a:extLst>
          </p:cNvPr>
          <p:cNvSpPr/>
          <p:nvPr/>
        </p:nvSpPr>
        <p:spPr>
          <a:xfrm>
            <a:off x="8238035" y="432630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BF11CA5-4AFD-1841-8A54-43BF07488D9B}"/>
              </a:ext>
            </a:extLst>
          </p:cNvPr>
          <p:cNvSpPr/>
          <p:nvPr/>
        </p:nvSpPr>
        <p:spPr>
          <a:xfrm>
            <a:off x="7402056" y="458365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71120CB1-0C63-C248-B47D-95BB535A4D8D}"/>
              </a:ext>
            </a:extLst>
          </p:cNvPr>
          <p:cNvCxnSpPr>
            <a:cxnSpLocks/>
            <a:stCxn id="61" idx="6"/>
            <a:endCxn id="63" idx="2"/>
          </p:cNvCxnSpPr>
          <p:nvPr/>
        </p:nvCxnSpPr>
        <p:spPr>
          <a:xfrm flipV="1">
            <a:off x="7493496" y="462648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E35DFD2D-A8BC-A54A-AB74-A417BA1B19B9}"/>
              </a:ext>
            </a:extLst>
          </p:cNvPr>
          <p:cNvSpPr/>
          <p:nvPr/>
        </p:nvSpPr>
        <p:spPr>
          <a:xfrm>
            <a:off x="8239680" y="458076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C6FFC52D-9687-C842-99A9-2E9448CE3339}"/>
              </a:ext>
            </a:extLst>
          </p:cNvPr>
          <p:cNvGrpSpPr/>
          <p:nvPr/>
        </p:nvGrpSpPr>
        <p:grpSpPr>
          <a:xfrm>
            <a:off x="7405280" y="4831245"/>
            <a:ext cx="929064" cy="94331"/>
            <a:chOff x="9967980" y="2063809"/>
            <a:chExt cx="929064" cy="94331"/>
          </a:xfrm>
        </p:grpSpPr>
        <p:sp>
          <p:nvSpPr>
            <p:cNvPr id="65" name="Oval 64">
              <a:extLst>
                <a:ext uri="{FF2B5EF4-FFF2-40B4-BE49-F238E27FC236}">
                  <a16:creationId xmlns:a16="http://schemas.microsoft.com/office/drawing/2014/main" id="{0D96FF22-F84D-7F45-AC43-54A9874FD8EE}"/>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49743AA4-6384-B94F-926B-59304CD8BCED}"/>
                </a:ext>
              </a:extLst>
            </p:cNvPr>
            <p:cNvCxnSpPr>
              <a:cxnSpLocks/>
              <a:stCxn id="65" idx="6"/>
              <a:endCxn id="67"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9B8D20C2-8D3F-274B-841A-B6E1B42B11D4}"/>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68" name="TextBox 67">
            <a:extLst>
              <a:ext uri="{FF2B5EF4-FFF2-40B4-BE49-F238E27FC236}">
                <a16:creationId xmlns:a16="http://schemas.microsoft.com/office/drawing/2014/main" id="{40AF70C4-4DEC-0944-AB61-6DB1FFCB4664}"/>
              </a:ext>
            </a:extLst>
          </p:cNvPr>
          <p:cNvSpPr txBox="1"/>
          <p:nvPr/>
        </p:nvSpPr>
        <p:spPr>
          <a:xfrm>
            <a:off x="8614032" y="4685277"/>
            <a:ext cx="461921" cy="1200329"/>
          </a:xfrm>
          <a:prstGeom prst="rect">
            <a:avLst/>
          </a:prstGeom>
          <a:noFill/>
        </p:spPr>
        <p:txBody>
          <a:bodyPr wrap="square" rtlCol="0">
            <a:spAutoFit/>
          </a:bodyPr>
          <a:lstStyle/>
          <a:p>
            <a:r>
              <a:rPr lang="en-US" dirty="0"/>
              <a:t>AG</a:t>
            </a:r>
          </a:p>
          <a:p>
            <a:r>
              <a:rPr lang="en-US" dirty="0"/>
              <a:t>BD</a:t>
            </a:r>
          </a:p>
          <a:p>
            <a:r>
              <a:rPr lang="en-US" dirty="0"/>
              <a:t>DE</a:t>
            </a:r>
          </a:p>
          <a:p>
            <a:r>
              <a:rPr lang="en-US" dirty="0"/>
              <a:t>CD</a:t>
            </a:r>
          </a:p>
        </p:txBody>
      </p:sp>
      <p:grpSp>
        <p:nvGrpSpPr>
          <p:cNvPr id="69" name="Group 68">
            <a:extLst>
              <a:ext uri="{FF2B5EF4-FFF2-40B4-BE49-F238E27FC236}">
                <a16:creationId xmlns:a16="http://schemas.microsoft.com/office/drawing/2014/main" id="{98F365CD-4D78-7D4F-B57A-24ABA7613A5D}"/>
              </a:ext>
            </a:extLst>
          </p:cNvPr>
          <p:cNvGrpSpPr/>
          <p:nvPr/>
        </p:nvGrpSpPr>
        <p:grpSpPr>
          <a:xfrm>
            <a:off x="7407390" y="5095693"/>
            <a:ext cx="929064" cy="94331"/>
            <a:chOff x="9970090" y="2328257"/>
            <a:chExt cx="929064" cy="94331"/>
          </a:xfrm>
        </p:grpSpPr>
        <p:sp>
          <p:nvSpPr>
            <p:cNvPr id="70" name="Oval 69">
              <a:extLst>
                <a:ext uri="{FF2B5EF4-FFF2-40B4-BE49-F238E27FC236}">
                  <a16:creationId xmlns:a16="http://schemas.microsoft.com/office/drawing/2014/main" id="{7F607BA0-47E3-044B-A165-2C80829D67BE}"/>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93DD0A73-E57E-1E45-9ADF-EC0F5BA6BDCD}"/>
                </a:ext>
              </a:extLst>
            </p:cNvPr>
            <p:cNvCxnSpPr>
              <a:cxnSpLocks/>
              <a:stCxn id="70" idx="6"/>
              <a:endCxn id="72"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72" name="Oval 71">
              <a:extLst>
                <a:ext uri="{FF2B5EF4-FFF2-40B4-BE49-F238E27FC236}">
                  <a16:creationId xmlns:a16="http://schemas.microsoft.com/office/drawing/2014/main" id="{D42D50A0-3042-FE48-BEEB-6124830BE662}"/>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C9F1EE3D-20BA-C94A-B098-8C105DD45BC5}"/>
              </a:ext>
            </a:extLst>
          </p:cNvPr>
          <p:cNvGrpSpPr/>
          <p:nvPr/>
        </p:nvGrpSpPr>
        <p:grpSpPr>
          <a:xfrm>
            <a:off x="7407390" y="5361867"/>
            <a:ext cx="929064" cy="94331"/>
            <a:chOff x="9970090" y="2594431"/>
            <a:chExt cx="929064" cy="94331"/>
          </a:xfrm>
        </p:grpSpPr>
        <p:sp>
          <p:nvSpPr>
            <p:cNvPr id="74" name="Oval 73">
              <a:extLst>
                <a:ext uri="{FF2B5EF4-FFF2-40B4-BE49-F238E27FC236}">
                  <a16:creationId xmlns:a16="http://schemas.microsoft.com/office/drawing/2014/main" id="{333392E2-59A9-F846-996E-94D7E385FE9E}"/>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DF51E8B8-AE5F-E44B-BA26-E1C0BFB9E7DB}"/>
                </a:ext>
              </a:extLst>
            </p:cNvPr>
            <p:cNvCxnSpPr>
              <a:cxnSpLocks/>
              <a:stCxn id="74" idx="6"/>
              <a:endCxn id="76"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76" name="Oval 75">
              <a:extLst>
                <a:ext uri="{FF2B5EF4-FFF2-40B4-BE49-F238E27FC236}">
                  <a16:creationId xmlns:a16="http://schemas.microsoft.com/office/drawing/2014/main" id="{A32F25C4-87FF-4042-813A-BCC220BE11C5}"/>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D583B20-0989-8641-A045-DFC0C9DFECE9}"/>
              </a:ext>
            </a:extLst>
          </p:cNvPr>
          <p:cNvGrpSpPr/>
          <p:nvPr/>
        </p:nvGrpSpPr>
        <p:grpSpPr>
          <a:xfrm>
            <a:off x="7407390" y="5647617"/>
            <a:ext cx="929064" cy="94331"/>
            <a:chOff x="9970090" y="2880181"/>
            <a:chExt cx="929064" cy="94331"/>
          </a:xfrm>
        </p:grpSpPr>
        <p:sp>
          <p:nvSpPr>
            <p:cNvPr id="78" name="Oval 77">
              <a:extLst>
                <a:ext uri="{FF2B5EF4-FFF2-40B4-BE49-F238E27FC236}">
                  <a16:creationId xmlns:a16="http://schemas.microsoft.com/office/drawing/2014/main" id="{8A17AC8B-D4F1-6C4A-97A1-D78DA662EB0F}"/>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2D7E02D4-D408-6B4B-B81D-7DC65530D7EE}"/>
                </a:ext>
              </a:extLst>
            </p:cNvPr>
            <p:cNvCxnSpPr>
              <a:cxnSpLocks/>
              <a:stCxn id="78" idx="6"/>
              <a:endCxn id="80"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0" name="Oval 79">
              <a:extLst>
                <a:ext uri="{FF2B5EF4-FFF2-40B4-BE49-F238E27FC236}">
                  <a16:creationId xmlns:a16="http://schemas.microsoft.com/office/drawing/2014/main" id="{19AEC8B3-5F4E-D94A-B82C-8F20FEDF48E4}"/>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C81DE9A7-9811-F54A-820F-992345D2A5CF}"/>
              </a:ext>
            </a:extLst>
          </p:cNvPr>
          <p:cNvGrpSpPr/>
          <p:nvPr/>
        </p:nvGrpSpPr>
        <p:grpSpPr>
          <a:xfrm>
            <a:off x="7417430" y="5909475"/>
            <a:ext cx="929064" cy="94331"/>
            <a:chOff x="9980130" y="3142039"/>
            <a:chExt cx="929064" cy="94331"/>
          </a:xfrm>
        </p:grpSpPr>
        <p:sp>
          <p:nvSpPr>
            <p:cNvPr id="82" name="Oval 81">
              <a:extLst>
                <a:ext uri="{FF2B5EF4-FFF2-40B4-BE49-F238E27FC236}">
                  <a16:creationId xmlns:a16="http://schemas.microsoft.com/office/drawing/2014/main" id="{0BA9EDFC-52FF-194A-8016-D004E8805EFD}"/>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FE226CFD-068A-6E4C-A4E8-082451737379}"/>
                </a:ext>
              </a:extLst>
            </p:cNvPr>
            <p:cNvCxnSpPr>
              <a:cxnSpLocks/>
              <a:stCxn id="82" idx="6"/>
              <a:endCxn id="84"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4" name="Oval 83">
              <a:extLst>
                <a:ext uri="{FF2B5EF4-FFF2-40B4-BE49-F238E27FC236}">
                  <a16:creationId xmlns:a16="http://schemas.microsoft.com/office/drawing/2014/main" id="{29E29BE4-48E6-4240-B0C0-7E3FC4ED291E}"/>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5ED77BAF-6754-6840-8970-369FFCE1C92E}"/>
              </a:ext>
            </a:extLst>
          </p:cNvPr>
          <p:cNvSpPr txBox="1"/>
          <p:nvPr/>
        </p:nvSpPr>
        <p:spPr>
          <a:xfrm>
            <a:off x="8611915" y="5763387"/>
            <a:ext cx="453970" cy="369332"/>
          </a:xfrm>
          <a:prstGeom prst="rect">
            <a:avLst/>
          </a:prstGeom>
          <a:noFill/>
        </p:spPr>
        <p:txBody>
          <a:bodyPr wrap="square" rtlCol="0">
            <a:spAutoFit/>
          </a:bodyPr>
          <a:lstStyle/>
          <a:p>
            <a:r>
              <a:rPr lang="en-US" dirty="0"/>
              <a:t>GC</a:t>
            </a:r>
          </a:p>
        </p:txBody>
      </p:sp>
      <p:grpSp>
        <p:nvGrpSpPr>
          <p:cNvPr id="86" name="Group 85">
            <a:extLst>
              <a:ext uri="{FF2B5EF4-FFF2-40B4-BE49-F238E27FC236}">
                <a16:creationId xmlns:a16="http://schemas.microsoft.com/office/drawing/2014/main" id="{C1042158-38E3-E348-862E-3695BE748478}"/>
              </a:ext>
            </a:extLst>
          </p:cNvPr>
          <p:cNvGrpSpPr/>
          <p:nvPr/>
        </p:nvGrpSpPr>
        <p:grpSpPr>
          <a:xfrm>
            <a:off x="7417925" y="6154076"/>
            <a:ext cx="929064" cy="94331"/>
            <a:chOff x="9980625" y="3386640"/>
            <a:chExt cx="929064" cy="94331"/>
          </a:xfrm>
        </p:grpSpPr>
        <p:sp>
          <p:nvSpPr>
            <p:cNvPr id="87" name="Oval 86">
              <a:extLst>
                <a:ext uri="{FF2B5EF4-FFF2-40B4-BE49-F238E27FC236}">
                  <a16:creationId xmlns:a16="http://schemas.microsoft.com/office/drawing/2014/main" id="{ECE17AE2-0129-F146-9F37-4C1AEB761998}"/>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0DF118FB-D2EA-7E42-9706-70D25883A6CC}"/>
                </a:ext>
              </a:extLst>
            </p:cNvPr>
            <p:cNvCxnSpPr>
              <a:cxnSpLocks/>
              <a:stCxn id="87" idx="6"/>
              <a:endCxn id="89"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9" name="Oval 88">
              <a:extLst>
                <a:ext uri="{FF2B5EF4-FFF2-40B4-BE49-F238E27FC236}">
                  <a16:creationId xmlns:a16="http://schemas.microsoft.com/office/drawing/2014/main" id="{9DFF57BE-377B-AC4B-9D18-941E4D300061}"/>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0" name="TextBox 89">
            <a:extLst>
              <a:ext uri="{FF2B5EF4-FFF2-40B4-BE49-F238E27FC236}">
                <a16:creationId xmlns:a16="http://schemas.microsoft.com/office/drawing/2014/main" id="{A0FE0DD8-14A1-2E45-9E6F-2DF45870BF43}"/>
              </a:ext>
            </a:extLst>
          </p:cNvPr>
          <p:cNvSpPr txBox="1"/>
          <p:nvPr/>
        </p:nvSpPr>
        <p:spPr>
          <a:xfrm>
            <a:off x="8608219" y="5997327"/>
            <a:ext cx="420308" cy="369332"/>
          </a:xfrm>
          <a:prstGeom prst="rect">
            <a:avLst/>
          </a:prstGeom>
          <a:noFill/>
        </p:spPr>
        <p:txBody>
          <a:bodyPr wrap="square" rtlCol="0">
            <a:spAutoFit/>
          </a:bodyPr>
          <a:lstStyle/>
          <a:p>
            <a:r>
              <a:rPr lang="en-US" dirty="0"/>
              <a:t>CE</a:t>
            </a:r>
          </a:p>
        </p:txBody>
      </p:sp>
      <p:grpSp>
        <p:nvGrpSpPr>
          <p:cNvPr id="91" name="Group 90">
            <a:extLst>
              <a:ext uri="{FF2B5EF4-FFF2-40B4-BE49-F238E27FC236}">
                <a16:creationId xmlns:a16="http://schemas.microsoft.com/office/drawing/2014/main" id="{3E38AEAB-4E65-2745-A244-37C5F42B3570}"/>
              </a:ext>
            </a:extLst>
          </p:cNvPr>
          <p:cNvGrpSpPr/>
          <p:nvPr/>
        </p:nvGrpSpPr>
        <p:grpSpPr>
          <a:xfrm>
            <a:off x="7417430" y="6401568"/>
            <a:ext cx="929064" cy="94331"/>
            <a:chOff x="9980130" y="3634132"/>
            <a:chExt cx="929064" cy="94331"/>
          </a:xfrm>
        </p:grpSpPr>
        <p:sp>
          <p:nvSpPr>
            <p:cNvPr id="92" name="Oval 91">
              <a:extLst>
                <a:ext uri="{FF2B5EF4-FFF2-40B4-BE49-F238E27FC236}">
                  <a16:creationId xmlns:a16="http://schemas.microsoft.com/office/drawing/2014/main" id="{D5C698A8-B60E-BE42-BE48-2B0210D02FFA}"/>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C84812DB-8D88-F74E-A7E1-25F6D2441E11}"/>
                </a:ext>
              </a:extLst>
            </p:cNvPr>
            <p:cNvCxnSpPr>
              <a:cxnSpLocks/>
              <a:stCxn id="92" idx="6"/>
              <a:endCxn id="94"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4" name="Oval 93">
              <a:extLst>
                <a:ext uri="{FF2B5EF4-FFF2-40B4-BE49-F238E27FC236}">
                  <a16:creationId xmlns:a16="http://schemas.microsoft.com/office/drawing/2014/main" id="{ABDBCFE9-FC48-7E41-A5BF-13EE07122BFF}"/>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C0966DE5-BBE1-6146-A1A7-BB376AD52556}"/>
              </a:ext>
            </a:extLst>
          </p:cNvPr>
          <p:cNvSpPr txBox="1"/>
          <p:nvPr/>
        </p:nvSpPr>
        <p:spPr>
          <a:xfrm>
            <a:off x="8606851" y="3335871"/>
            <a:ext cx="439479" cy="646331"/>
          </a:xfrm>
          <a:prstGeom prst="rect">
            <a:avLst/>
          </a:prstGeom>
          <a:noFill/>
        </p:spPr>
        <p:txBody>
          <a:bodyPr wrap="square" rtlCol="0">
            <a:spAutoFit/>
          </a:bodyPr>
          <a:lstStyle/>
          <a:p>
            <a:r>
              <a:rPr lang="en-US" dirty="0"/>
              <a:t>AC</a:t>
            </a:r>
          </a:p>
          <a:p>
            <a:r>
              <a:rPr lang="en-US" dirty="0"/>
              <a:t>BC</a:t>
            </a:r>
          </a:p>
        </p:txBody>
      </p:sp>
      <p:sp>
        <p:nvSpPr>
          <p:cNvPr id="96" name="TextBox 95">
            <a:extLst>
              <a:ext uri="{FF2B5EF4-FFF2-40B4-BE49-F238E27FC236}">
                <a16:creationId xmlns:a16="http://schemas.microsoft.com/office/drawing/2014/main" id="{8A253701-C1CC-854B-9A2C-FC29C03139D9}"/>
              </a:ext>
            </a:extLst>
          </p:cNvPr>
          <p:cNvSpPr txBox="1"/>
          <p:nvPr/>
        </p:nvSpPr>
        <p:spPr>
          <a:xfrm>
            <a:off x="8602360" y="3882923"/>
            <a:ext cx="442750" cy="923330"/>
          </a:xfrm>
          <a:prstGeom prst="rect">
            <a:avLst/>
          </a:prstGeom>
          <a:noFill/>
        </p:spPr>
        <p:txBody>
          <a:bodyPr wrap="square" rtlCol="0">
            <a:spAutoFit/>
          </a:bodyPr>
          <a:lstStyle/>
          <a:p>
            <a:r>
              <a:rPr lang="en-US" dirty="0"/>
              <a:t>AB</a:t>
            </a:r>
          </a:p>
          <a:p>
            <a:r>
              <a:rPr lang="en-US" dirty="0"/>
              <a:t>EF</a:t>
            </a:r>
          </a:p>
          <a:p>
            <a:r>
              <a:rPr lang="en-US" dirty="0"/>
              <a:t>FG</a:t>
            </a:r>
          </a:p>
        </p:txBody>
      </p:sp>
      <p:sp>
        <p:nvSpPr>
          <p:cNvPr id="97" name="Left Bracket 96">
            <a:extLst>
              <a:ext uri="{FF2B5EF4-FFF2-40B4-BE49-F238E27FC236}">
                <a16:creationId xmlns:a16="http://schemas.microsoft.com/office/drawing/2014/main" id="{D47B20F9-123A-C742-88F5-3B708092217B}"/>
              </a:ext>
            </a:extLst>
          </p:cNvPr>
          <p:cNvSpPr/>
          <p:nvPr/>
        </p:nvSpPr>
        <p:spPr>
          <a:xfrm>
            <a:off x="9348153" y="3335871"/>
            <a:ext cx="60111" cy="3157137"/>
          </a:xfrm>
          <a:prstGeom prst="lef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Right Bracket 97">
            <a:extLst>
              <a:ext uri="{FF2B5EF4-FFF2-40B4-BE49-F238E27FC236}">
                <a16:creationId xmlns:a16="http://schemas.microsoft.com/office/drawing/2014/main" id="{DFF8BFF0-5111-A542-B725-0140191F05E5}"/>
              </a:ext>
            </a:extLst>
          </p:cNvPr>
          <p:cNvSpPr/>
          <p:nvPr/>
        </p:nvSpPr>
        <p:spPr>
          <a:xfrm>
            <a:off x="9674610" y="3327831"/>
            <a:ext cx="68928" cy="3157138"/>
          </a:xfrm>
          <a:prstGeom prst="righ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94B82933-6220-B741-B9B5-DDB85670918F}"/>
              </a:ext>
            </a:extLst>
          </p:cNvPr>
          <p:cNvSpPr txBox="1"/>
          <p:nvPr/>
        </p:nvSpPr>
        <p:spPr>
          <a:xfrm>
            <a:off x="9420057" y="3385215"/>
            <a:ext cx="372218" cy="3139321"/>
          </a:xfrm>
          <a:prstGeom prst="rect">
            <a:avLst/>
          </a:prstGeom>
          <a:noFill/>
        </p:spPr>
        <p:txBody>
          <a:bodyPr wrap="square" rtlCol="0">
            <a:spAutoFit/>
          </a:bodyPr>
          <a:lstStyle/>
          <a:p>
            <a:r>
              <a:rPr lang="en-US" altLang="zh-CN" dirty="0"/>
              <a:t>1</a:t>
            </a:r>
          </a:p>
          <a:p>
            <a:r>
              <a:rPr lang="en-US" altLang="zh-CN" dirty="0"/>
              <a:t>-1</a:t>
            </a:r>
          </a:p>
          <a:p>
            <a:r>
              <a:rPr lang="en-US" altLang="zh-CN" dirty="0"/>
              <a:t>0</a:t>
            </a:r>
          </a:p>
          <a:p>
            <a:r>
              <a:rPr lang="en-US" altLang="zh-CN" dirty="0"/>
              <a:t>1</a:t>
            </a:r>
          </a:p>
          <a:p>
            <a:r>
              <a:rPr lang="en-US" altLang="zh-CN" dirty="0"/>
              <a:t>1</a:t>
            </a:r>
          </a:p>
          <a:p>
            <a:r>
              <a:rPr lang="en-US" altLang="zh-CN" dirty="0"/>
              <a:t>1</a:t>
            </a:r>
          </a:p>
          <a:p>
            <a:r>
              <a:rPr lang="en-US" altLang="zh-CN" dirty="0"/>
              <a:t>1</a:t>
            </a:r>
          </a:p>
          <a:p>
            <a:r>
              <a:rPr lang="en-US" altLang="zh-CN" dirty="0"/>
              <a:t>1</a:t>
            </a:r>
          </a:p>
          <a:p>
            <a:r>
              <a:rPr lang="en-US" altLang="zh-CN" dirty="0"/>
              <a:t>0</a:t>
            </a:r>
          </a:p>
          <a:p>
            <a:r>
              <a:rPr lang="en-US" altLang="zh-CN" dirty="0"/>
              <a:t>0</a:t>
            </a:r>
          </a:p>
          <a:p>
            <a:r>
              <a:rPr lang="en-US" altLang="zh-CN" dirty="0"/>
              <a:t>0</a:t>
            </a:r>
            <a:endParaRPr lang="en-US" dirty="0"/>
          </a:p>
        </p:txBody>
      </p:sp>
      <p:sp>
        <p:nvSpPr>
          <p:cNvPr id="100" name="TextBox 99">
            <a:extLst>
              <a:ext uri="{FF2B5EF4-FFF2-40B4-BE49-F238E27FC236}">
                <a16:creationId xmlns:a16="http://schemas.microsoft.com/office/drawing/2014/main" id="{99BDF2A1-3560-7645-BAAD-DB44BC675919}"/>
              </a:ext>
            </a:extLst>
          </p:cNvPr>
          <p:cNvSpPr txBox="1"/>
          <p:nvPr/>
        </p:nvSpPr>
        <p:spPr>
          <a:xfrm>
            <a:off x="8618694" y="6244440"/>
            <a:ext cx="413896" cy="369332"/>
          </a:xfrm>
          <a:prstGeom prst="rect">
            <a:avLst/>
          </a:prstGeom>
          <a:noFill/>
        </p:spPr>
        <p:txBody>
          <a:bodyPr wrap="square" rtlCol="0">
            <a:spAutoFit/>
          </a:bodyPr>
          <a:lstStyle/>
          <a:p>
            <a:r>
              <a:rPr lang="en-US" dirty="0"/>
              <a:t>CF</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8A365D1E-ACEC-1049-A5A4-B2A34F1B2238}"/>
                  </a:ext>
                </a:extLst>
              </p:cNvPr>
              <p:cNvSpPr txBox="1"/>
              <p:nvPr/>
            </p:nvSpPr>
            <p:spPr>
              <a:xfrm>
                <a:off x="9114576" y="2882932"/>
                <a:ext cx="953851" cy="47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m:oMathPara>
                </a14:m>
                <a:endParaRPr lang="en-US" sz="2400" dirty="0"/>
              </a:p>
            </p:txBody>
          </p:sp>
        </mc:Choice>
        <mc:Fallback xmlns="">
          <p:sp>
            <p:nvSpPr>
              <p:cNvPr id="106" name="TextBox 105">
                <a:extLst>
                  <a:ext uri="{FF2B5EF4-FFF2-40B4-BE49-F238E27FC236}">
                    <a16:creationId xmlns:a16="http://schemas.microsoft.com/office/drawing/2014/main" id="{8A365D1E-ACEC-1049-A5A4-B2A34F1B2238}"/>
                  </a:ext>
                </a:extLst>
              </p:cNvPr>
              <p:cNvSpPr txBox="1">
                <a:spLocks noRot="1" noChangeAspect="1" noMove="1" noResize="1" noEditPoints="1" noAdjustHandles="1" noChangeArrowheads="1" noChangeShapeType="1" noTextEdit="1"/>
              </p:cNvSpPr>
              <p:nvPr/>
            </p:nvSpPr>
            <p:spPr>
              <a:xfrm>
                <a:off x="9114576" y="2882932"/>
                <a:ext cx="953851" cy="4735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BFDAF92D-7DDD-2E4D-9DA8-D5D3364238C1}"/>
                  </a:ext>
                </a:extLst>
              </p:cNvPr>
              <p:cNvSpPr txBox="1"/>
              <p:nvPr/>
            </p:nvSpPr>
            <p:spPr>
              <a:xfrm>
                <a:off x="4436618" y="6060954"/>
                <a:ext cx="182697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rPr>
                                <m:t>𝑥</m:t>
                              </m:r>
                              <m:r>
                                <m:rPr>
                                  <m:nor/>
                                </m:rPr>
                                <a:rPr lang="en-US" sz="2800" dirty="0"/>
                                <m:t> </m:t>
                              </m:r>
                            </m:e>
                          </m:d>
                          <m:r>
                            <a:rPr lang="en-US" sz="2800" i="1">
                              <a:latin typeface="Cambria Math" panose="02040503050406030204" pitchFamily="18" charset="0"/>
                            </a:rPr>
                            <m:t>|</m:t>
                          </m:r>
                        </m:e>
                        <m:sub>
                          <m:r>
                            <a:rPr lang="en-US" sz="2800" i="1">
                              <a:latin typeface="Cambria Math" panose="02040503050406030204" pitchFamily="18" charset="0"/>
                            </a:rPr>
                            <m:t>0</m:t>
                          </m:r>
                        </m:sub>
                      </m:sSub>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6</m:t>
                      </m:r>
                    </m:oMath>
                  </m:oMathPara>
                </a14:m>
                <a:endParaRPr lang="en-US" dirty="0"/>
              </a:p>
            </p:txBody>
          </p:sp>
        </mc:Choice>
        <mc:Fallback xmlns="">
          <p:sp>
            <p:nvSpPr>
              <p:cNvPr id="107" name="TextBox 106">
                <a:extLst>
                  <a:ext uri="{FF2B5EF4-FFF2-40B4-BE49-F238E27FC236}">
                    <a16:creationId xmlns:a16="http://schemas.microsoft.com/office/drawing/2014/main" id="{BFDAF92D-7DDD-2E4D-9DA8-D5D3364238C1}"/>
                  </a:ext>
                </a:extLst>
              </p:cNvPr>
              <p:cNvSpPr txBox="1">
                <a:spLocks noRot="1" noChangeAspect="1" noMove="1" noResize="1" noEditPoints="1" noAdjustHandles="1" noChangeArrowheads="1" noChangeShapeType="1" noTextEdit="1"/>
              </p:cNvSpPr>
              <p:nvPr/>
            </p:nvSpPr>
            <p:spPr>
              <a:xfrm>
                <a:off x="4436618" y="6060954"/>
                <a:ext cx="1826975" cy="523220"/>
              </a:xfrm>
              <a:prstGeom prst="rect">
                <a:avLst/>
              </a:prstGeom>
              <a:blipFill>
                <a:blip r:embed="rId4"/>
                <a:stretch>
                  <a:fillRect l="-1389" t="-11905"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Content Placeholder 2">
                <a:extLst>
                  <a:ext uri="{FF2B5EF4-FFF2-40B4-BE49-F238E27FC236}">
                    <a16:creationId xmlns:a16="http://schemas.microsoft.com/office/drawing/2014/main" id="{00E3729B-F7DB-8B4B-ABDB-AD3BC0DF7D3D}"/>
                  </a:ext>
                </a:extLst>
              </p:cNvPr>
              <p:cNvSpPr txBox="1">
                <a:spLocks/>
              </p:cNvSpPr>
              <p:nvPr/>
            </p:nvSpPr>
            <p:spPr>
              <a:xfrm>
                <a:off x="234881" y="1090642"/>
                <a:ext cx="10749743"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Minimize </a:t>
                </a:r>
                <a14:m>
                  <m:oMath xmlns:m="http://schemas.openxmlformats.org/officeDocument/2006/math">
                    <m:r>
                      <a:rPr lang="en-US" sz="2400" i="1" smtClean="0">
                        <a:latin typeface="Cambria Math" panose="02040503050406030204" pitchFamily="18" charset="0"/>
                      </a:rPr>
                      <m:t>𝑙𝑜𝑠𝑠</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smtClean="0">
                            <a:latin typeface="Cambria Math" panose="02040503050406030204" pitchFamily="18" charset="0"/>
                          </a:rPr>
                          <m:t>|</m:t>
                        </m:r>
                      </m:e>
                      <m:sub>
                        <m:r>
                          <a:rPr lang="en-US" sz="2400" i="1" smtClean="0">
                            <a:latin typeface="Cambria Math" panose="02040503050406030204" pitchFamily="18" charset="0"/>
                          </a:rPr>
                          <m:t>0</m:t>
                        </m:r>
                      </m:sub>
                    </m:sSub>
                  </m:oMath>
                </a14:m>
                <a:r>
                  <a:rPr lang="en-US" sz="2400" dirty="0"/>
                  <a:t> (Number of Edges)</a:t>
                </a:r>
              </a:p>
              <a:p>
                <a:pPr marL="0" indent="0">
                  <a:buNone/>
                </a:pPr>
                <a:r>
                  <a:rPr lang="en-US" sz="2400" dirty="0"/>
                  <a:t>Subject to </a:t>
                </a:r>
                <a14:m>
                  <m:oMath xmlns:m="http://schemas.openxmlformats.org/officeDocument/2006/math">
                    <m:r>
                      <a:rPr lang="en-US" sz="2400" i="1" smtClean="0">
                        <a:latin typeface="Cambria Math" panose="02040503050406030204" pitchFamily="18" charset="0"/>
                      </a:rPr>
                      <m:t>𝑥</m:t>
                    </m:r>
                    <m:r>
                      <a:rPr lang="en-US" sz="240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𝑂𝑟𝑖𝑔</m:t>
                        </m:r>
                      </m:sup>
                    </m:sSup>
                  </m:oMath>
                </a14:m>
                <a:endParaRPr lang="en-US" sz="2400" dirty="0">
                  <a:solidFill>
                    <a:srgbClr val="FF0000"/>
                  </a:solidFill>
                </a:endParaRPr>
              </a:p>
              <a:p>
                <a:endParaRPr lang="en-US" sz="2400" dirty="0"/>
              </a:p>
            </p:txBody>
          </p:sp>
        </mc:Choice>
        <mc:Fallback xmlns="">
          <p:sp>
            <p:nvSpPr>
              <p:cNvPr id="109" name="Content Placeholder 2">
                <a:extLst>
                  <a:ext uri="{FF2B5EF4-FFF2-40B4-BE49-F238E27FC236}">
                    <a16:creationId xmlns:a16="http://schemas.microsoft.com/office/drawing/2014/main" id="{00E3729B-F7DB-8B4B-ABDB-AD3BC0DF7D3D}"/>
                  </a:ext>
                </a:extLst>
              </p:cNvPr>
              <p:cNvSpPr txBox="1">
                <a:spLocks noRot="1" noChangeAspect="1" noMove="1" noResize="1" noEditPoints="1" noAdjustHandles="1" noChangeArrowheads="1" noChangeShapeType="1" noTextEdit="1"/>
              </p:cNvSpPr>
              <p:nvPr/>
            </p:nvSpPr>
            <p:spPr>
              <a:xfrm>
                <a:off x="234881" y="1090642"/>
                <a:ext cx="10749743" cy="1325563"/>
              </a:xfrm>
              <a:prstGeom prst="rect">
                <a:avLst/>
              </a:prstGeom>
              <a:blipFill>
                <a:blip r:embed="rId5"/>
                <a:stretch>
                  <a:fillRect l="-908" t="-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873A8EA-4DF4-CB4C-ABF8-F8979F025DAD}"/>
                  </a:ext>
                </a:extLst>
              </p:cNvPr>
              <p:cNvSpPr txBox="1"/>
              <p:nvPr/>
            </p:nvSpPr>
            <p:spPr>
              <a:xfrm>
                <a:off x="2837018" y="1546446"/>
                <a:ext cx="8030060" cy="1119922"/>
              </a:xfrm>
              <a:prstGeom prst="rect">
                <a:avLst/>
              </a:prstGeom>
              <a:noFill/>
            </p:spPr>
            <p:txBody>
              <a:bodyPr wrap="square" rtlCol="0">
                <a:spAutoFit/>
              </a:bodyPr>
              <a:lstStyle/>
              <a:p>
                <a:r>
                  <a:rPr lang="en-US" sz="2400" dirty="0"/>
                  <a:t>+ previous boundaries + cycles born and dead before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a14:m>
                <a:endParaRPr lang="en-US" sz="2400" dirty="0"/>
              </a:p>
              <a:p>
                <a:endParaRPr lang="en-US" sz="2400" dirty="0">
                  <a:solidFill>
                    <a:srgbClr val="FF0000"/>
                  </a:solidFill>
                </a:endParaRPr>
              </a:p>
              <a:p>
                <a:endParaRPr lang="en-US" dirty="0"/>
              </a:p>
            </p:txBody>
          </p:sp>
        </mc:Choice>
        <mc:Fallback xmlns="">
          <p:sp>
            <p:nvSpPr>
              <p:cNvPr id="101" name="TextBox 100">
                <a:extLst>
                  <a:ext uri="{FF2B5EF4-FFF2-40B4-BE49-F238E27FC236}">
                    <a16:creationId xmlns:a16="http://schemas.microsoft.com/office/drawing/2014/main" id="{2873A8EA-4DF4-CB4C-ABF8-F8979F025DAD}"/>
                  </a:ext>
                </a:extLst>
              </p:cNvPr>
              <p:cNvSpPr txBox="1">
                <a:spLocks noRot="1" noChangeAspect="1" noMove="1" noResize="1" noEditPoints="1" noAdjustHandles="1" noChangeArrowheads="1" noChangeShapeType="1" noTextEdit="1"/>
              </p:cNvSpPr>
              <p:nvPr/>
            </p:nvSpPr>
            <p:spPr>
              <a:xfrm>
                <a:off x="2837018" y="1546446"/>
                <a:ext cx="8030060" cy="1119922"/>
              </a:xfrm>
              <a:prstGeom prst="rect">
                <a:avLst/>
              </a:prstGeom>
              <a:blipFill>
                <a:blip r:embed="rId6"/>
                <a:stretch>
                  <a:fillRect l="-1138" t="-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ight Arrow 102">
                <a:extLst>
                  <a:ext uri="{FF2B5EF4-FFF2-40B4-BE49-F238E27FC236}">
                    <a16:creationId xmlns:a16="http://schemas.microsoft.com/office/drawing/2014/main" id="{238ECBED-648C-D84B-B70C-375811F92544}"/>
                  </a:ext>
                </a:extLst>
              </p:cNvPr>
              <p:cNvSpPr/>
              <p:nvPr/>
            </p:nvSpPr>
            <p:spPr>
              <a:xfrm>
                <a:off x="9251479" y="2086944"/>
                <a:ext cx="1733145" cy="781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ABC</a:t>
                </a:r>
              </a:p>
            </p:txBody>
          </p:sp>
        </mc:Choice>
        <mc:Fallback xmlns="">
          <p:sp>
            <p:nvSpPr>
              <p:cNvPr id="103" name="Right Arrow 102">
                <a:extLst>
                  <a:ext uri="{FF2B5EF4-FFF2-40B4-BE49-F238E27FC236}">
                    <a16:creationId xmlns:a16="http://schemas.microsoft.com/office/drawing/2014/main" id="{238ECBED-648C-D84B-B70C-375811F92544}"/>
                  </a:ext>
                </a:extLst>
              </p:cNvPr>
              <p:cNvSpPr>
                <a:spLocks noRot="1" noChangeAspect="1" noMove="1" noResize="1" noEditPoints="1" noAdjustHandles="1" noChangeArrowheads="1" noChangeShapeType="1" noTextEdit="1"/>
              </p:cNvSpPr>
              <p:nvPr/>
            </p:nvSpPr>
            <p:spPr>
              <a:xfrm>
                <a:off x="9251479" y="2086944"/>
                <a:ext cx="1733145" cy="781535"/>
              </a:xfrm>
              <a:prstGeom prst="rightArrow">
                <a:avLst/>
              </a:prstGeom>
              <a:blipFill>
                <a:blip r:embed="rId7"/>
                <a:stretch>
                  <a:fillRect/>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F43360E3-2858-7349-BC55-4B4987F7F2CC}"/>
              </a:ext>
            </a:extLst>
          </p:cNvPr>
          <p:cNvSpPr txBox="1"/>
          <p:nvPr/>
        </p:nvSpPr>
        <p:spPr>
          <a:xfrm>
            <a:off x="10408404" y="3382841"/>
            <a:ext cx="372218" cy="3139321"/>
          </a:xfrm>
          <a:prstGeom prst="rect">
            <a:avLst/>
          </a:prstGeom>
          <a:noFill/>
        </p:spPr>
        <p:txBody>
          <a:bodyPr wrap="square" rtlCol="0">
            <a:spAutoFit/>
          </a:bodyPr>
          <a:lstStyle/>
          <a:p>
            <a:r>
              <a:rPr lang="en-US" altLang="zh-CN" dirty="0"/>
              <a:t>-1</a:t>
            </a:r>
          </a:p>
          <a:p>
            <a:r>
              <a:rPr lang="en-US" altLang="zh-CN" dirty="0"/>
              <a:t>1</a:t>
            </a:r>
          </a:p>
          <a:p>
            <a:r>
              <a:rPr lang="en-US" altLang="zh-CN" dirty="0"/>
              <a:t>1</a:t>
            </a:r>
          </a:p>
          <a:p>
            <a:r>
              <a:rPr lang="en-US" altLang="zh-CN" dirty="0"/>
              <a:t>0</a:t>
            </a:r>
          </a:p>
          <a:p>
            <a:r>
              <a:rPr lang="en-US" altLang="zh-CN" dirty="0"/>
              <a:t>0</a:t>
            </a:r>
          </a:p>
          <a:p>
            <a:r>
              <a:rPr lang="en-US" altLang="zh-CN" dirty="0"/>
              <a:t>0</a:t>
            </a:r>
          </a:p>
          <a:p>
            <a:r>
              <a:rPr lang="en-US" altLang="zh-CN" dirty="0"/>
              <a:t>0</a:t>
            </a:r>
          </a:p>
          <a:p>
            <a:r>
              <a:rPr lang="en-US" altLang="zh-CN" dirty="0"/>
              <a:t>0</a:t>
            </a:r>
          </a:p>
          <a:p>
            <a:r>
              <a:rPr lang="en-US" altLang="zh-CN" dirty="0"/>
              <a:t>0</a:t>
            </a:r>
          </a:p>
          <a:p>
            <a:r>
              <a:rPr lang="en-US" altLang="zh-CN" dirty="0"/>
              <a:t>0</a:t>
            </a:r>
          </a:p>
          <a:p>
            <a:r>
              <a:rPr lang="en-US" altLang="zh-CN" dirty="0"/>
              <a:t>0</a:t>
            </a:r>
          </a:p>
        </p:txBody>
      </p:sp>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73848263-7EA6-5B4C-A3BC-8460BEC7F118}"/>
                  </a:ext>
                </a:extLst>
              </p:cNvPr>
              <p:cNvSpPr/>
              <p:nvPr/>
            </p:nvSpPr>
            <p:spPr>
              <a:xfrm>
                <a:off x="10190574" y="2903889"/>
                <a:ext cx="973536" cy="400110"/>
              </a:xfrm>
              <a:prstGeom prst="rect">
                <a:avLst/>
              </a:prstGeom>
            </p:spPr>
            <p:txBody>
              <a:bodyPr wrap="square">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ABC</a:t>
                </a:r>
              </a:p>
            </p:txBody>
          </p:sp>
        </mc:Choice>
        <mc:Fallback xmlns="">
          <p:sp>
            <p:nvSpPr>
              <p:cNvPr id="105" name="Rectangle 104">
                <a:extLst>
                  <a:ext uri="{FF2B5EF4-FFF2-40B4-BE49-F238E27FC236}">
                    <a16:creationId xmlns:a16="http://schemas.microsoft.com/office/drawing/2014/main" id="{73848263-7EA6-5B4C-A3BC-8460BEC7F118}"/>
                  </a:ext>
                </a:extLst>
              </p:cNvPr>
              <p:cNvSpPr>
                <a:spLocks noRot="1" noChangeAspect="1" noMove="1" noResize="1" noEditPoints="1" noAdjustHandles="1" noChangeArrowheads="1" noChangeShapeType="1" noTextEdit="1"/>
              </p:cNvSpPr>
              <p:nvPr/>
            </p:nvSpPr>
            <p:spPr>
              <a:xfrm>
                <a:off x="10190574" y="2903889"/>
                <a:ext cx="973536" cy="400110"/>
              </a:xfrm>
              <a:prstGeom prst="rect">
                <a:avLst/>
              </a:prstGeom>
              <a:blipFill>
                <a:blip r:embed="rId8"/>
                <a:stretch>
                  <a:fillRect t="-6061" b="-24242"/>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08A18E0F-87CF-4748-B0D0-4089F350EB71}"/>
              </a:ext>
            </a:extLst>
          </p:cNvPr>
          <p:cNvSpPr txBox="1"/>
          <p:nvPr/>
        </p:nvSpPr>
        <p:spPr>
          <a:xfrm>
            <a:off x="9968011" y="4982181"/>
            <a:ext cx="300082" cy="369332"/>
          </a:xfrm>
          <a:prstGeom prst="rect">
            <a:avLst/>
          </a:prstGeom>
          <a:noFill/>
        </p:spPr>
        <p:txBody>
          <a:bodyPr wrap="square" rtlCol="0">
            <a:spAutoFit/>
          </a:bodyPr>
          <a:lstStyle/>
          <a:p>
            <a:r>
              <a:rPr lang="en-US" altLang="zh-CN" dirty="0"/>
              <a:t>+</a:t>
            </a:r>
            <a:endParaRPr lang="en-US" dirty="0"/>
          </a:p>
        </p:txBody>
      </p:sp>
      <p:sp>
        <p:nvSpPr>
          <p:cNvPr id="110" name="Left Bracket 109">
            <a:extLst>
              <a:ext uri="{FF2B5EF4-FFF2-40B4-BE49-F238E27FC236}">
                <a16:creationId xmlns:a16="http://schemas.microsoft.com/office/drawing/2014/main" id="{1A4A9077-63CA-0A4F-B01C-89F859E04737}"/>
              </a:ext>
            </a:extLst>
          </p:cNvPr>
          <p:cNvSpPr/>
          <p:nvPr/>
        </p:nvSpPr>
        <p:spPr>
          <a:xfrm>
            <a:off x="10336500" y="3333497"/>
            <a:ext cx="60111" cy="3157137"/>
          </a:xfrm>
          <a:prstGeom prst="lef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Right Bracket 110">
            <a:extLst>
              <a:ext uri="{FF2B5EF4-FFF2-40B4-BE49-F238E27FC236}">
                <a16:creationId xmlns:a16="http://schemas.microsoft.com/office/drawing/2014/main" id="{1AD0785B-D683-4745-B9EA-1E03EC4B4B92}"/>
              </a:ext>
            </a:extLst>
          </p:cNvPr>
          <p:cNvSpPr/>
          <p:nvPr/>
        </p:nvSpPr>
        <p:spPr>
          <a:xfrm>
            <a:off x="10662957" y="3325457"/>
            <a:ext cx="68928" cy="3157138"/>
          </a:xfrm>
          <a:prstGeom prst="righ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a:extLst>
              <a:ext uri="{FF2B5EF4-FFF2-40B4-BE49-F238E27FC236}">
                <a16:creationId xmlns:a16="http://schemas.microsoft.com/office/drawing/2014/main" id="{E3CB18B4-ABBA-7B4A-90B9-C4E7C57AFFF0}"/>
              </a:ext>
            </a:extLst>
          </p:cNvPr>
          <p:cNvSpPr txBox="1"/>
          <p:nvPr/>
        </p:nvSpPr>
        <p:spPr>
          <a:xfrm>
            <a:off x="11425734" y="3412520"/>
            <a:ext cx="372218" cy="3139321"/>
          </a:xfrm>
          <a:prstGeom prst="rect">
            <a:avLst/>
          </a:prstGeom>
          <a:noFill/>
        </p:spPr>
        <p:txBody>
          <a:bodyPr wrap="square" rtlCol="0">
            <a:spAutoFit/>
          </a:bodyPr>
          <a:lstStyle/>
          <a:p>
            <a:r>
              <a:rPr lang="en-US" altLang="zh-CN" dirty="0"/>
              <a:t>0</a:t>
            </a:r>
          </a:p>
          <a:p>
            <a:r>
              <a:rPr lang="en-US" altLang="zh-CN" dirty="0"/>
              <a:t>0</a:t>
            </a:r>
          </a:p>
          <a:p>
            <a:r>
              <a:rPr lang="en-US" altLang="zh-CN" dirty="0"/>
              <a:t>1</a:t>
            </a:r>
          </a:p>
          <a:p>
            <a:r>
              <a:rPr lang="en-US" altLang="zh-CN" dirty="0"/>
              <a:t>1</a:t>
            </a:r>
          </a:p>
          <a:p>
            <a:r>
              <a:rPr lang="en-US" altLang="zh-CN" dirty="0"/>
              <a:t>1</a:t>
            </a:r>
          </a:p>
          <a:p>
            <a:r>
              <a:rPr lang="en-US" altLang="zh-CN" dirty="0"/>
              <a:t>1</a:t>
            </a:r>
          </a:p>
          <a:p>
            <a:r>
              <a:rPr lang="en-US" altLang="zh-CN" dirty="0"/>
              <a:t>1</a:t>
            </a:r>
          </a:p>
          <a:p>
            <a:r>
              <a:rPr lang="en-US" altLang="zh-CN" dirty="0"/>
              <a:t>1</a:t>
            </a:r>
          </a:p>
          <a:p>
            <a:r>
              <a:rPr lang="en-US" altLang="zh-CN" dirty="0"/>
              <a:t>0</a:t>
            </a:r>
          </a:p>
          <a:p>
            <a:r>
              <a:rPr lang="en-US" altLang="zh-CN" dirty="0"/>
              <a:t>0</a:t>
            </a:r>
          </a:p>
          <a:p>
            <a:r>
              <a:rPr lang="en-US" altLang="zh-CN" dirty="0"/>
              <a:t>0</a:t>
            </a:r>
          </a:p>
        </p:txBody>
      </p:sp>
      <p:sp>
        <p:nvSpPr>
          <p:cNvPr id="113" name="Left Bracket 112">
            <a:extLst>
              <a:ext uri="{FF2B5EF4-FFF2-40B4-BE49-F238E27FC236}">
                <a16:creationId xmlns:a16="http://schemas.microsoft.com/office/drawing/2014/main" id="{AEDA1199-B64A-494E-906B-507620E1CF3B}"/>
              </a:ext>
            </a:extLst>
          </p:cNvPr>
          <p:cNvSpPr/>
          <p:nvPr/>
        </p:nvSpPr>
        <p:spPr>
          <a:xfrm>
            <a:off x="11353830" y="3363176"/>
            <a:ext cx="60111" cy="3157137"/>
          </a:xfrm>
          <a:prstGeom prst="lef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Right Bracket 113">
            <a:extLst>
              <a:ext uri="{FF2B5EF4-FFF2-40B4-BE49-F238E27FC236}">
                <a16:creationId xmlns:a16="http://schemas.microsoft.com/office/drawing/2014/main" id="{D00F719D-11B0-C345-9FDB-03CE895FC67C}"/>
              </a:ext>
            </a:extLst>
          </p:cNvPr>
          <p:cNvSpPr/>
          <p:nvPr/>
        </p:nvSpPr>
        <p:spPr>
          <a:xfrm>
            <a:off x="11680287" y="3355136"/>
            <a:ext cx="68928" cy="3157138"/>
          </a:xfrm>
          <a:prstGeom prst="righ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694DB3A-1488-DC4F-B9DF-6731FC386F24}"/>
              </a:ext>
            </a:extLst>
          </p:cNvPr>
          <p:cNvSpPr txBox="1"/>
          <p:nvPr/>
        </p:nvSpPr>
        <p:spPr>
          <a:xfrm>
            <a:off x="10937631" y="5011615"/>
            <a:ext cx="300082" cy="369332"/>
          </a:xfrm>
          <a:prstGeom prst="rect">
            <a:avLst/>
          </a:prstGeom>
          <a:noFill/>
        </p:spPr>
        <p:txBody>
          <a:bodyPr wrap="none" rtlCol="0">
            <a:spAutoFit/>
          </a:bodyPr>
          <a:lstStyle/>
          <a:p>
            <a:r>
              <a:rPr lang="en-US" altLang="zh-CN" dirty="0"/>
              <a:t>=</a:t>
            </a:r>
            <a:endParaRPr lang="en-US"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2B351B-11D7-F34A-BC4C-C24F99AD0F32}"/>
                  </a:ext>
                </a:extLst>
              </p:cNvPr>
              <p:cNvSpPr txBox="1"/>
              <p:nvPr/>
            </p:nvSpPr>
            <p:spPr>
              <a:xfrm>
                <a:off x="11353830" y="2871276"/>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115" name="TextBox 114">
                <a:extLst>
                  <a:ext uri="{FF2B5EF4-FFF2-40B4-BE49-F238E27FC236}">
                    <a16:creationId xmlns:a16="http://schemas.microsoft.com/office/drawing/2014/main" id="{7C2B351B-11D7-F34A-BC4C-C24F99AD0F32}"/>
                  </a:ext>
                </a:extLst>
              </p:cNvPr>
              <p:cNvSpPr txBox="1">
                <a:spLocks noRot="1" noChangeAspect="1" noMove="1" noResize="1" noEditPoints="1" noAdjustHandles="1" noChangeArrowheads="1" noChangeShapeType="1" noTextEdit="1"/>
              </p:cNvSpPr>
              <p:nvPr/>
            </p:nvSpPr>
            <p:spPr>
              <a:xfrm>
                <a:off x="11353830" y="2871276"/>
                <a:ext cx="426399" cy="461665"/>
              </a:xfrm>
              <a:prstGeom prst="rect">
                <a:avLst/>
              </a:prstGeom>
              <a:blipFill>
                <a:blip r:embed="rId9"/>
                <a:stretch>
                  <a:fillRect/>
                </a:stretch>
              </a:blipFill>
            </p:spPr>
            <p:txBody>
              <a:bodyPr/>
              <a:lstStyle/>
              <a:p>
                <a:r>
                  <a:rPr lang="en-US">
                    <a:noFill/>
                  </a:rPr>
                  <a:t> </a:t>
                </a:r>
              </a:p>
            </p:txBody>
          </p:sp>
        </mc:Fallback>
      </mc:AlternateContent>
      <p:sp>
        <p:nvSpPr>
          <p:cNvPr id="23" name="Title 22">
            <a:extLst>
              <a:ext uri="{FF2B5EF4-FFF2-40B4-BE49-F238E27FC236}">
                <a16:creationId xmlns:a16="http://schemas.microsoft.com/office/drawing/2014/main" id="{96FD52A1-B653-4DFA-8AAF-933C7FA33E05}"/>
              </a:ext>
            </a:extLst>
          </p:cNvPr>
          <p:cNvSpPr>
            <a:spLocks noGrp="1"/>
          </p:cNvSpPr>
          <p:nvPr>
            <p:ph type="title"/>
          </p:nvPr>
        </p:nvSpPr>
        <p:spPr>
          <a:xfrm>
            <a:off x="265022" y="27799"/>
            <a:ext cx="10515600" cy="1325563"/>
          </a:xfrm>
        </p:spPr>
        <p:txBody>
          <a:bodyPr>
            <a:normAutofit/>
          </a:bodyPr>
          <a:lstStyle/>
          <a:p>
            <a:r>
              <a:rPr lang="en-US" sz="4250" b="1" dirty="0">
                <a:latin typeface="+mn-lt"/>
              </a:rPr>
              <a:t>Minimize Number of Edges</a:t>
            </a:r>
          </a:p>
        </p:txBody>
      </p:sp>
    </p:spTree>
    <p:extLst>
      <p:ext uri="{BB962C8B-B14F-4D97-AF65-F5344CB8AC3E}">
        <p14:creationId xmlns:p14="http://schemas.microsoft.com/office/powerpoint/2010/main" val="151038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A46B30-4CD2-CE4E-A7F7-2C1391D779FC}"/>
              </a:ext>
            </a:extLst>
          </p:cNvPr>
          <p:cNvSpPr txBox="1"/>
          <p:nvPr/>
        </p:nvSpPr>
        <p:spPr>
          <a:xfrm>
            <a:off x="5027172" y="5274638"/>
            <a:ext cx="507620" cy="324954"/>
          </a:xfrm>
          <a:prstGeom prst="rect">
            <a:avLst/>
          </a:prstGeom>
          <a:noFill/>
        </p:spPr>
        <p:txBody>
          <a:bodyPr wrap="square" rtlCol="0">
            <a:spAutoFit/>
          </a:bodyPr>
          <a:lstStyle/>
          <a:p>
            <a:r>
              <a:rPr lang="en-US" dirty="0"/>
              <a:t>D</a:t>
            </a:r>
          </a:p>
        </p:txBody>
      </p:sp>
      <p:cxnSp>
        <p:nvCxnSpPr>
          <p:cNvPr id="5" name="Straight Connector 4">
            <a:extLst>
              <a:ext uri="{FF2B5EF4-FFF2-40B4-BE49-F238E27FC236}">
                <a16:creationId xmlns:a16="http://schemas.microsoft.com/office/drawing/2014/main" id="{6D50C61F-7F29-A942-AAC4-A8E941055E3B}"/>
              </a:ext>
            </a:extLst>
          </p:cNvPr>
          <p:cNvCxnSpPr>
            <a:cxnSpLocks noChangeAspect="1"/>
            <a:endCxn id="13" idx="0"/>
          </p:cNvCxnSpPr>
          <p:nvPr/>
        </p:nvCxnSpPr>
        <p:spPr>
          <a:xfrm>
            <a:off x="4548944" y="3429000"/>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85D20DA4-33D3-2445-A998-426312DCAB63}"/>
              </a:ext>
            </a:extLst>
          </p:cNvPr>
          <p:cNvCxnSpPr>
            <a:cxnSpLocks noChangeAspect="1"/>
          </p:cNvCxnSpPr>
          <p:nvPr/>
        </p:nvCxnSpPr>
        <p:spPr>
          <a:xfrm flipH="1">
            <a:off x="1098380" y="2598618"/>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9B0B2F73-60C6-894F-94B2-861E6CEA79FC}"/>
              </a:ext>
            </a:extLst>
          </p:cNvPr>
          <p:cNvCxnSpPr>
            <a:cxnSpLocks noChangeAspect="1"/>
            <a:endCxn id="13" idx="3"/>
          </p:cNvCxnSpPr>
          <p:nvPr/>
        </p:nvCxnSpPr>
        <p:spPr>
          <a:xfrm flipV="1">
            <a:off x="2895755" y="5437115"/>
            <a:ext cx="1954894" cy="754950"/>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C60AD76D-BD46-6142-A7D1-4BED0C324F21}"/>
              </a:ext>
            </a:extLst>
          </p:cNvPr>
          <p:cNvCxnSpPr>
            <a:cxnSpLocks noChangeAspect="1"/>
          </p:cNvCxnSpPr>
          <p:nvPr/>
        </p:nvCxnSpPr>
        <p:spPr>
          <a:xfrm flipH="1" flipV="1">
            <a:off x="1047131" y="3609902"/>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DDCEBA66-F422-234F-AD8E-2B5FB9197711}"/>
              </a:ext>
            </a:extLst>
          </p:cNvPr>
          <p:cNvCxnSpPr>
            <a:cxnSpLocks noChangeAspect="1"/>
          </p:cNvCxnSpPr>
          <p:nvPr/>
        </p:nvCxnSpPr>
        <p:spPr>
          <a:xfrm>
            <a:off x="1311757" y="5369331"/>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31DEC441-D6B8-E748-ABB0-3ED52998A182}"/>
              </a:ext>
            </a:extLst>
          </p:cNvPr>
          <p:cNvSpPr>
            <a:spLocks noChangeAspect="1"/>
          </p:cNvSpPr>
          <p:nvPr/>
        </p:nvSpPr>
        <p:spPr>
          <a:xfrm>
            <a:off x="974654"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B8C6105-5552-434C-B21B-15B2C3ADD404}"/>
              </a:ext>
            </a:extLst>
          </p:cNvPr>
          <p:cNvSpPr>
            <a:spLocks noChangeAspect="1"/>
          </p:cNvSpPr>
          <p:nvPr/>
        </p:nvSpPr>
        <p:spPr>
          <a:xfrm>
            <a:off x="1188031" y="5245605"/>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F27DF9-C8F8-C449-B873-4FE1186276B0}"/>
              </a:ext>
            </a:extLst>
          </p:cNvPr>
          <p:cNvSpPr>
            <a:spLocks noChangeAspect="1"/>
          </p:cNvSpPr>
          <p:nvPr/>
        </p:nvSpPr>
        <p:spPr>
          <a:xfrm>
            <a:off x="4829420" y="5313390"/>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7900F4B-A3DB-AB40-873F-5298244EACFB}"/>
              </a:ext>
            </a:extLst>
          </p:cNvPr>
          <p:cNvSpPr>
            <a:spLocks noChangeAspect="1"/>
          </p:cNvSpPr>
          <p:nvPr/>
        </p:nvSpPr>
        <p:spPr>
          <a:xfrm>
            <a:off x="2801711" y="6140433"/>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C34AAF3-02ED-A645-80E6-9E14B5C4274A}"/>
              </a:ext>
            </a:extLst>
          </p:cNvPr>
          <p:cNvSpPr txBox="1">
            <a:spLocks noChangeAspect="1"/>
          </p:cNvSpPr>
          <p:nvPr/>
        </p:nvSpPr>
        <p:spPr>
          <a:xfrm>
            <a:off x="2787726" y="2230926"/>
            <a:ext cx="457293" cy="292737"/>
          </a:xfrm>
          <a:prstGeom prst="rect">
            <a:avLst/>
          </a:prstGeom>
          <a:noFill/>
        </p:spPr>
        <p:txBody>
          <a:bodyPr wrap="square" rtlCol="0">
            <a:spAutoFit/>
          </a:bodyPr>
          <a:lstStyle/>
          <a:p>
            <a:r>
              <a:rPr lang="en-US" dirty="0"/>
              <a:t>A</a:t>
            </a:r>
          </a:p>
        </p:txBody>
      </p:sp>
      <p:sp>
        <p:nvSpPr>
          <p:cNvPr id="16" name="TextBox 15">
            <a:extLst>
              <a:ext uri="{FF2B5EF4-FFF2-40B4-BE49-F238E27FC236}">
                <a16:creationId xmlns:a16="http://schemas.microsoft.com/office/drawing/2014/main" id="{F3AB085B-15A9-7545-9FA8-99ED63473BE4}"/>
              </a:ext>
            </a:extLst>
          </p:cNvPr>
          <p:cNvSpPr txBox="1">
            <a:spLocks noChangeAspect="1"/>
          </p:cNvSpPr>
          <p:nvPr/>
        </p:nvSpPr>
        <p:spPr>
          <a:xfrm>
            <a:off x="4454860" y="2983302"/>
            <a:ext cx="457293" cy="292737"/>
          </a:xfrm>
          <a:prstGeom prst="rect">
            <a:avLst/>
          </a:prstGeom>
          <a:noFill/>
        </p:spPr>
        <p:txBody>
          <a:bodyPr wrap="square" rtlCol="0">
            <a:spAutoFit/>
          </a:bodyPr>
          <a:lstStyle/>
          <a:p>
            <a:r>
              <a:rPr lang="en-US" dirty="0"/>
              <a:t>B</a:t>
            </a:r>
          </a:p>
        </p:txBody>
      </p:sp>
      <p:sp>
        <p:nvSpPr>
          <p:cNvPr id="17" name="TextBox 16">
            <a:extLst>
              <a:ext uri="{FF2B5EF4-FFF2-40B4-BE49-F238E27FC236}">
                <a16:creationId xmlns:a16="http://schemas.microsoft.com/office/drawing/2014/main" id="{4067CAE2-1ABB-884B-B119-E981B7D44DB7}"/>
              </a:ext>
            </a:extLst>
          </p:cNvPr>
          <p:cNvSpPr txBox="1">
            <a:spLocks noChangeAspect="1"/>
          </p:cNvSpPr>
          <p:nvPr/>
        </p:nvSpPr>
        <p:spPr>
          <a:xfrm>
            <a:off x="2737312" y="6315791"/>
            <a:ext cx="457293" cy="292737"/>
          </a:xfrm>
          <a:prstGeom prst="rect">
            <a:avLst/>
          </a:prstGeom>
          <a:noFill/>
        </p:spPr>
        <p:txBody>
          <a:bodyPr wrap="square" rtlCol="0">
            <a:spAutoFit/>
          </a:bodyPr>
          <a:lstStyle/>
          <a:p>
            <a:r>
              <a:rPr lang="en-US" dirty="0"/>
              <a:t>E</a:t>
            </a:r>
          </a:p>
        </p:txBody>
      </p:sp>
      <p:sp>
        <p:nvSpPr>
          <p:cNvPr id="18" name="TextBox 17">
            <a:extLst>
              <a:ext uri="{FF2B5EF4-FFF2-40B4-BE49-F238E27FC236}">
                <a16:creationId xmlns:a16="http://schemas.microsoft.com/office/drawing/2014/main" id="{028266FF-977D-2F4B-BC31-E9355C60AAB6}"/>
              </a:ext>
            </a:extLst>
          </p:cNvPr>
          <p:cNvSpPr txBox="1">
            <a:spLocks noChangeAspect="1"/>
          </p:cNvSpPr>
          <p:nvPr/>
        </p:nvSpPr>
        <p:spPr>
          <a:xfrm>
            <a:off x="957125" y="5171713"/>
            <a:ext cx="457293" cy="292737"/>
          </a:xfrm>
          <a:prstGeom prst="rect">
            <a:avLst/>
          </a:prstGeom>
          <a:noFill/>
        </p:spPr>
        <p:txBody>
          <a:bodyPr wrap="square" rtlCol="0">
            <a:spAutoFit/>
          </a:bodyPr>
          <a:lstStyle/>
          <a:p>
            <a:r>
              <a:rPr lang="en-US" dirty="0"/>
              <a:t>F</a:t>
            </a:r>
          </a:p>
        </p:txBody>
      </p:sp>
      <p:sp>
        <p:nvSpPr>
          <p:cNvPr id="19" name="TextBox 18">
            <a:extLst>
              <a:ext uri="{FF2B5EF4-FFF2-40B4-BE49-F238E27FC236}">
                <a16:creationId xmlns:a16="http://schemas.microsoft.com/office/drawing/2014/main" id="{06CF016F-0112-8348-A2F9-5D2F0DB6826F}"/>
              </a:ext>
            </a:extLst>
          </p:cNvPr>
          <p:cNvSpPr txBox="1">
            <a:spLocks noChangeAspect="1"/>
          </p:cNvSpPr>
          <p:nvPr/>
        </p:nvSpPr>
        <p:spPr>
          <a:xfrm>
            <a:off x="929924" y="3176981"/>
            <a:ext cx="457293" cy="292737"/>
          </a:xfrm>
          <a:prstGeom prst="rect">
            <a:avLst/>
          </a:prstGeom>
          <a:noFill/>
        </p:spPr>
        <p:txBody>
          <a:bodyPr wrap="square" rtlCol="0">
            <a:spAutoFit/>
          </a:bodyPr>
          <a:lstStyle/>
          <a:p>
            <a:r>
              <a:rPr lang="en-US" dirty="0"/>
              <a:t>G</a:t>
            </a:r>
          </a:p>
        </p:txBody>
      </p:sp>
      <p:sp>
        <p:nvSpPr>
          <p:cNvPr id="20" name="TextBox 19">
            <a:extLst>
              <a:ext uri="{FF2B5EF4-FFF2-40B4-BE49-F238E27FC236}">
                <a16:creationId xmlns:a16="http://schemas.microsoft.com/office/drawing/2014/main" id="{8E04BC2E-E6FD-2740-82A7-1E332D4F52E3}"/>
              </a:ext>
            </a:extLst>
          </p:cNvPr>
          <p:cNvSpPr txBox="1">
            <a:spLocks noChangeAspect="1"/>
          </p:cNvSpPr>
          <p:nvPr/>
        </p:nvSpPr>
        <p:spPr>
          <a:xfrm>
            <a:off x="3620300" y="3503917"/>
            <a:ext cx="457293" cy="292737"/>
          </a:xfrm>
          <a:prstGeom prst="rect">
            <a:avLst/>
          </a:prstGeom>
          <a:noFill/>
        </p:spPr>
        <p:txBody>
          <a:bodyPr wrap="square" rtlCol="0">
            <a:spAutoFit/>
          </a:bodyPr>
          <a:lstStyle/>
          <a:p>
            <a:r>
              <a:rPr lang="en-US" dirty="0"/>
              <a:t>C</a:t>
            </a:r>
          </a:p>
        </p:txBody>
      </p:sp>
      <p:sp>
        <p:nvSpPr>
          <p:cNvPr id="21" name="Oval 20">
            <a:extLst>
              <a:ext uri="{FF2B5EF4-FFF2-40B4-BE49-F238E27FC236}">
                <a16:creationId xmlns:a16="http://schemas.microsoft.com/office/drawing/2014/main" id="{F03CEAA4-77F7-7343-BC36-547D71687334}"/>
              </a:ext>
            </a:extLst>
          </p:cNvPr>
          <p:cNvSpPr>
            <a:spLocks noChangeAspect="1"/>
          </p:cNvSpPr>
          <p:nvPr/>
        </p:nvSpPr>
        <p:spPr>
          <a:xfrm>
            <a:off x="4476467" y="3284047"/>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B4AD73B-4B6E-AC4D-8AFD-45B6C6D6331F}"/>
              </a:ext>
            </a:extLst>
          </p:cNvPr>
          <p:cNvSpPr>
            <a:spLocks noChangeAspect="1"/>
          </p:cNvSpPr>
          <p:nvPr/>
        </p:nvSpPr>
        <p:spPr>
          <a:xfrm>
            <a:off x="3417065"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6890ABC-E67B-8147-B644-063F0FD3947C}"/>
              </a:ext>
            </a:extLst>
          </p:cNvPr>
          <p:cNvSpPr>
            <a:spLocks noChangeAspect="1"/>
          </p:cNvSpPr>
          <p:nvPr/>
        </p:nvSpPr>
        <p:spPr>
          <a:xfrm>
            <a:off x="2821006" y="252614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5A2BA5D-E21B-D84A-9634-0D1EFAF0A56F}"/>
              </a:ext>
            </a:extLst>
          </p:cNvPr>
          <p:cNvSpPr txBox="1"/>
          <p:nvPr/>
        </p:nvSpPr>
        <p:spPr>
          <a:xfrm>
            <a:off x="5027172" y="5274638"/>
            <a:ext cx="507620" cy="324954"/>
          </a:xfrm>
          <a:prstGeom prst="rect">
            <a:avLst/>
          </a:prstGeom>
          <a:noFill/>
        </p:spPr>
        <p:txBody>
          <a:bodyPr wrap="square" rtlCol="0">
            <a:spAutoFit/>
          </a:bodyPr>
          <a:lstStyle/>
          <a:p>
            <a:r>
              <a:rPr lang="en-US" dirty="0"/>
              <a:t>D</a:t>
            </a:r>
          </a:p>
        </p:txBody>
      </p:sp>
      <p:cxnSp>
        <p:nvCxnSpPr>
          <p:cNvPr id="27" name="Straight Connector 26">
            <a:extLst>
              <a:ext uri="{FF2B5EF4-FFF2-40B4-BE49-F238E27FC236}">
                <a16:creationId xmlns:a16="http://schemas.microsoft.com/office/drawing/2014/main" id="{DDBDF6E7-F804-C241-BCA6-421F1031D4EC}"/>
              </a:ext>
            </a:extLst>
          </p:cNvPr>
          <p:cNvCxnSpPr>
            <a:cxnSpLocks noChangeAspect="1"/>
            <a:endCxn id="34" idx="0"/>
          </p:cNvCxnSpPr>
          <p:nvPr/>
        </p:nvCxnSpPr>
        <p:spPr>
          <a:xfrm>
            <a:off x="4548944" y="3429000"/>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08968162-21E2-1A4D-8B16-AFDD6A90AAFB}"/>
              </a:ext>
            </a:extLst>
          </p:cNvPr>
          <p:cNvCxnSpPr>
            <a:cxnSpLocks noChangeAspect="1"/>
          </p:cNvCxnSpPr>
          <p:nvPr/>
        </p:nvCxnSpPr>
        <p:spPr>
          <a:xfrm flipH="1">
            <a:off x="1098380" y="2598618"/>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34330833-D97D-2541-9CE3-1A213E7C9A8F}"/>
              </a:ext>
            </a:extLst>
          </p:cNvPr>
          <p:cNvCxnSpPr>
            <a:cxnSpLocks noChangeAspect="1"/>
            <a:endCxn id="34" idx="3"/>
          </p:cNvCxnSpPr>
          <p:nvPr/>
        </p:nvCxnSpPr>
        <p:spPr>
          <a:xfrm flipV="1">
            <a:off x="2895755" y="5437115"/>
            <a:ext cx="1954894" cy="754950"/>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ADA92E65-5607-094D-AAFC-65E9B242EAC9}"/>
              </a:ext>
            </a:extLst>
          </p:cNvPr>
          <p:cNvCxnSpPr>
            <a:cxnSpLocks noChangeAspect="1"/>
          </p:cNvCxnSpPr>
          <p:nvPr/>
        </p:nvCxnSpPr>
        <p:spPr>
          <a:xfrm flipH="1" flipV="1">
            <a:off x="1047131" y="3609902"/>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C9D9EE38-8682-8B48-AF8C-41BF9B20E709}"/>
              </a:ext>
            </a:extLst>
          </p:cNvPr>
          <p:cNvCxnSpPr>
            <a:cxnSpLocks noChangeAspect="1"/>
          </p:cNvCxnSpPr>
          <p:nvPr/>
        </p:nvCxnSpPr>
        <p:spPr>
          <a:xfrm>
            <a:off x="1311757" y="5369331"/>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32" name="Oval 31">
            <a:extLst>
              <a:ext uri="{FF2B5EF4-FFF2-40B4-BE49-F238E27FC236}">
                <a16:creationId xmlns:a16="http://schemas.microsoft.com/office/drawing/2014/main" id="{0AB64B43-D480-8C41-8BCB-115186B2897B}"/>
              </a:ext>
            </a:extLst>
          </p:cNvPr>
          <p:cNvSpPr>
            <a:spLocks noChangeAspect="1"/>
          </p:cNvSpPr>
          <p:nvPr/>
        </p:nvSpPr>
        <p:spPr>
          <a:xfrm>
            <a:off x="974654" y="34649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024449F-76CE-5649-9B8F-631E99383B52}"/>
              </a:ext>
            </a:extLst>
          </p:cNvPr>
          <p:cNvSpPr>
            <a:spLocks noChangeAspect="1"/>
          </p:cNvSpPr>
          <p:nvPr/>
        </p:nvSpPr>
        <p:spPr>
          <a:xfrm>
            <a:off x="1188031" y="5245605"/>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6150231-66A0-A147-90E8-CF2D0A6771CB}"/>
              </a:ext>
            </a:extLst>
          </p:cNvPr>
          <p:cNvSpPr>
            <a:spLocks noChangeAspect="1"/>
          </p:cNvSpPr>
          <p:nvPr/>
        </p:nvSpPr>
        <p:spPr>
          <a:xfrm>
            <a:off x="4829420" y="5313390"/>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767BAFE-2953-CE47-9FE4-65B6FD6CA3F5}"/>
              </a:ext>
            </a:extLst>
          </p:cNvPr>
          <p:cNvSpPr>
            <a:spLocks noChangeAspect="1"/>
          </p:cNvSpPr>
          <p:nvPr/>
        </p:nvSpPr>
        <p:spPr>
          <a:xfrm>
            <a:off x="2801711" y="6140433"/>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EE8B93E-62E6-0B47-86D2-DA905FBF794D}"/>
              </a:ext>
            </a:extLst>
          </p:cNvPr>
          <p:cNvSpPr txBox="1">
            <a:spLocks noChangeAspect="1"/>
          </p:cNvSpPr>
          <p:nvPr/>
        </p:nvSpPr>
        <p:spPr>
          <a:xfrm>
            <a:off x="2787726" y="2230926"/>
            <a:ext cx="457293" cy="292737"/>
          </a:xfrm>
          <a:prstGeom prst="rect">
            <a:avLst/>
          </a:prstGeom>
          <a:noFill/>
        </p:spPr>
        <p:txBody>
          <a:bodyPr wrap="square" rtlCol="0">
            <a:spAutoFit/>
          </a:bodyPr>
          <a:lstStyle/>
          <a:p>
            <a:r>
              <a:rPr lang="en-US" dirty="0"/>
              <a:t>A</a:t>
            </a:r>
          </a:p>
        </p:txBody>
      </p:sp>
      <p:sp>
        <p:nvSpPr>
          <p:cNvPr id="37" name="TextBox 36">
            <a:extLst>
              <a:ext uri="{FF2B5EF4-FFF2-40B4-BE49-F238E27FC236}">
                <a16:creationId xmlns:a16="http://schemas.microsoft.com/office/drawing/2014/main" id="{47E09EF4-D7E0-234B-BF0E-3C2CE74AA7ED}"/>
              </a:ext>
            </a:extLst>
          </p:cNvPr>
          <p:cNvSpPr txBox="1">
            <a:spLocks noChangeAspect="1"/>
          </p:cNvSpPr>
          <p:nvPr/>
        </p:nvSpPr>
        <p:spPr>
          <a:xfrm>
            <a:off x="4454860" y="2983302"/>
            <a:ext cx="457293" cy="292737"/>
          </a:xfrm>
          <a:prstGeom prst="rect">
            <a:avLst/>
          </a:prstGeom>
          <a:noFill/>
        </p:spPr>
        <p:txBody>
          <a:bodyPr wrap="square" rtlCol="0">
            <a:spAutoFit/>
          </a:bodyPr>
          <a:lstStyle/>
          <a:p>
            <a:r>
              <a:rPr lang="en-US" dirty="0"/>
              <a:t>B</a:t>
            </a:r>
          </a:p>
        </p:txBody>
      </p:sp>
      <p:sp>
        <p:nvSpPr>
          <p:cNvPr id="38" name="TextBox 37">
            <a:extLst>
              <a:ext uri="{FF2B5EF4-FFF2-40B4-BE49-F238E27FC236}">
                <a16:creationId xmlns:a16="http://schemas.microsoft.com/office/drawing/2014/main" id="{48BE0D20-BD2A-7346-A54E-A77BABF17729}"/>
              </a:ext>
            </a:extLst>
          </p:cNvPr>
          <p:cNvSpPr txBox="1">
            <a:spLocks noChangeAspect="1"/>
          </p:cNvSpPr>
          <p:nvPr/>
        </p:nvSpPr>
        <p:spPr>
          <a:xfrm>
            <a:off x="2737312" y="6315791"/>
            <a:ext cx="457293" cy="292737"/>
          </a:xfrm>
          <a:prstGeom prst="rect">
            <a:avLst/>
          </a:prstGeom>
          <a:noFill/>
        </p:spPr>
        <p:txBody>
          <a:bodyPr wrap="square" rtlCol="0">
            <a:spAutoFit/>
          </a:bodyPr>
          <a:lstStyle/>
          <a:p>
            <a:r>
              <a:rPr lang="en-US" dirty="0"/>
              <a:t>E</a:t>
            </a:r>
          </a:p>
        </p:txBody>
      </p:sp>
      <p:sp>
        <p:nvSpPr>
          <p:cNvPr id="39" name="TextBox 38">
            <a:extLst>
              <a:ext uri="{FF2B5EF4-FFF2-40B4-BE49-F238E27FC236}">
                <a16:creationId xmlns:a16="http://schemas.microsoft.com/office/drawing/2014/main" id="{5AC2BA7B-003C-5043-A2EF-F61FBBB1FE4C}"/>
              </a:ext>
            </a:extLst>
          </p:cNvPr>
          <p:cNvSpPr txBox="1">
            <a:spLocks noChangeAspect="1"/>
          </p:cNvSpPr>
          <p:nvPr/>
        </p:nvSpPr>
        <p:spPr>
          <a:xfrm>
            <a:off x="957125" y="5171713"/>
            <a:ext cx="457293" cy="292737"/>
          </a:xfrm>
          <a:prstGeom prst="rect">
            <a:avLst/>
          </a:prstGeom>
          <a:noFill/>
        </p:spPr>
        <p:txBody>
          <a:bodyPr wrap="square" rtlCol="0">
            <a:spAutoFit/>
          </a:bodyPr>
          <a:lstStyle/>
          <a:p>
            <a:r>
              <a:rPr lang="en-US" dirty="0"/>
              <a:t>F</a:t>
            </a:r>
          </a:p>
        </p:txBody>
      </p:sp>
      <p:sp>
        <p:nvSpPr>
          <p:cNvPr id="40" name="TextBox 39">
            <a:extLst>
              <a:ext uri="{FF2B5EF4-FFF2-40B4-BE49-F238E27FC236}">
                <a16:creationId xmlns:a16="http://schemas.microsoft.com/office/drawing/2014/main" id="{7B3A7DDC-9C4A-3B4E-AA2D-532EFF65BC6D}"/>
              </a:ext>
            </a:extLst>
          </p:cNvPr>
          <p:cNvSpPr txBox="1">
            <a:spLocks noChangeAspect="1"/>
          </p:cNvSpPr>
          <p:nvPr/>
        </p:nvSpPr>
        <p:spPr>
          <a:xfrm>
            <a:off x="929924" y="3176981"/>
            <a:ext cx="457293" cy="292737"/>
          </a:xfrm>
          <a:prstGeom prst="rect">
            <a:avLst/>
          </a:prstGeom>
          <a:noFill/>
        </p:spPr>
        <p:txBody>
          <a:bodyPr wrap="square" rtlCol="0">
            <a:spAutoFit/>
          </a:bodyPr>
          <a:lstStyle/>
          <a:p>
            <a:r>
              <a:rPr lang="en-US" dirty="0"/>
              <a:t>G</a:t>
            </a:r>
          </a:p>
        </p:txBody>
      </p:sp>
      <p:sp>
        <p:nvSpPr>
          <p:cNvPr id="41" name="TextBox 40">
            <a:extLst>
              <a:ext uri="{FF2B5EF4-FFF2-40B4-BE49-F238E27FC236}">
                <a16:creationId xmlns:a16="http://schemas.microsoft.com/office/drawing/2014/main" id="{2BE6B93B-127D-0D4B-9758-E15ADA99F588}"/>
              </a:ext>
            </a:extLst>
          </p:cNvPr>
          <p:cNvSpPr txBox="1">
            <a:spLocks noChangeAspect="1"/>
          </p:cNvSpPr>
          <p:nvPr/>
        </p:nvSpPr>
        <p:spPr>
          <a:xfrm>
            <a:off x="3620300" y="3503917"/>
            <a:ext cx="457293" cy="292737"/>
          </a:xfrm>
          <a:prstGeom prst="rect">
            <a:avLst/>
          </a:prstGeom>
          <a:noFill/>
        </p:spPr>
        <p:txBody>
          <a:bodyPr wrap="square" rtlCol="0">
            <a:spAutoFit/>
          </a:bodyPr>
          <a:lstStyle/>
          <a:p>
            <a:r>
              <a:rPr lang="en-US" dirty="0"/>
              <a:t>C</a:t>
            </a:r>
          </a:p>
        </p:txBody>
      </p:sp>
      <p:sp>
        <p:nvSpPr>
          <p:cNvPr id="42" name="Oval 41">
            <a:extLst>
              <a:ext uri="{FF2B5EF4-FFF2-40B4-BE49-F238E27FC236}">
                <a16:creationId xmlns:a16="http://schemas.microsoft.com/office/drawing/2014/main" id="{87015D49-BC76-7E43-8832-1892F7728E7D}"/>
              </a:ext>
            </a:extLst>
          </p:cNvPr>
          <p:cNvSpPr>
            <a:spLocks noChangeAspect="1"/>
          </p:cNvSpPr>
          <p:nvPr/>
        </p:nvSpPr>
        <p:spPr>
          <a:xfrm>
            <a:off x="4476467" y="3284047"/>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7987C833-EDEA-AA48-8712-DF2DB3A09C54}"/>
              </a:ext>
            </a:extLst>
          </p:cNvPr>
          <p:cNvCxnSpPr>
            <a:cxnSpLocks noChangeAspect="1"/>
            <a:stCxn id="46" idx="1"/>
            <a:endCxn id="42" idx="5"/>
          </p:cNvCxnSpPr>
          <p:nvPr/>
        </p:nvCxnSpPr>
        <p:spPr>
          <a:xfrm>
            <a:off x="2842234" y="2547369"/>
            <a:ext cx="1757958" cy="860403"/>
          </a:xfrm>
          <a:prstGeom prst="line">
            <a:avLst/>
          </a:prstGeom>
          <a:ln w="47625">
            <a:solidFill>
              <a:schemeClr val="tx1"/>
            </a:solidFill>
            <a:prstDash val="solid"/>
          </a:ln>
          <a:effectLst/>
        </p:spPr>
        <p:style>
          <a:lnRef idx="3">
            <a:schemeClr val="dk1"/>
          </a:lnRef>
          <a:fillRef idx="0">
            <a:schemeClr val="dk1"/>
          </a:fillRef>
          <a:effectRef idx="2">
            <a:schemeClr val="dk1"/>
          </a:effectRef>
          <a:fontRef idx="minor">
            <a:schemeClr val="tx1"/>
          </a:fontRef>
        </p:style>
      </p:cxnSp>
      <p:sp>
        <p:nvSpPr>
          <p:cNvPr id="46" name="Oval 45">
            <a:extLst>
              <a:ext uri="{FF2B5EF4-FFF2-40B4-BE49-F238E27FC236}">
                <a16:creationId xmlns:a16="http://schemas.microsoft.com/office/drawing/2014/main" id="{EA3D752A-E695-DB4E-A272-57F827B2D80D}"/>
              </a:ext>
            </a:extLst>
          </p:cNvPr>
          <p:cNvSpPr>
            <a:spLocks noChangeAspect="1"/>
          </p:cNvSpPr>
          <p:nvPr/>
        </p:nvSpPr>
        <p:spPr>
          <a:xfrm>
            <a:off x="2821006" y="252614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DB6A78-2C37-1046-8C53-9919A335C8C0}"/>
                  </a:ext>
                </a:extLst>
              </p:cNvPr>
              <p:cNvSpPr txBox="1"/>
              <p:nvPr/>
            </p:nvSpPr>
            <p:spPr>
              <a:xfrm>
                <a:off x="615458" y="2453665"/>
                <a:ext cx="953851" cy="47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m:oMathPara>
                </a14:m>
                <a:endParaRPr lang="en-US" sz="2400" dirty="0"/>
              </a:p>
            </p:txBody>
          </p:sp>
        </mc:Choice>
        <mc:Fallback xmlns="">
          <p:sp>
            <p:nvSpPr>
              <p:cNvPr id="47" name="TextBox 46">
                <a:extLst>
                  <a:ext uri="{FF2B5EF4-FFF2-40B4-BE49-F238E27FC236}">
                    <a16:creationId xmlns:a16="http://schemas.microsoft.com/office/drawing/2014/main" id="{2DDB6A78-2C37-1046-8C53-9919A335C8C0}"/>
                  </a:ext>
                </a:extLst>
              </p:cNvPr>
              <p:cNvSpPr txBox="1">
                <a:spLocks noRot="1" noChangeAspect="1" noMove="1" noResize="1" noEditPoints="1" noAdjustHandles="1" noChangeArrowheads="1" noChangeShapeType="1" noTextEdit="1"/>
              </p:cNvSpPr>
              <p:nvPr/>
            </p:nvSpPr>
            <p:spPr>
              <a:xfrm>
                <a:off x="615458" y="2453665"/>
                <a:ext cx="953851" cy="473591"/>
              </a:xfrm>
              <a:prstGeom prst="rect">
                <a:avLst/>
              </a:prstGeom>
              <a:blipFill>
                <a:blip r:embed="rId3"/>
                <a:stretch>
                  <a:fillRect/>
                </a:stretch>
              </a:blipFill>
            </p:spPr>
            <p:txBody>
              <a:bodyPr/>
              <a:lstStyle/>
              <a:p>
                <a:r>
                  <a:rPr lang="en-US">
                    <a:noFill/>
                  </a:rPr>
                  <a:t> </a:t>
                </a:r>
              </a:p>
            </p:txBody>
          </p:sp>
        </mc:Fallback>
      </mc:AlternateContent>
      <p:sp>
        <p:nvSpPr>
          <p:cNvPr id="49" name="Oval 48">
            <a:extLst>
              <a:ext uri="{FF2B5EF4-FFF2-40B4-BE49-F238E27FC236}">
                <a16:creationId xmlns:a16="http://schemas.microsoft.com/office/drawing/2014/main" id="{9E60D108-F969-934A-8F7D-9FB69EF953A7}"/>
              </a:ext>
            </a:extLst>
          </p:cNvPr>
          <p:cNvSpPr/>
          <p:nvPr/>
        </p:nvSpPr>
        <p:spPr>
          <a:xfrm>
            <a:off x="7406947" y="348923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67786C0-5368-8844-9551-BD57AA050269}"/>
              </a:ext>
            </a:extLst>
          </p:cNvPr>
          <p:cNvCxnSpPr>
            <a:cxnSpLocks/>
            <a:stCxn id="49" idx="6"/>
            <a:endCxn id="51" idx="2"/>
          </p:cNvCxnSpPr>
          <p:nvPr/>
        </p:nvCxnSpPr>
        <p:spPr>
          <a:xfrm flipV="1">
            <a:off x="7498387" y="353206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1" name="Oval 50">
            <a:extLst>
              <a:ext uri="{FF2B5EF4-FFF2-40B4-BE49-F238E27FC236}">
                <a16:creationId xmlns:a16="http://schemas.microsoft.com/office/drawing/2014/main" id="{0D00D4B5-6A4A-1C41-9ED8-04821B633682}"/>
              </a:ext>
            </a:extLst>
          </p:cNvPr>
          <p:cNvSpPr/>
          <p:nvPr/>
        </p:nvSpPr>
        <p:spPr>
          <a:xfrm>
            <a:off x="8244571" y="348634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90DAFBF-9F75-0E43-8775-FF19C3BCE916}"/>
              </a:ext>
            </a:extLst>
          </p:cNvPr>
          <p:cNvSpPr/>
          <p:nvPr/>
        </p:nvSpPr>
        <p:spPr>
          <a:xfrm>
            <a:off x="7406947" y="375848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861708C2-7870-164F-8593-CABECA1BA4ED}"/>
              </a:ext>
            </a:extLst>
          </p:cNvPr>
          <p:cNvCxnSpPr>
            <a:cxnSpLocks/>
            <a:stCxn id="52" idx="6"/>
            <a:endCxn id="54" idx="2"/>
          </p:cNvCxnSpPr>
          <p:nvPr/>
        </p:nvCxnSpPr>
        <p:spPr>
          <a:xfrm flipV="1">
            <a:off x="7498387" y="380131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4" name="Oval 53">
            <a:extLst>
              <a:ext uri="{FF2B5EF4-FFF2-40B4-BE49-F238E27FC236}">
                <a16:creationId xmlns:a16="http://schemas.microsoft.com/office/drawing/2014/main" id="{E0E16BCA-0E42-A641-B5B6-388D639BA1BB}"/>
              </a:ext>
            </a:extLst>
          </p:cNvPr>
          <p:cNvSpPr/>
          <p:nvPr/>
        </p:nvSpPr>
        <p:spPr>
          <a:xfrm>
            <a:off x="8244571" y="375559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43E17BA-784D-AA47-AB0E-2041DE0B07D5}"/>
              </a:ext>
            </a:extLst>
          </p:cNvPr>
          <p:cNvSpPr/>
          <p:nvPr/>
        </p:nvSpPr>
        <p:spPr>
          <a:xfrm>
            <a:off x="7400411" y="404254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4CFB7F9D-707A-DF47-8E5C-8B1CE13695C6}"/>
              </a:ext>
            </a:extLst>
          </p:cNvPr>
          <p:cNvCxnSpPr>
            <a:cxnSpLocks/>
            <a:stCxn id="55" idx="6"/>
            <a:endCxn id="57" idx="2"/>
          </p:cNvCxnSpPr>
          <p:nvPr/>
        </p:nvCxnSpPr>
        <p:spPr>
          <a:xfrm flipV="1">
            <a:off x="7491851" y="4085374"/>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408CDFCE-00EA-4041-8273-2B0D00176F7B}"/>
              </a:ext>
            </a:extLst>
          </p:cNvPr>
          <p:cNvSpPr/>
          <p:nvPr/>
        </p:nvSpPr>
        <p:spPr>
          <a:xfrm>
            <a:off x="8238035" y="4039654"/>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B354605-963A-8E4A-9C34-AF89F66D253E}"/>
              </a:ext>
            </a:extLst>
          </p:cNvPr>
          <p:cNvSpPr/>
          <p:nvPr/>
        </p:nvSpPr>
        <p:spPr>
          <a:xfrm>
            <a:off x="7400411" y="432919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B8F237E5-B186-7A41-ABF1-E7E58F503EE4}"/>
              </a:ext>
            </a:extLst>
          </p:cNvPr>
          <p:cNvCxnSpPr>
            <a:cxnSpLocks/>
            <a:stCxn id="58" idx="6"/>
            <a:endCxn id="60" idx="2"/>
          </p:cNvCxnSpPr>
          <p:nvPr/>
        </p:nvCxnSpPr>
        <p:spPr>
          <a:xfrm flipV="1">
            <a:off x="7491851" y="4372025"/>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0" name="Oval 59">
            <a:extLst>
              <a:ext uri="{FF2B5EF4-FFF2-40B4-BE49-F238E27FC236}">
                <a16:creationId xmlns:a16="http://schemas.microsoft.com/office/drawing/2014/main" id="{DCFE207A-2C04-F54E-913A-C7E3EA76E068}"/>
              </a:ext>
            </a:extLst>
          </p:cNvPr>
          <p:cNvSpPr/>
          <p:nvPr/>
        </p:nvSpPr>
        <p:spPr>
          <a:xfrm>
            <a:off x="8238035" y="4326305"/>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BF11CA5-4AFD-1841-8A54-43BF07488D9B}"/>
              </a:ext>
            </a:extLst>
          </p:cNvPr>
          <p:cNvSpPr/>
          <p:nvPr/>
        </p:nvSpPr>
        <p:spPr>
          <a:xfrm>
            <a:off x="7402056" y="458365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71120CB1-0C63-C248-B47D-95BB535A4D8D}"/>
              </a:ext>
            </a:extLst>
          </p:cNvPr>
          <p:cNvCxnSpPr>
            <a:cxnSpLocks/>
            <a:stCxn id="61" idx="6"/>
            <a:endCxn id="63" idx="2"/>
          </p:cNvCxnSpPr>
          <p:nvPr/>
        </p:nvCxnSpPr>
        <p:spPr>
          <a:xfrm flipV="1">
            <a:off x="7493496" y="462648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E35DFD2D-A8BC-A54A-AB74-A417BA1B19B9}"/>
              </a:ext>
            </a:extLst>
          </p:cNvPr>
          <p:cNvSpPr/>
          <p:nvPr/>
        </p:nvSpPr>
        <p:spPr>
          <a:xfrm>
            <a:off x="8239680" y="458076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C6FFC52D-9687-C842-99A9-2E9448CE3339}"/>
              </a:ext>
            </a:extLst>
          </p:cNvPr>
          <p:cNvGrpSpPr/>
          <p:nvPr/>
        </p:nvGrpSpPr>
        <p:grpSpPr>
          <a:xfrm>
            <a:off x="7405280" y="4831245"/>
            <a:ext cx="929064" cy="94331"/>
            <a:chOff x="9967980" y="2063809"/>
            <a:chExt cx="929064" cy="94331"/>
          </a:xfrm>
        </p:grpSpPr>
        <p:sp>
          <p:nvSpPr>
            <p:cNvPr id="65" name="Oval 64">
              <a:extLst>
                <a:ext uri="{FF2B5EF4-FFF2-40B4-BE49-F238E27FC236}">
                  <a16:creationId xmlns:a16="http://schemas.microsoft.com/office/drawing/2014/main" id="{0D96FF22-F84D-7F45-AC43-54A9874FD8EE}"/>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49743AA4-6384-B94F-926B-59304CD8BCED}"/>
                </a:ext>
              </a:extLst>
            </p:cNvPr>
            <p:cNvCxnSpPr>
              <a:cxnSpLocks/>
              <a:stCxn id="65" idx="6"/>
              <a:endCxn id="67"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67" name="Oval 66">
              <a:extLst>
                <a:ext uri="{FF2B5EF4-FFF2-40B4-BE49-F238E27FC236}">
                  <a16:creationId xmlns:a16="http://schemas.microsoft.com/office/drawing/2014/main" id="{9B8D20C2-8D3F-274B-841A-B6E1B42B11D4}"/>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68" name="TextBox 67">
            <a:extLst>
              <a:ext uri="{FF2B5EF4-FFF2-40B4-BE49-F238E27FC236}">
                <a16:creationId xmlns:a16="http://schemas.microsoft.com/office/drawing/2014/main" id="{40AF70C4-4DEC-0944-AB61-6DB1FFCB4664}"/>
              </a:ext>
            </a:extLst>
          </p:cNvPr>
          <p:cNvSpPr txBox="1"/>
          <p:nvPr/>
        </p:nvSpPr>
        <p:spPr>
          <a:xfrm>
            <a:off x="8614032" y="4685277"/>
            <a:ext cx="461921" cy="1200329"/>
          </a:xfrm>
          <a:prstGeom prst="rect">
            <a:avLst/>
          </a:prstGeom>
          <a:noFill/>
        </p:spPr>
        <p:txBody>
          <a:bodyPr wrap="square" rtlCol="0">
            <a:spAutoFit/>
          </a:bodyPr>
          <a:lstStyle/>
          <a:p>
            <a:r>
              <a:rPr lang="en-US" dirty="0"/>
              <a:t>AG</a:t>
            </a:r>
          </a:p>
          <a:p>
            <a:r>
              <a:rPr lang="en-US" dirty="0"/>
              <a:t>BD</a:t>
            </a:r>
          </a:p>
          <a:p>
            <a:r>
              <a:rPr lang="en-US" dirty="0"/>
              <a:t>DE</a:t>
            </a:r>
          </a:p>
          <a:p>
            <a:r>
              <a:rPr lang="en-US" dirty="0"/>
              <a:t>CD</a:t>
            </a:r>
          </a:p>
        </p:txBody>
      </p:sp>
      <p:grpSp>
        <p:nvGrpSpPr>
          <p:cNvPr id="69" name="Group 68">
            <a:extLst>
              <a:ext uri="{FF2B5EF4-FFF2-40B4-BE49-F238E27FC236}">
                <a16:creationId xmlns:a16="http://schemas.microsoft.com/office/drawing/2014/main" id="{98F365CD-4D78-7D4F-B57A-24ABA7613A5D}"/>
              </a:ext>
            </a:extLst>
          </p:cNvPr>
          <p:cNvGrpSpPr/>
          <p:nvPr/>
        </p:nvGrpSpPr>
        <p:grpSpPr>
          <a:xfrm>
            <a:off x="7407390" y="5095693"/>
            <a:ext cx="929064" cy="94331"/>
            <a:chOff x="9970090" y="2328257"/>
            <a:chExt cx="929064" cy="94331"/>
          </a:xfrm>
        </p:grpSpPr>
        <p:sp>
          <p:nvSpPr>
            <p:cNvPr id="70" name="Oval 69">
              <a:extLst>
                <a:ext uri="{FF2B5EF4-FFF2-40B4-BE49-F238E27FC236}">
                  <a16:creationId xmlns:a16="http://schemas.microsoft.com/office/drawing/2014/main" id="{7F607BA0-47E3-044B-A165-2C80829D67BE}"/>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93DD0A73-E57E-1E45-9ADF-EC0F5BA6BDCD}"/>
                </a:ext>
              </a:extLst>
            </p:cNvPr>
            <p:cNvCxnSpPr>
              <a:cxnSpLocks/>
              <a:stCxn id="70" idx="6"/>
              <a:endCxn id="72"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72" name="Oval 71">
              <a:extLst>
                <a:ext uri="{FF2B5EF4-FFF2-40B4-BE49-F238E27FC236}">
                  <a16:creationId xmlns:a16="http://schemas.microsoft.com/office/drawing/2014/main" id="{D42D50A0-3042-FE48-BEEB-6124830BE662}"/>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C9F1EE3D-20BA-C94A-B098-8C105DD45BC5}"/>
              </a:ext>
            </a:extLst>
          </p:cNvPr>
          <p:cNvGrpSpPr/>
          <p:nvPr/>
        </p:nvGrpSpPr>
        <p:grpSpPr>
          <a:xfrm>
            <a:off x="7407390" y="5361867"/>
            <a:ext cx="929064" cy="94331"/>
            <a:chOff x="9970090" y="2594431"/>
            <a:chExt cx="929064" cy="94331"/>
          </a:xfrm>
        </p:grpSpPr>
        <p:sp>
          <p:nvSpPr>
            <p:cNvPr id="74" name="Oval 73">
              <a:extLst>
                <a:ext uri="{FF2B5EF4-FFF2-40B4-BE49-F238E27FC236}">
                  <a16:creationId xmlns:a16="http://schemas.microsoft.com/office/drawing/2014/main" id="{333392E2-59A9-F846-996E-94D7E385FE9E}"/>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DF51E8B8-AE5F-E44B-BA26-E1C0BFB9E7DB}"/>
                </a:ext>
              </a:extLst>
            </p:cNvPr>
            <p:cNvCxnSpPr>
              <a:cxnSpLocks/>
              <a:stCxn id="74" idx="6"/>
              <a:endCxn id="76"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76" name="Oval 75">
              <a:extLst>
                <a:ext uri="{FF2B5EF4-FFF2-40B4-BE49-F238E27FC236}">
                  <a16:creationId xmlns:a16="http://schemas.microsoft.com/office/drawing/2014/main" id="{A32F25C4-87FF-4042-813A-BCC220BE11C5}"/>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D583B20-0989-8641-A045-DFC0C9DFECE9}"/>
              </a:ext>
            </a:extLst>
          </p:cNvPr>
          <p:cNvGrpSpPr/>
          <p:nvPr/>
        </p:nvGrpSpPr>
        <p:grpSpPr>
          <a:xfrm>
            <a:off x="7407390" y="5647617"/>
            <a:ext cx="929064" cy="94331"/>
            <a:chOff x="9970090" y="2880181"/>
            <a:chExt cx="929064" cy="94331"/>
          </a:xfrm>
        </p:grpSpPr>
        <p:sp>
          <p:nvSpPr>
            <p:cNvPr id="78" name="Oval 77">
              <a:extLst>
                <a:ext uri="{FF2B5EF4-FFF2-40B4-BE49-F238E27FC236}">
                  <a16:creationId xmlns:a16="http://schemas.microsoft.com/office/drawing/2014/main" id="{8A17AC8B-D4F1-6C4A-97A1-D78DA662EB0F}"/>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2D7E02D4-D408-6B4B-B81D-7DC65530D7EE}"/>
                </a:ext>
              </a:extLst>
            </p:cNvPr>
            <p:cNvCxnSpPr>
              <a:cxnSpLocks/>
              <a:stCxn id="78" idx="6"/>
              <a:endCxn id="80"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0" name="Oval 79">
              <a:extLst>
                <a:ext uri="{FF2B5EF4-FFF2-40B4-BE49-F238E27FC236}">
                  <a16:creationId xmlns:a16="http://schemas.microsoft.com/office/drawing/2014/main" id="{19AEC8B3-5F4E-D94A-B82C-8F20FEDF48E4}"/>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C81DE9A7-9811-F54A-820F-992345D2A5CF}"/>
              </a:ext>
            </a:extLst>
          </p:cNvPr>
          <p:cNvGrpSpPr/>
          <p:nvPr/>
        </p:nvGrpSpPr>
        <p:grpSpPr>
          <a:xfrm>
            <a:off x="7417430" y="5909475"/>
            <a:ext cx="929064" cy="94331"/>
            <a:chOff x="9980130" y="3142039"/>
            <a:chExt cx="929064" cy="94331"/>
          </a:xfrm>
        </p:grpSpPr>
        <p:sp>
          <p:nvSpPr>
            <p:cNvPr id="82" name="Oval 81">
              <a:extLst>
                <a:ext uri="{FF2B5EF4-FFF2-40B4-BE49-F238E27FC236}">
                  <a16:creationId xmlns:a16="http://schemas.microsoft.com/office/drawing/2014/main" id="{0BA9EDFC-52FF-194A-8016-D004E8805EFD}"/>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FE226CFD-068A-6E4C-A4E8-082451737379}"/>
                </a:ext>
              </a:extLst>
            </p:cNvPr>
            <p:cNvCxnSpPr>
              <a:cxnSpLocks/>
              <a:stCxn id="82" idx="6"/>
              <a:endCxn id="84"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4" name="Oval 83">
              <a:extLst>
                <a:ext uri="{FF2B5EF4-FFF2-40B4-BE49-F238E27FC236}">
                  <a16:creationId xmlns:a16="http://schemas.microsoft.com/office/drawing/2014/main" id="{29E29BE4-48E6-4240-B0C0-7E3FC4ED291E}"/>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5ED77BAF-6754-6840-8970-369FFCE1C92E}"/>
              </a:ext>
            </a:extLst>
          </p:cNvPr>
          <p:cNvSpPr txBox="1"/>
          <p:nvPr/>
        </p:nvSpPr>
        <p:spPr>
          <a:xfrm>
            <a:off x="8611915" y="5763387"/>
            <a:ext cx="453970" cy="369332"/>
          </a:xfrm>
          <a:prstGeom prst="rect">
            <a:avLst/>
          </a:prstGeom>
          <a:noFill/>
        </p:spPr>
        <p:txBody>
          <a:bodyPr wrap="square" rtlCol="0">
            <a:spAutoFit/>
          </a:bodyPr>
          <a:lstStyle/>
          <a:p>
            <a:r>
              <a:rPr lang="en-US" dirty="0"/>
              <a:t>GC</a:t>
            </a:r>
          </a:p>
        </p:txBody>
      </p:sp>
      <p:grpSp>
        <p:nvGrpSpPr>
          <p:cNvPr id="86" name="Group 85">
            <a:extLst>
              <a:ext uri="{FF2B5EF4-FFF2-40B4-BE49-F238E27FC236}">
                <a16:creationId xmlns:a16="http://schemas.microsoft.com/office/drawing/2014/main" id="{C1042158-38E3-E348-862E-3695BE748478}"/>
              </a:ext>
            </a:extLst>
          </p:cNvPr>
          <p:cNvGrpSpPr/>
          <p:nvPr/>
        </p:nvGrpSpPr>
        <p:grpSpPr>
          <a:xfrm>
            <a:off x="7417925" y="6154076"/>
            <a:ext cx="929064" cy="94331"/>
            <a:chOff x="9980625" y="3386640"/>
            <a:chExt cx="929064" cy="94331"/>
          </a:xfrm>
        </p:grpSpPr>
        <p:sp>
          <p:nvSpPr>
            <p:cNvPr id="87" name="Oval 86">
              <a:extLst>
                <a:ext uri="{FF2B5EF4-FFF2-40B4-BE49-F238E27FC236}">
                  <a16:creationId xmlns:a16="http://schemas.microsoft.com/office/drawing/2014/main" id="{ECE17AE2-0129-F146-9F37-4C1AEB761998}"/>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0DF118FB-D2EA-7E42-9706-70D25883A6CC}"/>
                </a:ext>
              </a:extLst>
            </p:cNvPr>
            <p:cNvCxnSpPr>
              <a:cxnSpLocks/>
              <a:stCxn id="87" idx="6"/>
              <a:endCxn id="89"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9" name="Oval 88">
              <a:extLst>
                <a:ext uri="{FF2B5EF4-FFF2-40B4-BE49-F238E27FC236}">
                  <a16:creationId xmlns:a16="http://schemas.microsoft.com/office/drawing/2014/main" id="{9DFF57BE-377B-AC4B-9D18-941E4D300061}"/>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0" name="TextBox 89">
            <a:extLst>
              <a:ext uri="{FF2B5EF4-FFF2-40B4-BE49-F238E27FC236}">
                <a16:creationId xmlns:a16="http://schemas.microsoft.com/office/drawing/2014/main" id="{A0FE0DD8-14A1-2E45-9E6F-2DF45870BF43}"/>
              </a:ext>
            </a:extLst>
          </p:cNvPr>
          <p:cNvSpPr txBox="1"/>
          <p:nvPr/>
        </p:nvSpPr>
        <p:spPr>
          <a:xfrm>
            <a:off x="8608219" y="5997327"/>
            <a:ext cx="420308" cy="369332"/>
          </a:xfrm>
          <a:prstGeom prst="rect">
            <a:avLst/>
          </a:prstGeom>
          <a:noFill/>
        </p:spPr>
        <p:txBody>
          <a:bodyPr wrap="square" rtlCol="0">
            <a:spAutoFit/>
          </a:bodyPr>
          <a:lstStyle/>
          <a:p>
            <a:r>
              <a:rPr lang="en-US" dirty="0"/>
              <a:t>CE</a:t>
            </a:r>
          </a:p>
        </p:txBody>
      </p:sp>
      <p:grpSp>
        <p:nvGrpSpPr>
          <p:cNvPr id="91" name="Group 90">
            <a:extLst>
              <a:ext uri="{FF2B5EF4-FFF2-40B4-BE49-F238E27FC236}">
                <a16:creationId xmlns:a16="http://schemas.microsoft.com/office/drawing/2014/main" id="{3E38AEAB-4E65-2745-A244-37C5F42B3570}"/>
              </a:ext>
            </a:extLst>
          </p:cNvPr>
          <p:cNvGrpSpPr/>
          <p:nvPr/>
        </p:nvGrpSpPr>
        <p:grpSpPr>
          <a:xfrm>
            <a:off x="7417430" y="6401568"/>
            <a:ext cx="929064" cy="94331"/>
            <a:chOff x="9980130" y="3634132"/>
            <a:chExt cx="929064" cy="94331"/>
          </a:xfrm>
        </p:grpSpPr>
        <p:sp>
          <p:nvSpPr>
            <p:cNvPr id="92" name="Oval 91">
              <a:extLst>
                <a:ext uri="{FF2B5EF4-FFF2-40B4-BE49-F238E27FC236}">
                  <a16:creationId xmlns:a16="http://schemas.microsoft.com/office/drawing/2014/main" id="{D5C698A8-B60E-BE42-BE48-2B0210D02FFA}"/>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C84812DB-8D88-F74E-A7E1-25F6D2441E11}"/>
                </a:ext>
              </a:extLst>
            </p:cNvPr>
            <p:cNvCxnSpPr>
              <a:cxnSpLocks/>
              <a:stCxn id="92" idx="6"/>
              <a:endCxn id="94"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4" name="Oval 93">
              <a:extLst>
                <a:ext uri="{FF2B5EF4-FFF2-40B4-BE49-F238E27FC236}">
                  <a16:creationId xmlns:a16="http://schemas.microsoft.com/office/drawing/2014/main" id="{ABDBCFE9-FC48-7E41-A5BF-13EE07122BFF}"/>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C0966DE5-BBE1-6146-A1A7-BB376AD52556}"/>
              </a:ext>
            </a:extLst>
          </p:cNvPr>
          <p:cNvSpPr txBox="1"/>
          <p:nvPr/>
        </p:nvSpPr>
        <p:spPr>
          <a:xfrm>
            <a:off x="8606851" y="3335871"/>
            <a:ext cx="439479" cy="646331"/>
          </a:xfrm>
          <a:prstGeom prst="rect">
            <a:avLst/>
          </a:prstGeom>
          <a:noFill/>
        </p:spPr>
        <p:txBody>
          <a:bodyPr wrap="square" rtlCol="0">
            <a:spAutoFit/>
          </a:bodyPr>
          <a:lstStyle/>
          <a:p>
            <a:r>
              <a:rPr lang="en-US" dirty="0"/>
              <a:t>AC</a:t>
            </a:r>
          </a:p>
          <a:p>
            <a:r>
              <a:rPr lang="en-US" dirty="0"/>
              <a:t>BC</a:t>
            </a:r>
          </a:p>
        </p:txBody>
      </p:sp>
      <p:sp>
        <p:nvSpPr>
          <p:cNvPr id="96" name="TextBox 95">
            <a:extLst>
              <a:ext uri="{FF2B5EF4-FFF2-40B4-BE49-F238E27FC236}">
                <a16:creationId xmlns:a16="http://schemas.microsoft.com/office/drawing/2014/main" id="{8A253701-C1CC-854B-9A2C-FC29C03139D9}"/>
              </a:ext>
            </a:extLst>
          </p:cNvPr>
          <p:cNvSpPr txBox="1"/>
          <p:nvPr/>
        </p:nvSpPr>
        <p:spPr>
          <a:xfrm>
            <a:off x="8602360" y="3882923"/>
            <a:ext cx="442750" cy="923330"/>
          </a:xfrm>
          <a:prstGeom prst="rect">
            <a:avLst/>
          </a:prstGeom>
          <a:noFill/>
        </p:spPr>
        <p:txBody>
          <a:bodyPr wrap="square" rtlCol="0">
            <a:spAutoFit/>
          </a:bodyPr>
          <a:lstStyle/>
          <a:p>
            <a:r>
              <a:rPr lang="en-US" dirty="0"/>
              <a:t>AB</a:t>
            </a:r>
          </a:p>
          <a:p>
            <a:r>
              <a:rPr lang="en-US" dirty="0"/>
              <a:t>EF</a:t>
            </a:r>
          </a:p>
          <a:p>
            <a:r>
              <a:rPr lang="en-US" dirty="0"/>
              <a:t>FG</a:t>
            </a:r>
          </a:p>
        </p:txBody>
      </p:sp>
      <p:sp>
        <p:nvSpPr>
          <p:cNvPr id="97" name="Left Bracket 96">
            <a:extLst>
              <a:ext uri="{FF2B5EF4-FFF2-40B4-BE49-F238E27FC236}">
                <a16:creationId xmlns:a16="http://schemas.microsoft.com/office/drawing/2014/main" id="{D47B20F9-123A-C742-88F5-3B708092217B}"/>
              </a:ext>
            </a:extLst>
          </p:cNvPr>
          <p:cNvSpPr/>
          <p:nvPr/>
        </p:nvSpPr>
        <p:spPr>
          <a:xfrm>
            <a:off x="9348153" y="3335871"/>
            <a:ext cx="60111" cy="3157137"/>
          </a:xfrm>
          <a:prstGeom prst="lef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Right Bracket 97">
            <a:extLst>
              <a:ext uri="{FF2B5EF4-FFF2-40B4-BE49-F238E27FC236}">
                <a16:creationId xmlns:a16="http://schemas.microsoft.com/office/drawing/2014/main" id="{DFF8BFF0-5111-A542-B725-0140191F05E5}"/>
              </a:ext>
            </a:extLst>
          </p:cNvPr>
          <p:cNvSpPr/>
          <p:nvPr/>
        </p:nvSpPr>
        <p:spPr>
          <a:xfrm>
            <a:off x="9674610" y="3327831"/>
            <a:ext cx="68928" cy="3157138"/>
          </a:xfrm>
          <a:prstGeom prst="righ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94B82933-6220-B741-B9B5-DDB85670918F}"/>
              </a:ext>
            </a:extLst>
          </p:cNvPr>
          <p:cNvSpPr txBox="1"/>
          <p:nvPr/>
        </p:nvSpPr>
        <p:spPr>
          <a:xfrm>
            <a:off x="9420057" y="3385215"/>
            <a:ext cx="372218" cy="3139321"/>
          </a:xfrm>
          <a:prstGeom prst="rect">
            <a:avLst/>
          </a:prstGeom>
          <a:noFill/>
        </p:spPr>
        <p:txBody>
          <a:bodyPr wrap="square" rtlCol="0">
            <a:spAutoFit/>
          </a:bodyPr>
          <a:lstStyle/>
          <a:p>
            <a:r>
              <a:rPr lang="en-US" altLang="zh-CN" dirty="0"/>
              <a:t>1</a:t>
            </a:r>
          </a:p>
          <a:p>
            <a:r>
              <a:rPr lang="en-US" altLang="zh-CN" dirty="0"/>
              <a:t>-1</a:t>
            </a:r>
          </a:p>
          <a:p>
            <a:r>
              <a:rPr lang="en-US" altLang="zh-CN" dirty="0"/>
              <a:t>0</a:t>
            </a:r>
          </a:p>
          <a:p>
            <a:r>
              <a:rPr lang="en-US" altLang="zh-CN" dirty="0"/>
              <a:t>1</a:t>
            </a:r>
          </a:p>
          <a:p>
            <a:r>
              <a:rPr lang="en-US" altLang="zh-CN" dirty="0"/>
              <a:t>1</a:t>
            </a:r>
          </a:p>
          <a:p>
            <a:r>
              <a:rPr lang="en-US" altLang="zh-CN" dirty="0"/>
              <a:t>1</a:t>
            </a:r>
          </a:p>
          <a:p>
            <a:r>
              <a:rPr lang="en-US" altLang="zh-CN" dirty="0"/>
              <a:t>1</a:t>
            </a:r>
          </a:p>
          <a:p>
            <a:r>
              <a:rPr lang="en-US" altLang="zh-CN" dirty="0"/>
              <a:t>1</a:t>
            </a:r>
          </a:p>
          <a:p>
            <a:r>
              <a:rPr lang="en-US" altLang="zh-CN" dirty="0"/>
              <a:t>0</a:t>
            </a:r>
          </a:p>
          <a:p>
            <a:r>
              <a:rPr lang="en-US" altLang="zh-CN" dirty="0"/>
              <a:t>0</a:t>
            </a:r>
          </a:p>
          <a:p>
            <a:r>
              <a:rPr lang="en-US" altLang="zh-CN" dirty="0"/>
              <a:t>0</a:t>
            </a:r>
            <a:endParaRPr lang="en-US" dirty="0"/>
          </a:p>
        </p:txBody>
      </p:sp>
      <p:sp>
        <p:nvSpPr>
          <p:cNvPr id="100" name="TextBox 99">
            <a:extLst>
              <a:ext uri="{FF2B5EF4-FFF2-40B4-BE49-F238E27FC236}">
                <a16:creationId xmlns:a16="http://schemas.microsoft.com/office/drawing/2014/main" id="{99BDF2A1-3560-7645-BAAD-DB44BC675919}"/>
              </a:ext>
            </a:extLst>
          </p:cNvPr>
          <p:cNvSpPr txBox="1"/>
          <p:nvPr/>
        </p:nvSpPr>
        <p:spPr>
          <a:xfrm>
            <a:off x="8618694" y="6244440"/>
            <a:ext cx="413896" cy="369332"/>
          </a:xfrm>
          <a:prstGeom prst="rect">
            <a:avLst/>
          </a:prstGeom>
          <a:noFill/>
        </p:spPr>
        <p:txBody>
          <a:bodyPr wrap="square" rtlCol="0">
            <a:spAutoFit/>
          </a:bodyPr>
          <a:lstStyle/>
          <a:p>
            <a:r>
              <a:rPr lang="en-US" dirty="0"/>
              <a:t>CF</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8A365D1E-ACEC-1049-A5A4-B2A34F1B2238}"/>
                  </a:ext>
                </a:extLst>
              </p:cNvPr>
              <p:cNvSpPr txBox="1"/>
              <p:nvPr/>
            </p:nvSpPr>
            <p:spPr>
              <a:xfrm>
                <a:off x="9114576" y="2882932"/>
                <a:ext cx="953851" cy="47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m:oMathPara>
                </a14:m>
                <a:endParaRPr lang="en-US" sz="2400" dirty="0"/>
              </a:p>
            </p:txBody>
          </p:sp>
        </mc:Choice>
        <mc:Fallback xmlns="">
          <p:sp>
            <p:nvSpPr>
              <p:cNvPr id="106" name="TextBox 105">
                <a:extLst>
                  <a:ext uri="{FF2B5EF4-FFF2-40B4-BE49-F238E27FC236}">
                    <a16:creationId xmlns:a16="http://schemas.microsoft.com/office/drawing/2014/main" id="{8A365D1E-ACEC-1049-A5A4-B2A34F1B2238}"/>
                  </a:ext>
                </a:extLst>
              </p:cNvPr>
              <p:cNvSpPr txBox="1">
                <a:spLocks noRot="1" noChangeAspect="1" noMove="1" noResize="1" noEditPoints="1" noAdjustHandles="1" noChangeArrowheads="1" noChangeShapeType="1" noTextEdit="1"/>
              </p:cNvSpPr>
              <p:nvPr/>
            </p:nvSpPr>
            <p:spPr>
              <a:xfrm>
                <a:off x="9114576" y="2882932"/>
                <a:ext cx="953851" cy="4735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BFDAF92D-7DDD-2E4D-9DA8-D5D3364238C1}"/>
                  </a:ext>
                </a:extLst>
              </p:cNvPr>
              <p:cNvSpPr txBox="1"/>
              <p:nvPr/>
            </p:nvSpPr>
            <p:spPr>
              <a:xfrm>
                <a:off x="4436618" y="6060954"/>
                <a:ext cx="182697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rPr>
                                <m:t>𝑥</m:t>
                              </m:r>
                              <m:r>
                                <m:rPr>
                                  <m:nor/>
                                </m:rPr>
                                <a:rPr lang="en-US" sz="2800" dirty="0"/>
                                <m:t> </m:t>
                              </m:r>
                            </m:e>
                          </m:d>
                          <m:r>
                            <a:rPr lang="en-US" sz="2800" i="1">
                              <a:latin typeface="Cambria Math" panose="02040503050406030204" pitchFamily="18" charset="0"/>
                            </a:rPr>
                            <m:t>|</m:t>
                          </m:r>
                        </m:e>
                        <m:sub>
                          <m:r>
                            <a:rPr lang="en-US" sz="2800" i="1">
                              <a:latin typeface="Cambria Math" panose="02040503050406030204" pitchFamily="18" charset="0"/>
                            </a:rPr>
                            <m:t>0</m:t>
                          </m:r>
                        </m:sub>
                      </m:sSub>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6</m:t>
                      </m:r>
                    </m:oMath>
                  </m:oMathPara>
                </a14:m>
                <a:endParaRPr lang="en-US" dirty="0"/>
              </a:p>
            </p:txBody>
          </p:sp>
        </mc:Choice>
        <mc:Fallback xmlns="">
          <p:sp>
            <p:nvSpPr>
              <p:cNvPr id="107" name="TextBox 106">
                <a:extLst>
                  <a:ext uri="{FF2B5EF4-FFF2-40B4-BE49-F238E27FC236}">
                    <a16:creationId xmlns:a16="http://schemas.microsoft.com/office/drawing/2014/main" id="{BFDAF92D-7DDD-2E4D-9DA8-D5D3364238C1}"/>
                  </a:ext>
                </a:extLst>
              </p:cNvPr>
              <p:cNvSpPr txBox="1">
                <a:spLocks noRot="1" noChangeAspect="1" noMove="1" noResize="1" noEditPoints="1" noAdjustHandles="1" noChangeArrowheads="1" noChangeShapeType="1" noTextEdit="1"/>
              </p:cNvSpPr>
              <p:nvPr/>
            </p:nvSpPr>
            <p:spPr>
              <a:xfrm>
                <a:off x="4436618" y="6060954"/>
                <a:ext cx="1826975" cy="523220"/>
              </a:xfrm>
              <a:prstGeom prst="rect">
                <a:avLst/>
              </a:prstGeom>
              <a:blipFill>
                <a:blip r:embed="rId5"/>
                <a:stretch>
                  <a:fillRect l="-1389" t="-11905"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Content Placeholder 2">
                <a:extLst>
                  <a:ext uri="{FF2B5EF4-FFF2-40B4-BE49-F238E27FC236}">
                    <a16:creationId xmlns:a16="http://schemas.microsoft.com/office/drawing/2014/main" id="{00E3729B-F7DB-8B4B-ABDB-AD3BC0DF7D3D}"/>
                  </a:ext>
                </a:extLst>
              </p:cNvPr>
              <p:cNvSpPr txBox="1">
                <a:spLocks/>
              </p:cNvSpPr>
              <p:nvPr/>
            </p:nvSpPr>
            <p:spPr>
              <a:xfrm>
                <a:off x="234881" y="1090642"/>
                <a:ext cx="10749743"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Minimize </a:t>
                </a:r>
                <a14:m>
                  <m:oMath xmlns:m="http://schemas.openxmlformats.org/officeDocument/2006/math">
                    <m:r>
                      <a:rPr lang="en-US" sz="2400" i="1" smtClean="0">
                        <a:latin typeface="Cambria Math" panose="02040503050406030204" pitchFamily="18" charset="0"/>
                      </a:rPr>
                      <m:t>𝑙𝑜𝑠𝑠</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smtClean="0">
                            <a:latin typeface="Cambria Math" panose="02040503050406030204" pitchFamily="18" charset="0"/>
                          </a:rPr>
                          <m:t>|</m:t>
                        </m:r>
                      </m:e>
                      <m:sub>
                        <m:r>
                          <a:rPr lang="en-US" sz="2400" i="1" strike="sngStrike" smtClean="0">
                            <a:solidFill>
                              <a:schemeClr val="accent2"/>
                            </a:solidFill>
                            <a:latin typeface="Cambria Math" panose="02040503050406030204" pitchFamily="18" charset="0"/>
                          </a:rPr>
                          <m:t>0</m:t>
                        </m:r>
                        <m:r>
                          <a:rPr lang="en-US" sz="2400" b="0" i="1" smtClean="0">
                            <a:solidFill>
                              <a:schemeClr val="accent2"/>
                            </a:solidFill>
                            <a:latin typeface="Cambria Math" panose="02040503050406030204" pitchFamily="18" charset="0"/>
                          </a:rPr>
                          <m:t>1</m:t>
                        </m:r>
                      </m:sub>
                    </m:sSub>
                  </m:oMath>
                </a14:m>
                <a:r>
                  <a:rPr lang="en-US" sz="2400" dirty="0"/>
                  <a:t> (</a:t>
                </a:r>
                <a:r>
                  <a:rPr lang="en-US" sz="2400" dirty="0">
                    <a:solidFill>
                      <a:schemeClr val="accent2"/>
                    </a:solidFill>
                  </a:rPr>
                  <a:t>approximately</a:t>
                </a:r>
                <a:r>
                  <a:rPr lang="en-US" sz="2400" dirty="0"/>
                  <a:t> Number of Edges)</a:t>
                </a:r>
              </a:p>
              <a:p>
                <a:pPr marL="0" indent="0">
                  <a:buNone/>
                </a:pPr>
                <a:r>
                  <a:rPr lang="en-US" sz="2400" dirty="0"/>
                  <a:t>Subject to </a:t>
                </a:r>
                <a14:m>
                  <m:oMath xmlns:m="http://schemas.openxmlformats.org/officeDocument/2006/math">
                    <m:r>
                      <a:rPr lang="en-US" sz="2400" i="1" smtClean="0">
                        <a:latin typeface="Cambria Math" panose="02040503050406030204" pitchFamily="18" charset="0"/>
                      </a:rPr>
                      <m:t>𝑥</m:t>
                    </m:r>
                    <m:r>
                      <a:rPr lang="en-US" sz="240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𝑂𝑟𝑖𝑔</m:t>
                        </m:r>
                      </m:sup>
                    </m:sSup>
                  </m:oMath>
                </a14:m>
                <a:endParaRPr lang="en-US" sz="2400" dirty="0">
                  <a:solidFill>
                    <a:srgbClr val="FF0000"/>
                  </a:solidFill>
                </a:endParaRPr>
              </a:p>
              <a:p>
                <a:pPr marL="0" indent="0">
                  <a:buNone/>
                </a:pPr>
                <a:r>
                  <a:rPr lang="en-US" sz="2400" dirty="0"/>
                  <a:t>                   </a:t>
                </a:r>
                <a14:m>
                  <m:oMath xmlns:m="http://schemas.openxmlformats.org/officeDocument/2006/math">
                    <m:r>
                      <a:rPr lang="en-US" sz="2400" i="1" smtClean="0">
                        <a:solidFill>
                          <a:schemeClr val="accent2"/>
                        </a:solidFill>
                        <a:latin typeface="Cambria Math" panose="02040503050406030204" pitchFamily="18" charset="0"/>
                      </a:rPr>
                      <m:t>𝑥</m:t>
                    </m:r>
                  </m:oMath>
                </a14:m>
                <a:r>
                  <a:rPr lang="en-US" sz="2400" dirty="0">
                    <a:solidFill>
                      <a:schemeClr val="accent2"/>
                    </a:solidFill>
                  </a:rPr>
                  <a:t> integral or not</a:t>
                </a:r>
                <a:endParaRPr lang="en-US" sz="2400" dirty="0"/>
              </a:p>
            </p:txBody>
          </p:sp>
        </mc:Choice>
        <mc:Fallback xmlns="">
          <p:sp>
            <p:nvSpPr>
              <p:cNvPr id="109" name="Content Placeholder 2">
                <a:extLst>
                  <a:ext uri="{FF2B5EF4-FFF2-40B4-BE49-F238E27FC236}">
                    <a16:creationId xmlns:a16="http://schemas.microsoft.com/office/drawing/2014/main" id="{00E3729B-F7DB-8B4B-ABDB-AD3BC0DF7D3D}"/>
                  </a:ext>
                </a:extLst>
              </p:cNvPr>
              <p:cNvSpPr txBox="1">
                <a:spLocks noRot="1" noChangeAspect="1" noMove="1" noResize="1" noEditPoints="1" noAdjustHandles="1" noChangeArrowheads="1" noChangeShapeType="1" noTextEdit="1"/>
              </p:cNvSpPr>
              <p:nvPr/>
            </p:nvSpPr>
            <p:spPr>
              <a:xfrm>
                <a:off x="234881" y="1090642"/>
                <a:ext cx="10749743" cy="1325563"/>
              </a:xfrm>
              <a:prstGeom prst="rect">
                <a:avLst/>
              </a:prstGeom>
              <a:blipFill>
                <a:blip r:embed="rId6"/>
                <a:stretch>
                  <a:fillRect l="-908" t="-6452" b="-119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873A8EA-4DF4-CB4C-ABF8-F8979F025DAD}"/>
                  </a:ext>
                </a:extLst>
              </p:cNvPr>
              <p:cNvSpPr txBox="1"/>
              <p:nvPr/>
            </p:nvSpPr>
            <p:spPr>
              <a:xfrm>
                <a:off x="2821006" y="1523277"/>
                <a:ext cx="7764901" cy="1119922"/>
              </a:xfrm>
              <a:prstGeom prst="rect">
                <a:avLst/>
              </a:prstGeom>
              <a:noFill/>
            </p:spPr>
            <p:txBody>
              <a:bodyPr wrap="square" rtlCol="0">
                <a:spAutoFit/>
              </a:bodyPr>
              <a:lstStyle/>
              <a:p>
                <a:r>
                  <a:rPr lang="en-US" sz="2400" dirty="0"/>
                  <a:t>+ previous boundaries + cycles born and dead before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a14:m>
                <a:endParaRPr lang="en-US" sz="2400" dirty="0"/>
              </a:p>
              <a:p>
                <a:endParaRPr lang="en-US" sz="2400" dirty="0">
                  <a:solidFill>
                    <a:srgbClr val="FF0000"/>
                  </a:solidFill>
                </a:endParaRPr>
              </a:p>
              <a:p>
                <a:endParaRPr lang="en-US" dirty="0"/>
              </a:p>
            </p:txBody>
          </p:sp>
        </mc:Choice>
        <mc:Fallback xmlns="">
          <p:sp>
            <p:nvSpPr>
              <p:cNvPr id="101" name="TextBox 100">
                <a:extLst>
                  <a:ext uri="{FF2B5EF4-FFF2-40B4-BE49-F238E27FC236}">
                    <a16:creationId xmlns:a16="http://schemas.microsoft.com/office/drawing/2014/main" id="{2873A8EA-4DF4-CB4C-ABF8-F8979F025DAD}"/>
                  </a:ext>
                </a:extLst>
              </p:cNvPr>
              <p:cNvSpPr txBox="1">
                <a:spLocks noRot="1" noChangeAspect="1" noMove="1" noResize="1" noEditPoints="1" noAdjustHandles="1" noChangeArrowheads="1" noChangeShapeType="1" noTextEdit="1"/>
              </p:cNvSpPr>
              <p:nvPr/>
            </p:nvSpPr>
            <p:spPr>
              <a:xfrm>
                <a:off x="2821006" y="1523277"/>
                <a:ext cx="7764901" cy="1119922"/>
              </a:xfrm>
              <a:prstGeom prst="rect">
                <a:avLst/>
              </a:prstGeom>
              <a:blipFill>
                <a:blip r:embed="rId7"/>
                <a:stretch>
                  <a:fillRect l="-1256" t="-3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Right Arrow 102">
                <a:extLst>
                  <a:ext uri="{FF2B5EF4-FFF2-40B4-BE49-F238E27FC236}">
                    <a16:creationId xmlns:a16="http://schemas.microsoft.com/office/drawing/2014/main" id="{238ECBED-648C-D84B-B70C-375811F92544}"/>
                  </a:ext>
                </a:extLst>
              </p:cNvPr>
              <p:cNvSpPr/>
              <p:nvPr/>
            </p:nvSpPr>
            <p:spPr>
              <a:xfrm>
                <a:off x="9251479" y="2086944"/>
                <a:ext cx="1733145" cy="781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ABC</a:t>
                </a:r>
              </a:p>
            </p:txBody>
          </p:sp>
        </mc:Choice>
        <mc:Fallback xmlns="">
          <p:sp>
            <p:nvSpPr>
              <p:cNvPr id="103" name="Right Arrow 102">
                <a:extLst>
                  <a:ext uri="{FF2B5EF4-FFF2-40B4-BE49-F238E27FC236}">
                    <a16:creationId xmlns:a16="http://schemas.microsoft.com/office/drawing/2014/main" id="{238ECBED-648C-D84B-B70C-375811F92544}"/>
                  </a:ext>
                </a:extLst>
              </p:cNvPr>
              <p:cNvSpPr>
                <a:spLocks noRot="1" noChangeAspect="1" noMove="1" noResize="1" noEditPoints="1" noAdjustHandles="1" noChangeArrowheads="1" noChangeShapeType="1" noTextEdit="1"/>
              </p:cNvSpPr>
              <p:nvPr/>
            </p:nvSpPr>
            <p:spPr>
              <a:xfrm>
                <a:off x="9251479" y="2086944"/>
                <a:ext cx="1733145" cy="781535"/>
              </a:xfrm>
              <a:prstGeom prst="rightArrow">
                <a:avLst/>
              </a:prstGeom>
              <a:blipFill>
                <a:blip r:embed="rId8"/>
                <a:stretch>
                  <a:fillRect/>
                </a:stretch>
              </a:blipFill>
            </p:spPr>
            <p:txBody>
              <a:bodyPr/>
              <a:lstStyle/>
              <a:p>
                <a:r>
                  <a:rPr lang="en-US">
                    <a:noFill/>
                  </a:rPr>
                  <a:t> </a:t>
                </a:r>
              </a:p>
            </p:txBody>
          </p:sp>
        </mc:Fallback>
      </mc:AlternateContent>
      <p:sp>
        <p:nvSpPr>
          <p:cNvPr id="104" name="TextBox 103">
            <a:extLst>
              <a:ext uri="{FF2B5EF4-FFF2-40B4-BE49-F238E27FC236}">
                <a16:creationId xmlns:a16="http://schemas.microsoft.com/office/drawing/2014/main" id="{F43360E3-2858-7349-BC55-4B4987F7F2CC}"/>
              </a:ext>
            </a:extLst>
          </p:cNvPr>
          <p:cNvSpPr txBox="1"/>
          <p:nvPr/>
        </p:nvSpPr>
        <p:spPr>
          <a:xfrm>
            <a:off x="10408404" y="3382841"/>
            <a:ext cx="372218" cy="3139321"/>
          </a:xfrm>
          <a:prstGeom prst="rect">
            <a:avLst/>
          </a:prstGeom>
          <a:noFill/>
        </p:spPr>
        <p:txBody>
          <a:bodyPr wrap="square" rtlCol="0">
            <a:spAutoFit/>
          </a:bodyPr>
          <a:lstStyle/>
          <a:p>
            <a:r>
              <a:rPr lang="en-US" altLang="zh-CN" dirty="0"/>
              <a:t>-1</a:t>
            </a:r>
          </a:p>
          <a:p>
            <a:r>
              <a:rPr lang="en-US" altLang="zh-CN" dirty="0"/>
              <a:t>1</a:t>
            </a:r>
          </a:p>
          <a:p>
            <a:r>
              <a:rPr lang="en-US" altLang="zh-CN" dirty="0"/>
              <a:t>1</a:t>
            </a:r>
          </a:p>
          <a:p>
            <a:r>
              <a:rPr lang="en-US" altLang="zh-CN" dirty="0"/>
              <a:t>0</a:t>
            </a:r>
          </a:p>
          <a:p>
            <a:r>
              <a:rPr lang="en-US" altLang="zh-CN" dirty="0"/>
              <a:t>0</a:t>
            </a:r>
          </a:p>
          <a:p>
            <a:r>
              <a:rPr lang="en-US" altLang="zh-CN" dirty="0"/>
              <a:t>0</a:t>
            </a:r>
          </a:p>
          <a:p>
            <a:r>
              <a:rPr lang="en-US" altLang="zh-CN" dirty="0"/>
              <a:t>0</a:t>
            </a:r>
          </a:p>
          <a:p>
            <a:r>
              <a:rPr lang="en-US" altLang="zh-CN" dirty="0"/>
              <a:t>0</a:t>
            </a:r>
          </a:p>
          <a:p>
            <a:r>
              <a:rPr lang="en-US" altLang="zh-CN" dirty="0"/>
              <a:t>0</a:t>
            </a:r>
          </a:p>
          <a:p>
            <a:r>
              <a:rPr lang="en-US" altLang="zh-CN" dirty="0"/>
              <a:t>0</a:t>
            </a:r>
          </a:p>
          <a:p>
            <a:r>
              <a:rPr lang="en-US" altLang="zh-CN" dirty="0"/>
              <a:t>0</a:t>
            </a:r>
          </a:p>
        </p:txBody>
      </p:sp>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73848263-7EA6-5B4C-A3BC-8460BEC7F118}"/>
                  </a:ext>
                </a:extLst>
              </p:cNvPr>
              <p:cNvSpPr/>
              <p:nvPr/>
            </p:nvSpPr>
            <p:spPr>
              <a:xfrm>
                <a:off x="10190574" y="2903889"/>
                <a:ext cx="973536" cy="400110"/>
              </a:xfrm>
              <a:prstGeom prst="rect">
                <a:avLst/>
              </a:prstGeom>
            </p:spPr>
            <p:txBody>
              <a:bodyPr wrap="square">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ABC</a:t>
                </a:r>
              </a:p>
            </p:txBody>
          </p:sp>
        </mc:Choice>
        <mc:Fallback xmlns="">
          <p:sp>
            <p:nvSpPr>
              <p:cNvPr id="105" name="Rectangle 104">
                <a:extLst>
                  <a:ext uri="{FF2B5EF4-FFF2-40B4-BE49-F238E27FC236}">
                    <a16:creationId xmlns:a16="http://schemas.microsoft.com/office/drawing/2014/main" id="{73848263-7EA6-5B4C-A3BC-8460BEC7F118}"/>
                  </a:ext>
                </a:extLst>
              </p:cNvPr>
              <p:cNvSpPr>
                <a:spLocks noRot="1" noChangeAspect="1" noMove="1" noResize="1" noEditPoints="1" noAdjustHandles="1" noChangeArrowheads="1" noChangeShapeType="1" noTextEdit="1"/>
              </p:cNvSpPr>
              <p:nvPr/>
            </p:nvSpPr>
            <p:spPr>
              <a:xfrm>
                <a:off x="10190574" y="2903889"/>
                <a:ext cx="973536" cy="400110"/>
              </a:xfrm>
              <a:prstGeom prst="rect">
                <a:avLst/>
              </a:prstGeom>
              <a:blipFill>
                <a:blip r:embed="rId9"/>
                <a:stretch>
                  <a:fillRect t="-6061" b="-24242"/>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08A18E0F-87CF-4748-B0D0-4089F350EB71}"/>
              </a:ext>
            </a:extLst>
          </p:cNvPr>
          <p:cNvSpPr txBox="1"/>
          <p:nvPr/>
        </p:nvSpPr>
        <p:spPr>
          <a:xfrm>
            <a:off x="9968011" y="4982181"/>
            <a:ext cx="300082" cy="369332"/>
          </a:xfrm>
          <a:prstGeom prst="rect">
            <a:avLst/>
          </a:prstGeom>
          <a:noFill/>
        </p:spPr>
        <p:txBody>
          <a:bodyPr wrap="square" rtlCol="0">
            <a:spAutoFit/>
          </a:bodyPr>
          <a:lstStyle/>
          <a:p>
            <a:r>
              <a:rPr lang="en-US" altLang="zh-CN" dirty="0"/>
              <a:t>+</a:t>
            </a:r>
            <a:endParaRPr lang="en-US" dirty="0"/>
          </a:p>
        </p:txBody>
      </p:sp>
      <p:sp>
        <p:nvSpPr>
          <p:cNvPr id="110" name="Left Bracket 109">
            <a:extLst>
              <a:ext uri="{FF2B5EF4-FFF2-40B4-BE49-F238E27FC236}">
                <a16:creationId xmlns:a16="http://schemas.microsoft.com/office/drawing/2014/main" id="{1A4A9077-63CA-0A4F-B01C-89F859E04737}"/>
              </a:ext>
            </a:extLst>
          </p:cNvPr>
          <p:cNvSpPr/>
          <p:nvPr/>
        </p:nvSpPr>
        <p:spPr>
          <a:xfrm>
            <a:off x="10336500" y="3333497"/>
            <a:ext cx="60111" cy="3157137"/>
          </a:xfrm>
          <a:prstGeom prst="lef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Right Bracket 110">
            <a:extLst>
              <a:ext uri="{FF2B5EF4-FFF2-40B4-BE49-F238E27FC236}">
                <a16:creationId xmlns:a16="http://schemas.microsoft.com/office/drawing/2014/main" id="{1AD0785B-D683-4745-B9EA-1E03EC4B4B92}"/>
              </a:ext>
            </a:extLst>
          </p:cNvPr>
          <p:cNvSpPr/>
          <p:nvPr/>
        </p:nvSpPr>
        <p:spPr>
          <a:xfrm>
            <a:off x="10662957" y="3325457"/>
            <a:ext cx="68928" cy="3157138"/>
          </a:xfrm>
          <a:prstGeom prst="righ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a:extLst>
              <a:ext uri="{FF2B5EF4-FFF2-40B4-BE49-F238E27FC236}">
                <a16:creationId xmlns:a16="http://schemas.microsoft.com/office/drawing/2014/main" id="{E3CB18B4-ABBA-7B4A-90B9-C4E7C57AFFF0}"/>
              </a:ext>
            </a:extLst>
          </p:cNvPr>
          <p:cNvSpPr txBox="1"/>
          <p:nvPr/>
        </p:nvSpPr>
        <p:spPr>
          <a:xfrm>
            <a:off x="11425734" y="3412520"/>
            <a:ext cx="372218" cy="3139321"/>
          </a:xfrm>
          <a:prstGeom prst="rect">
            <a:avLst/>
          </a:prstGeom>
          <a:noFill/>
        </p:spPr>
        <p:txBody>
          <a:bodyPr wrap="square" rtlCol="0">
            <a:spAutoFit/>
          </a:bodyPr>
          <a:lstStyle/>
          <a:p>
            <a:r>
              <a:rPr lang="en-US" altLang="zh-CN" dirty="0"/>
              <a:t>0</a:t>
            </a:r>
          </a:p>
          <a:p>
            <a:r>
              <a:rPr lang="en-US" altLang="zh-CN" dirty="0"/>
              <a:t>0</a:t>
            </a:r>
          </a:p>
          <a:p>
            <a:r>
              <a:rPr lang="en-US" altLang="zh-CN" dirty="0"/>
              <a:t>1</a:t>
            </a:r>
          </a:p>
          <a:p>
            <a:r>
              <a:rPr lang="en-US" altLang="zh-CN" dirty="0"/>
              <a:t>1</a:t>
            </a:r>
          </a:p>
          <a:p>
            <a:r>
              <a:rPr lang="en-US" altLang="zh-CN" dirty="0"/>
              <a:t>1</a:t>
            </a:r>
          </a:p>
          <a:p>
            <a:r>
              <a:rPr lang="en-US" altLang="zh-CN" dirty="0"/>
              <a:t>1</a:t>
            </a:r>
          </a:p>
          <a:p>
            <a:r>
              <a:rPr lang="en-US" altLang="zh-CN" dirty="0"/>
              <a:t>1</a:t>
            </a:r>
          </a:p>
          <a:p>
            <a:r>
              <a:rPr lang="en-US" altLang="zh-CN" dirty="0"/>
              <a:t>1</a:t>
            </a:r>
          </a:p>
          <a:p>
            <a:r>
              <a:rPr lang="en-US" altLang="zh-CN" dirty="0"/>
              <a:t>0</a:t>
            </a:r>
          </a:p>
          <a:p>
            <a:r>
              <a:rPr lang="en-US" altLang="zh-CN" dirty="0"/>
              <a:t>0</a:t>
            </a:r>
          </a:p>
          <a:p>
            <a:r>
              <a:rPr lang="en-US" altLang="zh-CN" dirty="0"/>
              <a:t>0</a:t>
            </a:r>
          </a:p>
        </p:txBody>
      </p:sp>
      <p:sp>
        <p:nvSpPr>
          <p:cNvPr id="113" name="Left Bracket 112">
            <a:extLst>
              <a:ext uri="{FF2B5EF4-FFF2-40B4-BE49-F238E27FC236}">
                <a16:creationId xmlns:a16="http://schemas.microsoft.com/office/drawing/2014/main" id="{AEDA1199-B64A-494E-906B-507620E1CF3B}"/>
              </a:ext>
            </a:extLst>
          </p:cNvPr>
          <p:cNvSpPr/>
          <p:nvPr/>
        </p:nvSpPr>
        <p:spPr>
          <a:xfrm>
            <a:off x="11353830" y="3363176"/>
            <a:ext cx="60111" cy="3157137"/>
          </a:xfrm>
          <a:prstGeom prst="lef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Right Bracket 113">
            <a:extLst>
              <a:ext uri="{FF2B5EF4-FFF2-40B4-BE49-F238E27FC236}">
                <a16:creationId xmlns:a16="http://schemas.microsoft.com/office/drawing/2014/main" id="{D00F719D-11B0-C345-9FDB-03CE895FC67C}"/>
              </a:ext>
            </a:extLst>
          </p:cNvPr>
          <p:cNvSpPr/>
          <p:nvPr/>
        </p:nvSpPr>
        <p:spPr>
          <a:xfrm>
            <a:off x="11680287" y="3355136"/>
            <a:ext cx="68928" cy="3157138"/>
          </a:xfrm>
          <a:prstGeom prst="rightBracket">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694DB3A-1488-DC4F-B9DF-6731FC386F24}"/>
              </a:ext>
            </a:extLst>
          </p:cNvPr>
          <p:cNvSpPr txBox="1"/>
          <p:nvPr/>
        </p:nvSpPr>
        <p:spPr>
          <a:xfrm>
            <a:off x="10937631" y="5011615"/>
            <a:ext cx="300082" cy="369332"/>
          </a:xfrm>
          <a:prstGeom prst="rect">
            <a:avLst/>
          </a:prstGeom>
          <a:noFill/>
        </p:spPr>
        <p:txBody>
          <a:bodyPr wrap="none" rtlCol="0">
            <a:spAutoFit/>
          </a:bodyPr>
          <a:lstStyle/>
          <a:p>
            <a:r>
              <a:rPr lang="en-US" altLang="zh-CN" dirty="0"/>
              <a:t>=</a:t>
            </a:r>
            <a:endParaRPr lang="en-US" dirty="0"/>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7C2B351B-11D7-F34A-BC4C-C24F99AD0F32}"/>
                  </a:ext>
                </a:extLst>
              </p:cNvPr>
              <p:cNvSpPr txBox="1"/>
              <p:nvPr/>
            </p:nvSpPr>
            <p:spPr>
              <a:xfrm>
                <a:off x="11353830" y="2871276"/>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115" name="TextBox 114">
                <a:extLst>
                  <a:ext uri="{FF2B5EF4-FFF2-40B4-BE49-F238E27FC236}">
                    <a16:creationId xmlns:a16="http://schemas.microsoft.com/office/drawing/2014/main" id="{7C2B351B-11D7-F34A-BC4C-C24F99AD0F32}"/>
                  </a:ext>
                </a:extLst>
              </p:cNvPr>
              <p:cNvSpPr txBox="1">
                <a:spLocks noRot="1" noChangeAspect="1" noMove="1" noResize="1" noEditPoints="1" noAdjustHandles="1" noChangeArrowheads="1" noChangeShapeType="1" noTextEdit="1"/>
              </p:cNvSpPr>
              <p:nvPr/>
            </p:nvSpPr>
            <p:spPr>
              <a:xfrm>
                <a:off x="11353830" y="2871276"/>
                <a:ext cx="426399" cy="461665"/>
              </a:xfrm>
              <a:prstGeom prst="rect">
                <a:avLst/>
              </a:prstGeom>
              <a:blipFill>
                <a:blip r:embed="rId10"/>
                <a:stretch>
                  <a:fillRect/>
                </a:stretch>
              </a:blipFill>
            </p:spPr>
            <p:txBody>
              <a:bodyPr/>
              <a:lstStyle/>
              <a:p>
                <a:r>
                  <a:rPr lang="en-US">
                    <a:noFill/>
                  </a:rPr>
                  <a:t> </a:t>
                </a:r>
              </a:p>
            </p:txBody>
          </p:sp>
        </mc:Fallback>
      </mc:AlternateContent>
      <p:sp>
        <p:nvSpPr>
          <p:cNvPr id="23" name="Title 22">
            <a:extLst>
              <a:ext uri="{FF2B5EF4-FFF2-40B4-BE49-F238E27FC236}">
                <a16:creationId xmlns:a16="http://schemas.microsoft.com/office/drawing/2014/main" id="{96FD52A1-B653-4DFA-8AAF-933C7FA33E05}"/>
              </a:ext>
            </a:extLst>
          </p:cNvPr>
          <p:cNvSpPr>
            <a:spLocks noGrp="1"/>
          </p:cNvSpPr>
          <p:nvPr>
            <p:ph type="title"/>
          </p:nvPr>
        </p:nvSpPr>
        <p:spPr>
          <a:xfrm>
            <a:off x="265022" y="27799"/>
            <a:ext cx="10515600" cy="1325563"/>
          </a:xfrm>
        </p:spPr>
        <p:txBody>
          <a:bodyPr>
            <a:normAutofit/>
          </a:bodyPr>
          <a:lstStyle/>
          <a:p>
            <a:r>
              <a:rPr lang="en-US" sz="4250" b="1" dirty="0">
                <a:latin typeface="+mn-lt"/>
              </a:rPr>
              <a:t>Minimize Number of Edges</a:t>
            </a:r>
          </a:p>
        </p:txBody>
      </p:sp>
    </p:spTree>
    <p:extLst>
      <p:ext uri="{BB962C8B-B14F-4D97-AF65-F5344CB8AC3E}">
        <p14:creationId xmlns:p14="http://schemas.microsoft.com/office/powerpoint/2010/main" val="2587594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22AAAA6-51D7-914F-8151-FED255157B77}"/>
              </a:ext>
            </a:extLst>
          </p:cNvPr>
          <p:cNvSpPr txBox="1"/>
          <p:nvPr/>
        </p:nvSpPr>
        <p:spPr>
          <a:xfrm>
            <a:off x="10657966" y="5049729"/>
            <a:ext cx="507620" cy="324954"/>
          </a:xfrm>
          <a:prstGeom prst="rect">
            <a:avLst/>
          </a:prstGeom>
          <a:noFill/>
        </p:spPr>
        <p:txBody>
          <a:bodyPr wrap="square" rtlCol="0">
            <a:spAutoFit/>
          </a:bodyPr>
          <a:lstStyle/>
          <a:p>
            <a:r>
              <a:rPr lang="en-US" dirty="0"/>
              <a:t>D</a:t>
            </a:r>
          </a:p>
        </p:txBody>
      </p:sp>
      <p:cxnSp>
        <p:nvCxnSpPr>
          <p:cNvPr id="12" name="Straight Connector 11">
            <a:extLst>
              <a:ext uri="{FF2B5EF4-FFF2-40B4-BE49-F238E27FC236}">
                <a16:creationId xmlns:a16="http://schemas.microsoft.com/office/drawing/2014/main" id="{8BCAE2F6-E210-0B40-B134-E8A74A252422}"/>
              </a:ext>
            </a:extLst>
          </p:cNvPr>
          <p:cNvCxnSpPr>
            <a:cxnSpLocks noChangeAspect="1"/>
            <a:endCxn id="99" idx="0"/>
          </p:cNvCxnSpPr>
          <p:nvPr/>
        </p:nvCxnSpPr>
        <p:spPr>
          <a:xfrm>
            <a:off x="10179738" y="3204091"/>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9833351-A491-E543-8A99-C1066492BD18}"/>
              </a:ext>
            </a:extLst>
          </p:cNvPr>
          <p:cNvCxnSpPr>
            <a:cxnSpLocks noChangeAspect="1"/>
          </p:cNvCxnSpPr>
          <p:nvPr/>
        </p:nvCxnSpPr>
        <p:spPr>
          <a:xfrm flipH="1">
            <a:off x="6729174" y="2373709"/>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A124A103-65AB-5E4D-8BF8-AAA2B913630A}"/>
              </a:ext>
            </a:extLst>
          </p:cNvPr>
          <p:cNvCxnSpPr>
            <a:cxnSpLocks noChangeAspect="1"/>
            <a:endCxn id="99" idx="3"/>
          </p:cNvCxnSpPr>
          <p:nvPr/>
        </p:nvCxnSpPr>
        <p:spPr>
          <a:xfrm flipV="1">
            <a:off x="8526549" y="5212206"/>
            <a:ext cx="1954894" cy="754950"/>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C6555C83-DF50-7B46-AC3B-93A0869B288A}"/>
              </a:ext>
            </a:extLst>
          </p:cNvPr>
          <p:cNvCxnSpPr>
            <a:cxnSpLocks noChangeAspect="1"/>
          </p:cNvCxnSpPr>
          <p:nvPr/>
        </p:nvCxnSpPr>
        <p:spPr>
          <a:xfrm flipH="1" flipV="1">
            <a:off x="6677925" y="3384993"/>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DD7DF36F-A35B-5943-BE7A-5E16B534239C}"/>
              </a:ext>
            </a:extLst>
          </p:cNvPr>
          <p:cNvCxnSpPr>
            <a:cxnSpLocks noChangeAspect="1"/>
          </p:cNvCxnSpPr>
          <p:nvPr/>
        </p:nvCxnSpPr>
        <p:spPr>
          <a:xfrm>
            <a:off x="6942551" y="5144422"/>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71C20908-6B2A-3644-94F1-54529518050E}"/>
              </a:ext>
            </a:extLst>
          </p:cNvPr>
          <p:cNvSpPr>
            <a:spLocks noChangeAspect="1"/>
          </p:cNvSpPr>
          <p:nvPr/>
        </p:nvSpPr>
        <p:spPr>
          <a:xfrm>
            <a:off x="6605448" y="3240039"/>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9EE8C63-FC96-5443-A49F-50508A4979A9}"/>
              </a:ext>
            </a:extLst>
          </p:cNvPr>
          <p:cNvSpPr>
            <a:spLocks noChangeAspect="1"/>
          </p:cNvSpPr>
          <p:nvPr/>
        </p:nvSpPr>
        <p:spPr>
          <a:xfrm>
            <a:off x="6818825" y="5020696"/>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38C0EF-04B2-B242-8E50-96D252AEAB22}"/>
              </a:ext>
            </a:extLst>
          </p:cNvPr>
          <p:cNvSpPr>
            <a:spLocks noChangeAspect="1"/>
          </p:cNvSpPr>
          <p:nvPr/>
        </p:nvSpPr>
        <p:spPr>
          <a:xfrm>
            <a:off x="10460214" y="508848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6D328B1-2715-9744-80FD-8D0B177EC19B}"/>
              </a:ext>
            </a:extLst>
          </p:cNvPr>
          <p:cNvSpPr>
            <a:spLocks noChangeAspect="1"/>
          </p:cNvSpPr>
          <p:nvPr/>
        </p:nvSpPr>
        <p:spPr>
          <a:xfrm>
            <a:off x="8432505" y="5915524"/>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66F675A-A5B3-404D-BF1A-3C9ACA692C4C}"/>
              </a:ext>
            </a:extLst>
          </p:cNvPr>
          <p:cNvSpPr txBox="1">
            <a:spLocks noChangeAspect="1"/>
          </p:cNvSpPr>
          <p:nvPr/>
        </p:nvSpPr>
        <p:spPr>
          <a:xfrm>
            <a:off x="8418520" y="2006017"/>
            <a:ext cx="457293" cy="292737"/>
          </a:xfrm>
          <a:prstGeom prst="rect">
            <a:avLst/>
          </a:prstGeom>
          <a:noFill/>
        </p:spPr>
        <p:txBody>
          <a:bodyPr wrap="square" rtlCol="0">
            <a:spAutoFit/>
          </a:bodyPr>
          <a:lstStyle/>
          <a:p>
            <a:r>
              <a:rPr lang="en-US" dirty="0"/>
              <a:t>A</a:t>
            </a:r>
          </a:p>
        </p:txBody>
      </p:sp>
      <p:sp>
        <p:nvSpPr>
          <p:cNvPr id="32" name="TextBox 31">
            <a:extLst>
              <a:ext uri="{FF2B5EF4-FFF2-40B4-BE49-F238E27FC236}">
                <a16:creationId xmlns:a16="http://schemas.microsoft.com/office/drawing/2014/main" id="{499B6A47-E4F1-074F-BDA9-5A1C86A9B6FA}"/>
              </a:ext>
            </a:extLst>
          </p:cNvPr>
          <p:cNvSpPr txBox="1">
            <a:spLocks noChangeAspect="1"/>
          </p:cNvSpPr>
          <p:nvPr/>
        </p:nvSpPr>
        <p:spPr>
          <a:xfrm>
            <a:off x="10085654" y="2758393"/>
            <a:ext cx="457293" cy="292737"/>
          </a:xfrm>
          <a:prstGeom prst="rect">
            <a:avLst/>
          </a:prstGeom>
          <a:noFill/>
        </p:spPr>
        <p:txBody>
          <a:bodyPr wrap="square" rtlCol="0">
            <a:spAutoFit/>
          </a:bodyPr>
          <a:lstStyle/>
          <a:p>
            <a:r>
              <a:rPr lang="en-US" dirty="0"/>
              <a:t>B</a:t>
            </a:r>
          </a:p>
        </p:txBody>
      </p:sp>
      <p:sp>
        <p:nvSpPr>
          <p:cNvPr id="36" name="TextBox 35">
            <a:extLst>
              <a:ext uri="{FF2B5EF4-FFF2-40B4-BE49-F238E27FC236}">
                <a16:creationId xmlns:a16="http://schemas.microsoft.com/office/drawing/2014/main" id="{289FEF50-0B1A-914D-8859-41705D751C1B}"/>
              </a:ext>
            </a:extLst>
          </p:cNvPr>
          <p:cNvSpPr txBox="1">
            <a:spLocks noChangeAspect="1"/>
          </p:cNvSpPr>
          <p:nvPr/>
        </p:nvSpPr>
        <p:spPr>
          <a:xfrm>
            <a:off x="6587919" y="4946804"/>
            <a:ext cx="457293" cy="292737"/>
          </a:xfrm>
          <a:prstGeom prst="rect">
            <a:avLst/>
          </a:prstGeom>
          <a:noFill/>
        </p:spPr>
        <p:txBody>
          <a:bodyPr wrap="square" rtlCol="0">
            <a:spAutoFit/>
          </a:bodyPr>
          <a:lstStyle/>
          <a:p>
            <a:r>
              <a:rPr lang="en-US" dirty="0"/>
              <a:t>F</a:t>
            </a:r>
          </a:p>
        </p:txBody>
      </p:sp>
      <p:sp>
        <p:nvSpPr>
          <p:cNvPr id="37" name="TextBox 36">
            <a:extLst>
              <a:ext uri="{FF2B5EF4-FFF2-40B4-BE49-F238E27FC236}">
                <a16:creationId xmlns:a16="http://schemas.microsoft.com/office/drawing/2014/main" id="{BF3BE9A9-B52E-4E42-BCB3-99345B31894D}"/>
              </a:ext>
            </a:extLst>
          </p:cNvPr>
          <p:cNvSpPr txBox="1">
            <a:spLocks noChangeAspect="1"/>
          </p:cNvSpPr>
          <p:nvPr/>
        </p:nvSpPr>
        <p:spPr>
          <a:xfrm>
            <a:off x="6560718" y="2952072"/>
            <a:ext cx="457293" cy="292737"/>
          </a:xfrm>
          <a:prstGeom prst="rect">
            <a:avLst/>
          </a:prstGeom>
          <a:noFill/>
        </p:spPr>
        <p:txBody>
          <a:bodyPr wrap="square" rtlCol="0">
            <a:spAutoFit/>
          </a:bodyPr>
          <a:lstStyle/>
          <a:p>
            <a:r>
              <a:rPr lang="en-US" dirty="0"/>
              <a:t>G</a:t>
            </a:r>
          </a:p>
        </p:txBody>
      </p:sp>
      <p:sp>
        <p:nvSpPr>
          <p:cNvPr id="38" name="TextBox 37">
            <a:extLst>
              <a:ext uri="{FF2B5EF4-FFF2-40B4-BE49-F238E27FC236}">
                <a16:creationId xmlns:a16="http://schemas.microsoft.com/office/drawing/2014/main" id="{934540E6-9258-0C46-BCF6-D07120A97915}"/>
              </a:ext>
            </a:extLst>
          </p:cNvPr>
          <p:cNvSpPr txBox="1">
            <a:spLocks noChangeAspect="1"/>
          </p:cNvSpPr>
          <p:nvPr/>
        </p:nvSpPr>
        <p:spPr>
          <a:xfrm>
            <a:off x="9251094" y="3279008"/>
            <a:ext cx="457293" cy="292737"/>
          </a:xfrm>
          <a:prstGeom prst="rect">
            <a:avLst/>
          </a:prstGeom>
          <a:noFill/>
        </p:spPr>
        <p:txBody>
          <a:bodyPr wrap="square" rtlCol="0">
            <a:spAutoFit/>
          </a:bodyPr>
          <a:lstStyle/>
          <a:p>
            <a:r>
              <a:rPr lang="en-US" dirty="0"/>
              <a:t>C</a:t>
            </a:r>
          </a:p>
        </p:txBody>
      </p:sp>
      <p:sp>
        <p:nvSpPr>
          <p:cNvPr id="102" name="Oval 101">
            <a:extLst>
              <a:ext uri="{FF2B5EF4-FFF2-40B4-BE49-F238E27FC236}">
                <a16:creationId xmlns:a16="http://schemas.microsoft.com/office/drawing/2014/main" id="{FCB13D55-7A6E-D145-95C4-7881DE1750C6}"/>
              </a:ext>
            </a:extLst>
          </p:cNvPr>
          <p:cNvSpPr>
            <a:spLocks noChangeAspect="1"/>
          </p:cNvSpPr>
          <p:nvPr/>
        </p:nvSpPr>
        <p:spPr>
          <a:xfrm>
            <a:off x="10107261" y="305913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816C7A3-3FD4-0948-94AA-0BD6C862C481}"/>
              </a:ext>
            </a:extLst>
          </p:cNvPr>
          <p:cNvSpPr>
            <a:spLocks noChangeAspect="1"/>
          </p:cNvSpPr>
          <p:nvPr/>
        </p:nvSpPr>
        <p:spPr>
          <a:xfrm>
            <a:off x="9047859" y="3240039"/>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6BC555DF-26EE-754B-84B1-643C08364526}"/>
              </a:ext>
            </a:extLst>
          </p:cNvPr>
          <p:cNvCxnSpPr>
            <a:cxnSpLocks noChangeAspect="1"/>
            <a:stCxn id="101" idx="1"/>
            <a:endCxn id="103" idx="1"/>
          </p:cNvCxnSpPr>
          <p:nvPr/>
        </p:nvCxnSpPr>
        <p:spPr>
          <a:xfrm>
            <a:off x="8473028" y="2322460"/>
            <a:ext cx="596059" cy="938807"/>
          </a:xfrm>
          <a:prstGeom prst="line">
            <a:avLst/>
          </a:prstGeom>
          <a:ln w="47625">
            <a:solidFill>
              <a:schemeClr val="tx1"/>
            </a:solidFill>
            <a:prstDash val="sysDash"/>
          </a:ln>
          <a:effectLst/>
        </p:spPr>
        <p:style>
          <a:lnRef idx="3">
            <a:schemeClr val="dk1"/>
          </a:lnRef>
          <a:fillRef idx="0">
            <a:schemeClr val="dk1"/>
          </a:fillRef>
          <a:effectRef idx="2">
            <a:schemeClr val="dk1"/>
          </a:effectRef>
          <a:fontRef idx="minor">
            <a:schemeClr val="tx1"/>
          </a:fontRef>
        </p:style>
      </p:cxnSp>
      <p:cxnSp>
        <p:nvCxnSpPr>
          <p:cNvPr id="105" name="Straight Connector 104">
            <a:extLst>
              <a:ext uri="{FF2B5EF4-FFF2-40B4-BE49-F238E27FC236}">
                <a16:creationId xmlns:a16="http://schemas.microsoft.com/office/drawing/2014/main" id="{746D5AAF-3842-4C4D-A9CD-D517A4A0C0FC}"/>
              </a:ext>
            </a:extLst>
          </p:cNvPr>
          <p:cNvCxnSpPr>
            <a:cxnSpLocks noChangeAspect="1"/>
            <a:stCxn id="103" idx="6"/>
            <a:endCxn id="102" idx="2"/>
          </p:cNvCxnSpPr>
          <p:nvPr/>
        </p:nvCxnSpPr>
        <p:spPr>
          <a:xfrm flipV="1">
            <a:off x="9192812" y="3131614"/>
            <a:ext cx="914449" cy="180901"/>
          </a:xfrm>
          <a:prstGeom prst="line">
            <a:avLst/>
          </a:prstGeom>
          <a:ln w="47625">
            <a:solidFill>
              <a:schemeClr val="tx1"/>
            </a:solidFill>
            <a:prstDash val="sysDash"/>
          </a:ln>
          <a:effectLst/>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55E96098-1E12-D84E-A610-1D9F918074A5}"/>
              </a:ext>
            </a:extLst>
          </p:cNvPr>
          <p:cNvCxnSpPr>
            <a:cxnSpLocks noChangeAspect="1"/>
          </p:cNvCxnSpPr>
          <p:nvPr/>
        </p:nvCxnSpPr>
        <p:spPr>
          <a:xfrm>
            <a:off x="8596753" y="2373709"/>
            <a:ext cx="1531736" cy="706657"/>
          </a:xfrm>
          <a:prstGeom prst="line">
            <a:avLst/>
          </a:prstGeom>
          <a:ln w="47625">
            <a:solidFill>
              <a:srgbClr val="7030A0"/>
            </a:solidFill>
            <a:prstDash val="solid"/>
          </a:ln>
          <a:effectLst/>
        </p:spPr>
        <p:style>
          <a:lnRef idx="3">
            <a:schemeClr val="dk1"/>
          </a:lnRef>
          <a:fillRef idx="0">
            <a:schemeClr val="dk1"/>
          </a:fillRef>
          <a:effectRef idx="2">
            <a:schemeClr val="dk1"/>
          </a:effectRef>
          <a:fontRef idx="minor">
            <a:schemeClr val="tx1"/>
          </a:fontRef>
        </p:style>
      </p:cxnSp>
      <p:sp>
        <p:nvSpPr>
          <p:cNvPr id="101" name="Oval 100">
            <a:extLst>
              <a:ext uri="{FF2B5EF4-FFF2-40B4-BE49-F238E27FC236}">
                <a16:creationId xmlns:a16="http://schemas.microsoft.com/office/drawing/2014/main" id="{FE1D257F-BA91-7648-8A99-210B9A9C2697}"/>
              </a:ext>
            </a:extLst>
          </p:cNvPr>
          <p:cNvSpPr>
            <a:spLocks noChangeAspect="1"/>
          </p:cNvSpPr>
          <p:nvPr/>
        </p:nvSpPr>
        <p:spPr>
          <a:xfrm>
            <a:off x="8451800" y="2301232"/>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C314AB2-9DCB-7547-8814-62CF9BDB0C6E}"/>
              </a:ext>
            </a:extLst>
          </p:cNvPr>
          <p:cNvSpPr txBox="1"/>
          <p:nvPr/>
        </p:nvSpPr>
        <p:spPr>
          <a:xfrm>
            <a:off x="10657966" y="5049729"/>
            <a:ext cx="507620" cy="324954"/>
          </a:xfrm>
          <a:prstGeom prst="rect">
            <a:avLst/>
          </a:prstGeom>
          <a:noFill/>
        </p:spPr>
        <p:txBody>
          <a:bodyPr wrap="square" rtlCol="0">
            <a:spAutoFit/>
          </a:bodyPr>
          <a:lstStyle/>
          <a:p>
            <a:r>
              <a:rPr lang="en-US" dirty="0"/>
              <a:t>D</a:t>
            </a:r>
          </a:p>
        </p:txBody>
      </p:sp>
      <p:cxnSp>
        <p:nvCxnSpPr>
          <p:cNvPr id="68" name="Straight Connector 67">
            <a:extLst>
              <a:ext uri="{FF2B5EF4-FFF2-40B4-BE49-F238E27FC236}">
                <a16:creationId xmlns:a16="http://schemas.microsoft.com/office/drawing/2014/main" id="{D077970E-3735-6346-8146-963814C158AB}"/>
              </a:ext>
            </a:extLst>
          </p:cNvPr>
          <p:cNvCxnSpPr>
            <a:cxnSpLocks noChangeAspect="1"/>
            <a:endCxn id="75" idx="0"/>
          </p:cNvCxnSpPr>
          <p:nvPr/>
        </p:nvCxnSpPr>
        <p:spPr>
          <a:xfrm>
            <a:off x="10179738" y="3204091"/>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4E520E6F-D4B4-DA4A-A8A2-D3CA7E84F65E}"/>
              </a:ext>
            </a:extLst>
          </p:cNvPr>
          <p:cNvCxnSpPr>
            <a:cxnSpLocks noChangeAspect="1"/>
          </p:cNvCxnSpPr>
          <p:nvPr/>
        </p:nvCxnSpPr>
        <p:spPr>
          <a:xfrm flipH="1">
            <a:off x="6729174" y="2373709"/>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2B505750-3F63-4149-B5F7-5CE02429C00D}"/>
              </a:ext>
            </a:extLst>
          </p:cNvPr>
          <p:cNvCxnSpPr>
            <a:cxnSpLocks noChangeAspect="1"/>
            <a:endCxn id="75" idx="3"/>
          </p:cNvCxnSpPr>
          <p:nvPr/>
        </p:nvCxnSpPr>
        <p:spPr>
          <a:xfrm flipV="1">
            <a:off x="8526549" y="5212206"/>
            <a:ext cx="1954894" cy="754950"/>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F3951EF5-670E-0345-A650-EB84591DBFEE}"/>
              </a:ext>
            </a:extLst>
          </p:cNvPr>
          <p:cNvCxnSpPr>
            <a:cxnSpLocks noChangeAspect="1"/>
          </p:cNvCxnSpPr>
          <p:nvPr/>
        </p:nvCxnSpPr>
        <p:spPr>
          <a:xfrm flipH="1" flipV="1">
            <a:off x="6677925" y="3384993"/>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3B1DD190-E179-3E46-BD8D-986F01D6C33B}"/>
              </a:ext>
            </a:extLst>
          </p:cNvPr>
          <p:cNvCxnSpPr>
            <a:cxnSpLocks noChangeAspect="1"/>
          </p:cNvCxnSpPr>
          <p:nvPr/>
        </p:nvCxnSpPr>
        <p:spPr>
          <a:xfrm>
            <a:off x="6942551" y="5144422"/>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73" name="Oval 72">
            <a:extLst>
              <a:ext uri="{FF2B5EF4-FFF2-40B4-BE49-F238E27FC236}">
                <a16:creationId xmlns:a16="http://schemas.microsoft.com/office/drawing/2014/main" id="{77C0F6EA-951C-014A-917E-64C1DB727BAE}"/>
              </a:ext>
            </a:extLst>
          </p:cNvPr>
          <p:cNvSpPr>
            <a:spLocks noChangeAspect="1"/>
          </p:cNvSpPr>
          <p:nvPr/>
        </p:nvSpPr>
        <p:spPr>
          <a:xfrm>
            <a:off x="6605448" y="3240039"/>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09BFBB1-C9AD-564E-AB6A-C72D61064208}"/>
              </a:ext>
            </a:extLst>
          </p:cNvPr>
          <p:cNvSpPr>
            <a:spLocks noChangeAspect="1"/>
          </p:cNvSpPr>
          <p:nvPr/>
        </p:nvSpPr>
        <p:spPr>
          <a:xfrm>
            <a:off x="6818825" y="5020696"/>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B632CF2-CAC8-9C48-815C-7043FDA7EFC9}"/>
              </a:ext>
            </a:extLst>
          </p:cNvPr>
          <p:cNvSpPr>
            <a:spLocks noChangeAspect="1"/>
          </p:cNvSpPr>
          <p:nvPr/>
        </p:nvSpPr>
        <p:spPr>
          <a:xfrm>
            <a:off x="10460214" y="508848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940DB57-1011-3940-AE08-11D61086C7EB}"/>
              </a:ext>
            </a:extLst>
          </p:cNvPr>
          <p:cNvSpPr>
            <a:spLocks noChangeAspect="1"/>
          </p:cNvSpPr>
          <p:nvPr/>
        </p:nvSpPr>
        <p:spPr>
          <a:xfrm>
            <a:off x="8432505" y="5915524"/>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B46FDAC-0EBD-784C-9478-E2EC0529FD8A}"/>
              </a:ext>
            </a:extLst>
          </p:cNvPr>
          <p:cNvSpPr txBox="1">
            <a:spLocks noChangeAspect="1"/>
          </p:cNvSpPr>
          <p:nvPr/>
        </p:nvSpPr>
        <p:spPr>
          <a:xfrm>
            <a:off x="8418520" y="2006017"/>
            <a:ext cx="457293" cy="292737"/>
          </a:xfrm>
          <a:prstGeom prst="rect">
            <a:avLst/>
          </a:prstGeom>
          <a:noFill/>
        </p:spPr>
        <p:txBody>
          <a:bodyPr wrap="square" rtlCol="0">
            <a:spAutoFit/>
          </a:bodyPr>
          <a:lstStyle/>
          <a:p>
            <a:r>
              <a:rPr lang="en-US" dirty="0"/>
              <a:t>A</a:t>
            </a:r>
          </a:p>
        </p:txBody>
      </p:sp>
      <p:sp>
        <p:nvSpPr>
          <p:cNvPr id="78" name="TextBox 77">
            <a:extLst>
              <a:ext uri="{FF2B5EF4-FFF2-40B4-BE49-F238E27FC236}">
                <a16:creationId xmlns:a16="http://schemas.microsoft.com/office/drawing/2014/main" id="{5CFC4C33-2C9C-6648-8B93-FBB209812A49}"/>
              </a:ext>
            </a:extLst>
          </p:cNvPr>
          <p:cNvSpPr txBox="1">
            <a:spLocks noChangeAspect="1"/>
          </p:cNvSpPr>
          <p:nvPr/>
        </p:nvSpPr>
        <p:spPr>
          <a:xfrm>
            <a:off x="10085654" y="2758393"/>
            <a:ext cx="457293" cy="292737"/>
          </a:xfrm>
          <a:prstGeom prst="rect">
            <a:avLst/>
          </a:prstGeom>
          <a:noFill/>
        </p:spPr>
        <p:txBody>
          <a:bodyPr wrap="square" rtlCol="0">
            <a:spAutoFit/>
          </a:bodyPr>
          <a:lstStyle/>
          <a:p>
            <a:r>
              <a:rPr lang="en-US" dirty="0"/>
              <a:t>B</a:t>
            </a:r>
          </a:p>
        </p:txBody>
      </p:sp>
      <p:sp>
        <p:nvSpPr>
          <p:cNvPr id="79" name="TextBox 78">
            <a:extLst>
              <a:ext uri="{FF2B5EF4-FFF2-40B4-BE49-F238E27FC236}">
                <a16:creationId xmlns:a16="http://schemas.microsoft.com/office/drawing/2014/main" id="{ACE0F1B6-1927-4F4D-9998-BF9CBC71E2BF}"/>
              </a:ext>
            </a:extLst>
          </p:cNvPr>
          <p:cNvSpPr txBox="1">
            <a:spLocks noChangeAspect="1"/>
          </p:cNvSpPr>
          <p:nvPr/>
        </p:nvSpPr>
        <p:spPr>
          <a:xfrm>
            <a:off x="8348811" y="6129634"/>
            <a:ext cx="457293" cy="292737"/>
          </a:xfrm>
          <a:prstGeom prst="rect">
            <a:avLst/>
          </a:prstGeom>
          <a:noFill/>
        </p:spPr>
        <p:txBody>
          <a:bodyPr wrap="square" rtlCol="0">
            <a:spAutoFit/>
          </a:bodyPr>
          <a:lstStyle/>
          <a:p>
            <a:r>
              <a:rPr lang="en-US" dirty="0"/>
              <a:t>E</a:t>
            </a:r>
          </a:p>
        </p:txBody>
      </p:sp>
      <p:sp>
        <p:nvSpPr>
          <p:cNvPr id="80" name="TextBox 79">
            <a:extLst>
              <a:ext uri="{FF2B5EF4-FFF2-40B4-BE49-F238E27FC236}">
                <a16:creationId xmlns:a16="http://schemas.microsoft.com/office/drawing/2014/main" id="{0E9CD435-522F-6E4D-9597-45C9FE147C3B}"/>
              </a:ext>
            </a:extLst>
          </p:cNvPr>
          <p:cNvSpPr txBox="1">
            <a:spLocks noChangeAspect="1"/>
          </p:cNvSpPr>
          <p:nvPr/>
        </p:nvSpPr>
        <p:spPr>
          <a:xfrm>
            <a:off x="6587919" y="4946804"/>
            <a:ext cx="457293" cy="292737"/>
          </a:xfrm>
          <a:prstGeom prst="rect">
            <a:avLst/>
          </a:prstGeom>
          <a:noFill/>
        </p:spPr>
        <p:txBody>
          <a:bodyPr wrap="square" rtlCol="0">
            <a:spAutoFit/>
          </a:bodyPr>
          <a:lstStyle/>
          <a:p>
            <a:r>
              <a:rPr lang="en-US" dirty="0"/>
              <a:t>F</a:t>
            </a:r>
          </a:p>
        </p:txBody>
      </p:sp>
      <p:sp>
        <p:nvSpPr>
          <p:cNvPr id="81" name="TextBox 80">
            <a:extLst>
              <a:ext uri="{FF2B5EF4-FFF2-40B4-BE49-F238E27FC236}">
                <a16:creationId xmlns:a16="http://schemas.microsoft.com/office/drawing/2014/main" id="{854B5C58-6666-D54E-BF6E-4F74868F822B}"/>
              </a:ext>
            </a:extLst>
          </p:cNvPr>
          <p:cNvSpPr txBox="1">
            <a:spLocks noChangeAspect="1"/>
          </p:cNvSpPr>
          <p:nvPr/>
        </p:nvSpPr>
        <p:spPr>
          <a:xfrm>
            <a:off x="6560718" y="2952072"/>
            <a:ext cx="457293" cy="292737"/>
          </a:xfrm>
          <a:prstGeom prst="rect">
            <a:avLst/>
          </a:prstGeom>
          <a:noFill/>
        </p:spPr>
        <p:txBody>
          <a:bodyPr wrap="square" rtlCol="0">
            <a:spAutoFit/>
          </a:bodyPr>
          <a:lstStyle/>
          <a:p>
            <a:r>
              <a:rPr lang="en-US" dirty="0"/>
              <a:t>G</a:t>
            </a:r>
          </a:p>
        </p:txBody>
      </p:sp>
      <p:sp>
        <p:nvSpPr>
          <p:cNvPr id="82" name="TextBox 81">
            <a:extLst>
              <a:ext uri="{FF2B5EF4-FFF2-40B4-BE49-F238E27FC236}">
                <a16:creationId xmlns:a16="http://schemas.microsoft.com/office/drawing/2014/main" id="{38AAEEE7-B65E-F441-8103-52F5A4FCA721}"/>
              </a:ext>
            </a:extLst>
          </p:cNvPr>
          <p:cNvSpPr txBox="1">
            <a:spLocks noChangeAspect="1"/>
          </p:cNvSpPr>
          <p:nvPr/>
        </p:nvSpPr>
        <p:spPr>
          <a:xfrm>
            <a:off x="9251094" y="3279008"/>
            <a:ext cx="457293" cy="292737"/>
          </a:xfrm>
          <a:prstGeom prst="rect">
            <a:avLst/>
          </a:prstGeom>
          <a:noFill/>
        </p:spPr>
        <p:txBody>
          <a:bodyPr wrap="square" rtlCol="0">
            <a:spAutoFit/>
          </a:bodyPr>
          <a:lstStyle/>
          <a:p>
            <a:r>
              <a:rPr lang="en-US" dirty="0"/>
              <a:t>C</a:t>
            </a:r>
          </a:p>
        </p:txBody>
      </p:sp>
      <p:sp>
        <p:nvSpPr>
          <p:cNvPr id="83" name="Oval 82">
            <a:extLst>
              <a:ext uri="{FF2B5EF4-FFF2-40B4-BE49-F238E27FC236}">
                <a16:creationId xmlns:a16="http://schemas.microsoft.com/office/drawing/2014/main" id="{FE067B30-5EC9-3040-BF1F-952DD529A61B}"/>
              </a:ext>
            </a:extLst>
          </p:cNvPr>
          <p:cNvSpPr>
            <a:spLocks noChangeAspect="1"/>
          </p:cNvSpPr>
          <p:nvPr/>
        </p:nvSpPr>
        <p:spPr>
          <a:xfrm>
            <a:off x="10107261" y="305913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D56E173-8B98-584B-9A19-0EC79DAA719D}"/>
              </a:ext>
            </a:extLst>
          </p:cNvPr>
          <p:cNvSpPr>
            <a:spLocks noChangeAspect="1"/>
          </p:cNvSpPr>
          <p:nvPr/>
        </p:nvSpPr>
        <p:spPr>
          <a:xfrm>
            <a:off x="9047859" y="3240039"/>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0D66EA75-E5AC-784B-8505-96CC70C8E450}"/>
              </a:ext>
            </a:extLst>
          </p:cNvPr>
          <p:cNvCxnSpPr>
            <a:cxnSpLocks noChangeAspect="1"/>
          </p:cNvCxnSpPr>
          <p:nvPr/>
        </p:nvCxnSpPr>
        <p:spPr>
          <a:xfrm>
            <a:off x="8596753" y="2373709"/>
            <a:ext cx="1531736" cy="706657"/>
          </a:xfrm>
          <a:prstGeom prst="line">
            <a:avLst/>
          </a:prstGeom>
          <a:ln w="47625">
            <a:solidFill>
              <a:srgbClr val="7030A0"/>
            </a:solidFill>
            <a:prstDash val="solid"/>
          </a:ln>
          <a:effectLst/>
        </p:spPr>
        <p:style>
          <a:lnRef idx="3">
            <a:schemeClr val="dk1"/>
          </a:lnRef>
          <a:fillRef idx="0">
            <a:schemeClr val="dk1"/>
          </a:fillRef>
          <a:effectRef idx="2">
            <a:schemeClr val="dk1"/>
          </a:effectRef>
          <a:fontRef idx="minor">
            <a:schemeClr val="tx1"/>
          </a:fontRef>
        </p:style>
      </p:cxnSp>
      <p:sp>
        <p:nvSpPr>
          <p:cNvPr id="88" name="Oval 87">
            <a:extLst>
              <a:ext uri="{FF2B5EF4-FFF2-40B4-BE49-F238E27FC236}">
                <a16:creationId xmlns:a16="http://schemas.microsoft.com/office/drawing/2014/main" id="{9D8B7EAC-7670-FA45-A20A-90B199F4AAAC}"/>
              </a:ext>
            </a:extLst>
          </p:cNvPr>
          <p:cNvSpPr>
            <a:spLocks noChangeAspect="1"/>
          </p:cNvSpPr>
          <p:nvPr/>
        </p:nvSpPr>
        <p:spPr>
          <a:xfrm>
            <a:off x="8451800" y="2301232"/>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96C3D9F6-E0DB-F749-B99A-7A062D747012}"/>
              </a:ext>
            </a:extLst>
          </p:cNvPr>
          <p:cNvSpPr txBox="1"/>
          <p:nvPr/>
        </p:nvSpPr>
        <p:spPr>
          <a:xfrm>
            <a:off x="5062486" y="5088481"/>
            <a:ext cx="507620" cy="324954"/>
          </a:xfrm>
          <a:prstGeom prst="rect">
            <a:avLst/>
          </a:prstGeom>
          <a:noFill/>
        </p:spPr>
        <p:txBody>
          <a:bodyPr wrap="square" rtlCol="0">
            <a:spAutoFit/>
          </a:bodyPr>
          <a:lstStyle/>
          <a:p>
            <a:r>
              <a:rPr lang="en-US" dirty="0"/>
              <a:t>D</a:t>
            </a:r>
          </a:p>
        </p:txBody>
      </p:sp>
      <p:cxnSp>
        <p:nvCxnSpPr>
          <p:cNvPr id="91" name="Straight Connector 90">
            <a:extLst>
              <a:ext uri="{FF2B5EF4-FFF2-40B4-BE49-F238E27FC236}">
                <a16:creationId xmlns:a16="http://schemas.microsoft.com/office/drawing/2014/main" id="{6BB2BBAA-2720-BF40-A4B6-855C0981653A}"/>
              </a:ext>
            </a:extLst>
          </p:cNvPr>
          <p:cNvCxnSpPr>
            <a:cxnSpLocks noChangeAspect="1"/>
            <a:endCxn id="110" idx="0"/>
          </p:cNvCxnSpPr>
          <p:nvPr/>
        </p:nvCxnSpPr>
        <p:spPr>
          <a:xfrm>
            <a:off x="4584258" y="3242843"/>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0D890322-BFFE-0F4C-95B2-5777933E6130}"/>
              </a:ext>
            </a:extLst>
          </p:cNvPr>
          <p:cNvCxnSpPr>
            <a:cxnSpLocks noChangeAspect="1"/>
          </p:cNvCxnSpPr>
          <p:nvPr/>
        </p:nvCxnSpPr>
        <p:spPr>
          <a:xfrm flipH="1">
            <a:off x="1133694" y="2412461"/>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6CCF99F4-3B5B-CA48-9F1B-D49FB035D0D9}"/>
              </a:ext>
            </a:extLst>
          </p:cNvPr>
          <p:cNvCxnSpPr>
            <a:cxnSpLocks noChangeAspect="1"/>
            <a:endCxn id="110" idx="3"/>
          </p:cNvCxnSpPr>
          <p:nvPr/>
        </p:nvCxnSpPr>
        <p:spPr>
          <a:xfrm flipV="1">
            <a:off x="2931069" y="5250958"/>
            <a:ext cx="1954894" cy="754950"/>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CBB8D6AD-5A20-8C42-87B5-6D218830E032}"/>
              </a:ext>
            </a:extLst>
          </p:cNvPr>
          <p:cNvCxnSpPr>
            <a:cxnSpLocks noChangeAspect="1"/>
          </p:cNvCxnSpPr>
          <p:nvPr/>
        </p:nvCxnSpPr>
        <p:spPr>
          <a:xfrm flipH="1" flipV="1">
            <a:off x="1082445" y="3423745"/>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id="{91742201-36F1-4847-BD0F-EC82FA879F5D}"/>
              </a:ext>
            </a:extLst>
          </p:cNvPr>
          <p:cNvCxnSpPr>
            <a:cxnSpLocks noChangeAspect="1"/>
          </p:cNvCxnSpPr>
          <p:nvPr/>
        </p:nvCxnSpPr>
        <p:spPr>
          <a:xfrm>
            <a:off x="1347071" y="5183174"/>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108" name="Oval 107">
            <a:extLst>
              <a:ext uri="{FF2B5EF4-FFF2-40B4-BE49-F238E27FC236}">
                <a16:creationId xmlns:a16="http://schemas.microsoft.com/office/drawing/2014/main" id="{DB909102-1710-074F-B9BD-ED1622EF12C6}"/>
              </a:ext>
            </a:extLst>
          </p:cNvPr>
          <p:cNvSpPr>
            <a:spLocks noChangeAspect="1"/>
          </p:cNvSpPr>
          <p:nvPr/>
        </p:nvSpPr>
        <p:spPr>
          <a:xfrm>
            <a:off x="1009968" y="327879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B66B618-E4FA-404B-8215-B8FDD1CAA97F}"/>
              </a:ext>
            </a:extLst>
          </p:cNvPr>
          <p:cNvSpPr>
            <a:spLocks noChangeAspect="1"/>
          </p:cNvSpPr>
          <p:nvPr/>
        </p:nvSpPr>
        <p:spPr>
          <a:xfrm>
            <a:off x="1223345" y="50594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CE891C32-7D20-F84F-81B0-E49F6AF53830}"/>
              </a:ext>
            </a:extLst>
          </p:cNvPr>
          <p:cNvSpPr>
            <a:spLocks noChangeAspect="1"/>
          </p:cNvSpPr>
          <p:nvPr/>
        </p:nvSpPr>
        <p:spPr>
          <a:xfrm>
            <a:off x="4864734" y="5127233"/>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A8E7BB9-9C3A-6845-A10F-9ECA93CF4A3C}"/>
              </a:ext>
            </a:extLst>
          </p:cNvPr>
          <p:cNvSpPr>
            <a:spLocks noChangeAspect="1"/>
          </p:cNvSpPr>
          <p:nvPr/>
        </p:nvSpPr>
        <p:spPr>
          <a:xfrm>
            <a:off x="2837025" y="5954276"/>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B84DFB14-7F89-4240-9560-F57B8B5608A0}"/>
              </a:ext>
            </a:extLst>
          </p:cNvPr>
          <p:cNvSpPr txBox="1">
            <a:spLocks noChangeAspect="1"/>
          </p:cNvSpPr>
          <p:nvPr/>
        </p:nvSpPr>
        <p:spPr>
          <a:xfrm>
            <a:off x="2823040" y="2044769"/>
            <a:ext cx="457293" cy="292737"/>
          </a:xfrm>
          <a:prstGeom prst="rect">
            <a:avLst/>
          </a:prstGeom>
          <a:noFill/>
        </p:spPr>
        <p:txBody>
          <a:bodyPr wrap="square" rtlCol="0">
            <a:spAutoFit/>
          </a:bodyPr>
          <a:lstStyle/>
          <a:p>
            <a:r>
              <a:rPr lang="en-US" dirty="0"/>
              <a:t>A</a:t>
            </a:r>
          </a:p>
        </p:txBody>
      </p:sp>
      <p:sp>
        <p:nvSpPr>
          <p:cNvPr id="113" name="TextBox 112">
            <a:extLst>
              <a:ext uri="{FF2B5EF4-FFF2-40B4-BE49-F238E27FC236}">
                <a16:creationId xmlns:a16="http://schemas.microsoft.com/office/drawing/2014/main" id="{A9C6E786-D378-6F4A-B05F-82D5408498F7}"/>
              </a:ext>
            </a:extLst>
          </p:cNvPr>
          <p:cNvSpPr txBox="1">
            <a:spLocks noChangeAspect="1"/>
          </p:cNvSpPr>
          <p:nvPr/>
        </p:nvSpPr>
        <p:spPr>
          <a:xfrm>
            <a:off x="4490174" y="2797145"/>
            <a:ext cx="457293" cy="292737"/>
          </a:xfrm>
          <a:prstGeom prst="rect">
            <a:avLst/>
          </a:prstGeom>
          <a:noFill/>
        </p:spPr>
        <p:txBody>
          <a:bodyPr wrap="square" rtlCol="0">
            <a:spAutoFit/>
          </a:bodyPr>
          <a:lstStyle/>
          <a:p>
            <a:r>
              <a:rPr lang="en-US" dirty="0"/>
              <a:t>B</a:t>
            </a:r>
          </a:p>
        </p:txBody>
      </p:sp>
      <p:sp>
        <p:nvSpPr>
          <p:cNvPr id="114" name="TextBox 113">
            <a:extLst>
              <a:ext uri="{FF2B5EF4-FFF2-40B4-BE49-F238E27FC236}">
                <a16:creationId xmlns:a16="http://schemas.microsoft.com/office/drawing/2014/main" id="{32170D90-75C5-0D41-9565-0EE2B0E8FD71}"/>
              </a:ext>
            </a:extLst>
          </p:cNvPr>
          <p:cNvSpPr txBox="1">
            <a:spLocks noChangeAspect="1"/>
          </p:cNvSpPr>
          <p:nvPr/>
        </p:nvSpPr>
        <p:spPr>
          <a:xfrm>
            <a:off x="2772626" y="6129634"/>
            <a:ext cx="457293" cy="292737"/>
          </a:xfrm>
          <a:prstGeom prst="rect">
            <a:avLst/>
          </a:prstGeom>
          <a:noFill/>
        </p:spPr>
        <p:txBody>
          <a:bodyPr wrap="square" rtlCol="0">
            <a:spAutoFit/>
          </a:bodyPr>
          <a:lstStyle/>
          <a:p>
            <a:r>
              <a:rPr lang="en-US" dirty="0"/>
              <a:t>E</a:t>
            </a:r>
          </a:p>
        </p:txBody>
      </p:sp>
      <p:sp>
        <p:nvSpPr>
          <p:cNvPr id="115" name="TextBox 114">
            <a:extLst>
              <a:ext uri="{FF2B5EF4-FFF2-40B4-BE49-F238E27FC236}">
                <a16:creationId xmlns:a16="http://schemas.microsoft.com/office/drawing/2014/main" id="{BE7A28B9-BC03-9748-B586-5529214E6EF8}"/>
              </a:ext>
            </a:extLst>
          </p:cNvPr>
          <p:cNvSpPr txBox="1">
            <a:spLocks noChangeAspect="1"/>
          </p:cNvSpPr>
          <p:nvPr/>
        </p:nvSpPr>
        <p:spPr>
          <a:xfrm>
            <a:off x="992439" y="4985556"/>
            <a:ext cx="457293" cy="292737"/>
          </a:xfrm>
          <a:prstGeom prst="rect">
            <a:avLst/>
          </a:prstGeom>
          <a:noFill/>
        </p:spPr>
        <p:txBody>
          <a:bodyPr wrap="square" rtlCol="0">
            <a:spAutoFit/>
          </a:bodyPr>
          <a:lstStyle/>
          <a:p>
            <a:r>
              <a:rPr lang="en-US" dirty="0"/>
              <a:t>F</a:t>
            </a:r>
          </a:p>
        </p:txBody>
      </p:sp>
      <p:sp>
        <p:nvSpPr>
          <p:cNvPr id="116" name="TextBox 115">
            <a:extLst>
              <a:ext uri="{FF2B5EF4-FFF2-40B4-BE49-F238E27FC236}">
                <a16:creationId xmlns:a16="http://schemas.microsoft.com/office/drawing/2014/main" id="{1AF55DC8-71BB-1C43-9177-095083291092}"/>
              </a:ext>
            </a:extLst>
          </p:cNvPr>
          <p:cNvSpPr txBox="1">
            <a:spLocks noChangeAspect="1"/>
          </p:cNvSpPr>
          <p:nvPr/>
        </p:nvSpPr>
        <p:spPr>
          <a:xfrm>
            <a:off x="965238" y="2990824"/>
            <a:ext cx="457293" cy="292737"/>
          </a:xfrm>
          <a:prstGeom prst="rect">
            <a:avLst/>
          </a:prstGeom>
          <a:noFill/>
        </p:spPr>
        <p:txBody>
          <a:bodyPr wrap="square" rtlCol="0">
            <a:spAutoFit/>
          </a:bodyPr>
          <a:lstStyle/>
          <a:p>
            <a:r>
              <a:rPr lang="en-US" dirty="0"/>
              <a:t>G</a:t>
            </a:r>
          </a:p>
        </p:txBody>
      </p:sp>
      <p:sp>
        <p:nvSpPr>
          <p:cNvPr id="117" name="TextBox 116">
            <a:extLst>
              <a:ext uri="{FF2B5EF4-FFF2-40B4-BE49-F238E27FC236}">
                <a16:creationId xmlns:a16="http://schemas.microsoft.com/office/drawing/2014/main" id="{9F938E0D-FD9C-EA4D-A029-F7FE904C2C55}"/>
              </a:ext>
            </a:extLst>
          </p:cNvPr>
          <p:cNvSpPr txBox="1">
            <a:spLocks noChangeAspect="1"/>
          </p:cNvSpPr>
          <p:nvPr/>
        </p:nvSpPr>
        <p:spPr>
          <a:xfrm>
            <a:off x="3655614" y="3317760"/>
            <a:ext cx="457293" cy="292737"/>
          </a:xfrm>
          <a:prstGeom prst="rect">
            <a:avLst/>
          </a:prstGeom>
          <a:noFill/>
        </p:spPr>
        <p:txBody>
          <a:bodyPr wrap="square" rtlCol="0">
            <a:spAutoFit/>
          </a:bodyPr>
          <a:lstStyle/>
          <a:p>
            <a:r>
              <a:rPr lang="en-US" dirty="0"/>
              <a:t>C</a:t>
            </a:r>
          </a:p>
        </p:txBody>
      </p:sp>
      <p:sp>
        <p:nvSpPr>
          <p:cNvPr id="118" name="Oval 117">
            <a:extLst>
              <a:ext uri="{FF2B5EF4-FFF2-40B4-BE49-F238E27FC236}">
                <a16:creationId xmlns:a16="http://schemas.microsoft.com/office/drawing/2014/main" id="{CEAC7DD9-4C91-A140-ACD7-F3FA716C7FCC}"/>
              </a:ext>
            </a:extLst>
          </p:cNvPr>
          <p:cNvSpPr>
            <a:spLocks noChangeAspect="1"/>
          </p:cNvSpPr>
          <p:nvPr/>
        </p:nvSpPr>
        <p:spPr>
          <a:xfrm>
            <a:off x="4511781" y="3097890"/>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97D9CA5-D659-C744-ADEB-42F23A74680F}"/>
              </a:ext>
            </a:extLst>
          </p:cNvPr>
          <p:cNvSpPr>
            <a:spLocks noChangeAspect="1"/>
          </p:cNvSpPr>
          <p:nvPr/>
        </p:nvSpPr>
        <p:spPr>
          <a:xfrm>
            <a:off x="3452379" y="327879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5D37E96A-8748-EF4C-8861-1DBBDEF89387}"/>
              </a:ext>
            </a:extLst>
          </p:cNvPr>
          <p:cNvCxnSpPr>
            <a:cxnSpLocks noChangeAspect="1"/>
            <a:stCxn id="123" idx="1"/>
            <a:endCxn id="119" idx="1"/>
          </p:cNvCxnSpPr>
          <p:nvPr/>
        </p:nvCxnSpPr>
        <p:spPr>
          <a:xfrm>
            <a:off x="2877548" y="2361212"/>
            <a:ext cx="596059" cy="938807"/>
          </a:xfrm>
          <a:prstGeom prst="line">
            <a:avLst/>
          </a:prstGeom>
          <a:ln w="47625">
            <a:solidFill>
              <a:srgbClr val="5986A5"/>
            </a:solidFill>
            <a:prstDash val="solid"/>
          </a:ln>
          <a:effectLst/>
        </p:spPr>
        <p:style>
          <a:lnRef idx="3">
            <a:schemeClr val="dk1"/>
          </a:lnRef>
          <a:fillRef idx="0">
            <a:schemeClr val="dk1"/>
          </a:fillRef>
          <a:effectRef idx="2">
            <a:schemeClr val="dk1"/>
          </a:effectRef>
          <a:fontRef idx="minor">
            <a:schemeClr val="tx1"/>
          </a:fontRef>
        </p:style>
      </p:cxnSp>
      <p:cxnSp>
        <p:nvCxnSpPr>
          <p:cNvPr id="121" name="Straight Connector 120">
            <a:extLst>
              <a:ext uri="{FF2B5EF4-FFF2-40B4-BE49-F238E27FC236}">
                <a16:creationId xmlns:a16="http://schemas.microsoft.com/office/drawing/2014/main" id="{8B353E76-11A0-3846-A298-A97EED5BD9DD}"/>
              </a:ext>
            </a:extLst>
          </p:cNvPr>
          <p:cNvCxnSpPr>
            <a:cxnSpLocks noChangeAspect="1"/>
            <a:stCxn id="119" idx="6"/>
            <a:endCxn id="118" idx="2"/>
          </p:cNvCxnSpPr>
          <p:nvPr/>
        </p:nvCxnSpPr>
        <p:spPr>
          <a:xfrm flipV="1">
            <a:off x="3597332" y="3170366"/>
            <a:ext cx="914449" cy="180901"/>
          </a:xfrm>
          <a:prstGeom prst="line">
            <a:avLst/>
          </a:prstGeom>
          <a:ln w="47625">
            <a:solidFill>
              <a:srgbClr val="7030A0"/>
            </a:solidFill>
            <a:prstDash val="solid"/>
          </a:ln>
          <a:effectLst/>
        </p:spPr>
        <p:style>
          <a:lnRef idx="3">
            <a:schemeClr val="dk1"/>
          </a:lnRef>
          <a:fillRef idx="0">
            <a:schemeClr val="dk1"/>
          </a:fillRef>
          <a:effectRef idx="2">
            <a:schemeClr val="dk1"/>
          </a:effectRef>
          <a:fontRef idx="minor">
            <a:schemeClr val="tx1"/>
          </a:fontRef>
        </p:style>
      </p:cxnSp>
      <p:cxnSp>
        <p:nvCxnSpPr>
          <p:cNvPr id="122" name="Straight Connector 121">
            <a:extLst>
              <a:ext uri="{FF2B5EF4-FFF2-40B4-BE49-F238E27FC236}">
                <a16:creationId xmlns:a16="http://schemas.microsoft.com/office/drawing/2014/main" id="{925622C1-F03A-3F46-BCAB-70338B00CF2B}"/>
              </a:ext>
            </a:extLst>
          </p:cNvPr>
          <p:cNvCxnSpPr>
            <a:cxnSpLocks noChangeAspect="1"/>
          </p:cNvCxnSpPr>
          <p:nvPr/>
        </p:nvCxnSpPr>
        <p:spPr>
          <a:xfrm>
            <a:off x="3001273" y="2412461"/>
            <a:ext cx="1531736" cy="706657"/>
          </a:xfrm>
          <a:prstGeom prst="line">
            <a:avLst/>
          </a:prstGeom>
          <a:ln w="47625">
            <a:solidFill>
              <a:schemeClr val="tx1"/>
            </a:solidFill>
            <a:prstDash val="sysDash"/>
          </a:ln>
          <a:effectLst/>
        </p:spPr>
        <p:style>
          <a:lnRef idx="3">
            <a:schemeClr val="dk1"/>
          </a:lnRef>
          <a:fillRef idx="0">
            <a:schemeClr val="dk1"/>
          </a:fillRef>
          <a:effectRef idx="2">
            <a:schemeClr val="dk1"/>
          </a:effectRef>
          <a:fontRef idx="minor">
            <a:schemeClr val="tx1"/>
          </a:fontRef>
        </p:style>
      </p:cxnSp>
      <p:sp>
        <p:nvSpPr>
          <p:cNvPr id="123" name="Oval 122">
            <a:extLst>
              <a:ext uri="{FF2B5EF4-FFF2-40B4-BE49-F238E27FC236}">
                <a16:creationId xmlns:a16="http://schemas.microsoft.com/office/drawing/2014/main" id="{BAB52F70-8630-7A4B-A387-619C763B6A9C}"/>
              </a:ext>
            </a:extLst>
          </p:cNvPr>
          <p:cNvSpPr>
            <a:spLocks noChangeAspect="1"/>
          </p:cNvSpPr>
          <p:nvPr/>
        </p:nvSpPr>
        <p:spPr>
          <a:xfrm>
            <a:off x="2856320" y="2339984"/>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AAFA4319-1D29-6B40-997C-2D004C9F09F3}"/>
                  </a:ext>
                </a:extLst>
              </p:cNvPr>
              <p:cNvSpPr txBox="1">
                <a:spLocks/>
              </p:cNvSpPr>
              <p:nvPr/>
            </p:nvSpPr>
            <p:spPr>
              <a:xfrm>
                <a:off x="309517" y="985838"/>
                <a:ext cx="11409241" cy="12157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Minimize </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𝑙𝑜𝑠𝑠</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solidFill>
                                  <a:schemeClr val="accent2"/>
                                </a:solidFill>
                                <a:latin typeface="Cambria Math" panose="02040503050406030204" pitchFamily="18" charset="0"/>
                              </a:rPr>
                              <m:t>𝑊</m:t>
                            </m:r>
                            <m:r>
                              <a:rPr lang="en-US" sz="2400" b="0" i="1" baseline="-25000" smtClean="0">
                                <a:solidFill>
                                  <a:schemeClr val="accent2"/>
                                </a:solidFill>
                                <a:latin typeface="Cambria Math" panose="02040503050406030204" pitchFamily="18" charset="0"/>
                              </a:rPr>
                              <m:t>𝐿𝑒𝑛</m:t>
                            </m:r>
                            <m:r>
                              <a:rPr lang="en-US" sz="2400" i="1">
                                <a:latin typeface="Cambria Math" panose="02040503050406030204" pitchFamily="18" charset="0"/>
                              </a:rPr>
                              <m:t>𝑥</m:t>
                            </m:r>
                          </m:e>
                        </m:d>
                        <m:r>
                          <a:rPr lang="en-US" sz="2400" i="1">
                            <a:latin typeface="Cambria Math" panose="02040503050406030204" pitchFamily="18" charset="0"/>
                          </a:rPr>
                          <m:t>|</m:t>
                        </m:r>
                      </m:e>
                      <m:sub>
                        <m:r>
                          <a:rPr lang="en-US" sz="2400" i="1">
                            <a:latin typeface="Cambria Math" panose="02040503050406030204" pitchFamily="18" charset="0"/>
                          </a:rPr>
                          <m:t>1</m:t>
                        </m:r>
                      </m:sub>
                    </m:sSub>
                  </m:oMath>
                </a14:m>
                <a:r>
                  <a:rPr lang="en-US" sz="2400" dirty="0"/>
                  <a:t> (Total Length of Edges)</a:t>
                </a:r>
              </a:p>
              <a:p>
                <a:pPr marL="0" indent="0">
                  <a:buNone/>
                </a:pPr>
                <a:r>
                  <a:rPr lang="en-US" sz="2400" dirty="0"/>
                  <a:t>Subject to </a:t>
                </a:r>
                <a14:m>
                  <m:oMath xmlns:m="http://schemas.openxmlformats.org/officeDocument/2006/math">
                    <m:r>
                      <a:rPr lang="en-US" sz="2400" i="1" smtClean="0">
                        <a:latin typeface="Cambria Math" panose="02040503050406030204" pitchFamily="18" charset="0"/>
                      </a:rPr>
                      <m:t>𝑥</m:t>
                    </m:r>
                    <m:r>
                      <a:rPr lang="en-US" sz="240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𝑂𝑟𝑖𝑔</m:t>
                        </m:r>
                      </m:sup>
                    </m:sSup>
                  </m:oMath>
                </a14:m>
                <a:r>
                  <a:rPr lang="en-US" sz="2400" dirty="0">
                    <a:solidFill>
                      <a:srgbClr val="FF0000"/>
                    </a:solidFill>
                  </a:rPr>
                  <a:t> </a:t>
                </a:r>
                <a:r>
                  <a:rPr lang="en-US" sz="2400" dirty="0"/>
                  <a:t>+ previous boundaries + cycles born and dead before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a14:m>
                <a:endParaRPr lang="en-US" sz="2400" dirty="0">
                  <a:solidFill>
                    <a:srgbClr val="FF0000"/>
                  </a:solidFill>
                </a:endParaRPr>
              </a:p>
              <a:p>
                <a:pPr marL="0" indent="0">
                  <a:buNone/>
                </a:pPr>
                <a14:m>
                  <m:oMath xmlns:m="http://schemas.openxmlformats.org/officeDocument/2006/math">
                    <m:r>
                      <a:rPr lang="en-US" sz="2400" b="0" i="1" smtClean="0">
                        <a:solidFill>
                          <a:schemeClr val="accent2"/>
                        </a:solidFill>
                        <a:latin typeface="Cambria Math" panose="02040503050406030204" pitchFamily="18" charset="0"/>
                      </a:rPr>
                      <m:t>                   </m:t>
                    </m:r>
                    <m:r>
                      <a:rPr lang="en-US" sz="2400" i="1">
                        <a:solidFill>
                          <a:schemeClr val="accent2"/>
                        </a:solidFill>
                        <a:latin typeface="Cambria Math" panose="02040503050406030204" pitchFamily="18" charset="0"/>
                      </a:rPr>
                      <m:t>𝑥</m:t>
                    </m:r>
                  </m:oMath>
                </a14:m>
                <a:r>
                  <a:rPr lang="en-US" sz="2400" dirty="0">
                    <a:solidFill>
                      <a:schemeClr val="accent2"/>
                    </a:solidFill>
                  </a:rPr>
                  <a:t> integral or not</a:t>
                </a:r>
                <a:endParaRPr lang="en-US" sz="2400" dirty="0">
                  <a:solidFill>
                    <a:srgbClr val="FF0000"/>
                  </a:solidFill>
                </a:endParaRPr>
              </a:p>
              <a:p>
                <a:endParaRPr lang="en-US" sz="2400" dirty="0"/>
              </a:p>
            </p:txBody>
          </p:sp>
        </mc:Choice>
        <mc:Fallback xmlns="">
          <p:sp>
            <p:nvSpPr>
              <p:cNvPr id="127" name="Content Placeholder 2">
                <a:extLst>
                  <a:ext uri="{FF2B5EF4-FFF2-40B4-BE49-F238E27FC236}">
                    <a16:creationId xmlns:a16="http://schemas.microsoft.com/office/drawing/2014/main" id="{AAFA4319-1D29-6B40-997C-2D004C9F09F3}"/>
                  </a:ext>
                </a:extLst>
              </p:cNvPr>
              <p:cNvSpPr txBox="1">
                <a:spLocks noRot="1" noChangeAspect="1" noMove="1" noResize="1" noEditPoints="1" noAdjustHandles="1" noChangeArrowheads="1" noChangeShapeType="1" noTextEdit="1"/>
              </p:cNvSpPr>
              <p:nvPr/>
            </p:nvSpPr>
            <p:spPr>
              <a:xfrm>
                <a:off x="309517" y="985838"/>
                <a:ext cx="11409241" cy="1215701"/>
              </a:xfrm>
              <a:prstGeom prst="rect">
                <a:avLst/>
              </a:prstGeom>
              <a:blipFill>
                <a:blip r:embed="rId2"/>
                <a:stretch>
                  <a:fillRect l="-855" t="-7035" b="-22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7ABD6C5F-1221-554A-A20A-DC99D6293A85}"/>
                  </a:ext>
                </a:extLst>
              </p:cNvPr>
              <p:cNvSpPr txBox="1"/>
              <p:nvPr/>
            </p:nvSpPr>
            <p:spPr>
              <a:xfrm>
                <a:off x="985689" y="2372280"/>
                <a:ext cx="953851" cy="47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𝑂𝑟𝑖𝑔</m:t>
                          </m:r>
                        </m:sup>
                      </m:sSup>
                    </m:oMath>
                  </m:oMathPara>
                </a14:m>
                <a:endParaRPr lang="en-US" sz="2400" dirty="0"/>
              </a:p>
            </p:txBody>
          </p:sp>
        </mc:Choice>
        <mc:Fallback xmlns="">
          <p:sp>
            <p:nvSpPr>
              <p:cNvPr id="128" name="TextBox 127">
                <a:extLst>
                  <a:ext uri="{FF2B5EF4-FFF2-40B4-BE49-F238E27FC236}">
                    <a16:creationId xmlns:a16="http://schemas.microsoft.com/office/drawing/2014/main" id="{7ABD6C5F-1221-554A-A20A-DC99D6293A85}"/>
                  </a:ext>
                </a:extLst>
              </p:cNvPr>
              <p:cNvSpPr txBox="1">
                <a:spLocks noRot="1" noChangeAspect="1" noMove="1" noResize="1" noEditPoints="1" noAdjustHandles="1" noChangeArrowheads="1" noChangeShapeType="1" noTextEdit="1"/>
              </p:cNvSpPr>
              <p:nvPr/>
            </p:nvSpPr>
            <p:spPr>
              <a:xfrm>
                <a:off x="985689" y="2372280"/>
                <a:ext cx="953851" cy="473591"/>
              </a:xfrm>
              <a:prstGeom prst="rect">
                <a:avLst/>
              </a:prstGeom>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7790114-E235-44EA-8209-3BEB658D1858}"/>
              </a:ext>
            </a:extLst>
          </p:cNvPr>
          <p:cNvSpPr/>
          <p:nvPr/>
        </p:nvSpPr>
        <p:spPr>
          <a:xfrm>
            <a:off x="163823" y="188232"/>
            <a:ext cx="6023508" cy="746358"/>
          </a:xfrm>
          <a:prstGeom prst="rect">
            <a:avLst/>
          </a:prstGeom>
        </p:spPr>
        <p:txBody>
          <a:bodyPr wrap="none">
            <a:spAutoFit/>
          </a:bodyPr>
          <a:lstStyle/>
          <a:p>
            <a:r>
              <a:rPr lang="en-US" sz="4250" b="1" dirty="0"/>
              <a:t>Weighted Length of Edges</a:t>
            </a:r>
            <a:endParaRPr lang="en-US" sz="4250" dirty="0"/>
          </a:p>
        </p:txBody>
      </p:sp>
    </p:spTree>
    <p:extLst>
      <p:ext uri="{BB962C8B-B14F-4D97-AF65-F5344CB8AC3E}">
        <p14:creationId xmlns:p14="http://schemas.microsoft.com/office/powerpoint/2010/main" val="155647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22AAAA6-51D7-914F-8151-FED255157B77}"/>
              </a:ext>
            </a:extLst>
          </p:cNvPr>
          <p:cNvSpPr txBox="1"/>
          <p:nvPr/>
        </p:nvSpPr>
        <p:spPr>
          <a:xfrm>
            <a:off x="4856042" y="3291045"/>
            <a:ext cx="507620" cy="324954"/>
          </a:xfrm>
          <a:prstGeom prst="rect">
            <a:avLst/>
          </a:prstGeom>
          <a:noFill/>
        </p:spPr>
        <p:txBody>
          <a:bodyPr wrap="square" rtlCol="0">
            <a:spAutoFit/>
          </a:bodyPr>
          <a:lstStyle/>
          <a:p>
            <a:r>
              <a:rPr lang="en-US" dirty="0"/>
              <a:t>D</a:t>
            </a:r>
          </a:p>
        </p:txBody>
      </p:sp>
      <p:cxnSp>
        <p:nvCxnSpPr>
          <p:cNvPr id="12" name="Straight Connector 11">
            <a:extLst>
              <a:ext uri="{FF2B5EF4-FFF2-40B4-BE49-F238E27FC236}">
                <a16:creationId xmlns:a16="http://schemas.microsoft.com/office/drawing/2014/main" id="{8BCAE2F6-E210-0B40-B134-E8A74A252422}"/>
              </a:ext>
            </a:extLst>
          </p:cNvPr>
          <p:cNvCxnSpPr>
            <a:cxnSpLocks noChangeAspect="1"/>
          </p:cNvCxnSpPr>
          <p:nvPr/>
        </p:nvCxnSpPr>
        <p:spPr>
          <a:xfrm rot="6000000">
            <a:off x="8505106" y="3721196"/>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9833351-A491-E543-8A99-C1066492BD18}"/>
              </a:ext>
            </a:extLst>
          </p:cNvPr>
          <p:cNvCxnSpPr>
            <a:cxnSpLocks noChangeAspect="1"/>
          </p:cNvCxnSpPr>
          <p:nvPr/>
        </p:nvCxnSpPr>
        <p:spPr>
          <a:xfrm rot="1620000" flipH="1">
            <a:off x="438218" y="4257377"/>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A124A103-65AB-5E4D-8BF8-AAA2B913630A}"/>
              </a:ext>
            </a:extLst>
          </p:cNvPr>
          <p:cNvCxnSpPr>
            <a:cxnSpLocks noChangeAspect="1"/>
          </p:cNvCxnSpPr>
          <p:nvPr/>
        </p:nvCxnSpPr>
        <p:spPr>
          <a:xfrm rot="1260000" flipV="1">
            <a:off x="5695818" y="4293845"/>
            <a:ext cx="1956816" cy="755692"/>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C6555C83-DF50-7B46-AC3B-93A0869B288A}"/>
              </a:ext>
            </a:extLst>
          </p:cNvPr>
          <p:cNvCxnSpPr>
            <a:cxnSpLocks noChangeAspect="1"/>
          </p:cNvCxnSpPr>
          <p:nvPr/>
        </p:nvCxnSpPr>
        <p:spPr>
          <a:xfrm rot="5820000" flipH="1" flipV="1">
            <a:off x="2991009" y="3875353"/>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DD7DF36F-A35B-5943-BE7A-5E16B534239C}"/>
              </a:ext>
            </a:extLst>
          </p:cNvPr>
          <p:cNvCxnSpPr>
            <a:cxnSpLocks noChangeAspect="1"/>
          </p:cNvCxnSpPr>
          <p:nvPr/>
        </p:nvCxnSpPr>
        <p:spPr>
          <a:xfrm rot="9000000">
            <a:off x="4023047" y="4259105"/>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71C20908-6B2A-3644-94F1-54529518050E}"/>
              </a:ext>
            </a:extLst>
          </p:cNvPr>
          <p:cNvSpPr>
            <a:spLocks noChangeAspect="1"/>
          </p:cNvSpPr>
          <p:nvPr/>
        </p:nvSpPr>
        <p:spPr>
          <a:xfrm>
            <a:off x="803524" y="1481355"/>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9EE8C63-FC96-5443-A49F-50508A4979A9}"/>
              </a:ext>
            </a:extLst>
          </p:cNvPr>
          <p:cNvSpPr>
            <a:spLocks noChangeAspect="1"/>
          </p:cNvSpPr>
          <p:nvPr/>
        </p:nvSpPr>
        <p:spPr>
          <a:xfrm>
            <a:off x="1016901" y="3262012"/>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38C0EF-04B2-B242-8E50-96D252AEAB22}"/>
              </a:ext>
            </a:extLst>
          </p:cNvPr>
          <p:cNvSpPr>
            <a:spLocks noChangeAspect="1"/>
          </p:cNvSpPr>
          <p:nvPr/>
        </p:nvSpPr>
        <p:spPr>
          <a:xfrm>
            <a:off x="4658290" y="3329797"/>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6D328B1-2715-9744-80FD-8D0B177EC19B}"/>
              </a:ext>
            </a:extLst>
          </p:cNvPr>
          <p:cNvSpPr>
            <a:spLocks noChangeAspect="1"/>
          </p:cNvSpPr>
          <p:nvPr/>
        </p:nvSpPr>
        <p:spPr>
          <a:xfrm>
            <a:off x="2630581" y="4156840"/>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66F675A-A5B3-404D-BF1A-3C9ACA692C4C}"/>
              </a:ext>
            </a:extLst>
          </p:cNvPr>
          <p:cNvSpPr txBox="1">
            <a:spLocks noChangeAspect="1"/>
          </p:cNvSpPr>
          <p:nvPr/>
        </p:nvSpPr>
        <p:spPr>
          <a:xfrm>
            <a:off x="2616596" y="247333"/>
            <a:ext cx="457293" cy="292737"/>
          </a:xfrm>
          <a:prstGeom prst="rect">
            <a:avLst/>
          </a:prstGeom>
          <a:noFill/>
        </p:spPr>
        <p:txBody>
          <a:bodyPr wrap="square" rtlCol="0">
            <a:spAutoFit/>
          </a:bodyPr>
          <a:lstStyle/>
          <a:p>
            <a:r>
              <a:rPr lang="en-US" dirty="0"/>
              <a:t>A</a:t>
            </a:r>
          </a:p>
        </p:txBody>
      </p:sp>
      <p:sp>
        <p:nvSpPr>
          <p:cNvPr id="32" name="TextBox 31">
            <a:extLst>
              <a:ext uri="{FF2B5EF4-FFF2-40B4-BE49-F238E27FC236}">
                <a16:creationId xmlns:a16="http://schemas.microsoft.com/office/drawing/2014/main" id="{499B6A47-E4F1-074F-BDA9-5A1C86A9B6FA}"/>
              </a:ext>
            </a:extLst>
          </p:cNvPr>
          <p:cNvSpPr txBox="1">
            <a:spLocks noChangeAspect="1"/>
          </p:cNvSpPr>
          <p:nvPr/>
        </p:nvSpPr>
        <p:spPr>
          <a:xfrm>
            <a:off x="4283730" y="999709"/>
            <a:ext cx="457293" cy="292737"/>
          </a:xfrm>
          <a:prstGeom prst="rect">
            <a:avLst/>
          </a:prstGeom>
          <a:noFill/>
        </p:spPr>
        <p:txBody>
          <a:bodyPr wrap="square" rtlCol="0">
            <a:spAutoFit/>
          </a:bodyPr>
          <a:lstStyle/>
          <a:p>
            <a:r>
              <a:rPr lang="en-US" dirty="0"/>
              <a:t>B</a:t>
            </a:r>
          </a:p>
        </p:txBody>
      </p:sp>
      <p:sp>
        <p:nvSpPr>
          <p:cNvPr id="35" name="TextBox 34">
            <a:extLst>
              <a:ext uri="{FF2B5EF4-FFF2-40B4-BE49-F238E27FC236}">
                <a16:creationId xmlns:a16="http://schemas.microsoft.com/office/drawing/2014/main" id="{E32516D5-7B50-1647-977B-3DDFF6990E35}"/>
              </a:ext>
            </a:extLst>
          </p:cNvPr>
          <p:cNvSpPr txBox="1">
            <a:spLocks noChangeAspect="1"/>
          </p:cNvSpPr>
          <p:nvPr/>
        </p:nvSpPr>
        <p:spPr>
          <a:xfrm>
            <a:off x="2566182" y="4332198"/>
            <a:ext cx="457293" cy="292737"/>
          </a:xfrm>
          <a:prstGeom prst="rect">
            <a:avLst/>
          </a:prstGeom>
          <a:noFill/>
        </p:spPr>
        <p:txBody>
          <a:bodyPr wrap="square" rtlCol="0">
            <a:spAutoFit/>
          </a:bodyPr>
          <a:lstStyle/>
          <a:p>
            <a:r>
              <a:rPr lang="en-US" dirty="0"/>
              <a:t>E</a:t>
            </a:r>
          </a:p>
        </p:txBody>
      </p:sp>
      <p:sp>
        <p:nvSpPr>
          <p:cNvPr id="36" name="TextBox 35">
            <a:extLst>
              <a:ext uri="{FF2B5EF4-FFF2-40B4-BE49-F238E27FC236}">
                <a16:creationId xmlns:a16="http://schemas.microsoft.com/office/drawing/2014/main" id="{289FEF50-0B1A-914D-8859-41705D751C1B}"/>
              </a:ext>
            </a:extLst>
          </p:cNvPr>
          <p:cNvSpPr txBox="1">
            <a:spLocks noChangeAspect="1"/>
          </p:cNvSpPr>
          <p:nvPr/>
        </p:nvSpPr>
        <p:spPr>
          <a:xfrm>
            <a:off x="785995" y="3188120"/>
            <a:ext cx="457293" cy="292737"/>
          </a:xfrm>
          <a:prstGeom prst="rect">
            <a:avLst/>
          </a:prstGeom>
          <a:noFill/>
        </p:spPr>
        <p:txBody>
          <a:bodyPr wrap="square" rtlCol="0">
            <a:spAutoFit/>
          </a:bodyPr>
          <a:lstStyle/>
          <a:p>
            <a:r>
              <a:rPr lang="en-US" dirty="0"/>
              <a:t>F</a:t>
            </a:r>
          </a:p>
        </p:txBody>
      </p:sp>
      <p:sp>
        <p:nvSpPr>
          <p:cNvPr id="37" name="TextBox 36">
            <a:extLst>
              <a:ext uri="{FF2B5EF4-FFF2-40B4-BE49-F238E27FC236}">
                <a16:creationId xmlns:a16="http://schemas.microsoft.com/office/drawing/2014/main" id="{BF3BE9A9-B52E-4E42-BCB3-99345B31894D}"/>
              </a:ext>
            </a:extLst>
          </p:cNvPr>
          <p:cNvSpPr txBox="1">
            <a:spLocks noChangeAspect="1"/>
          </p:cNvSpPr>
          <p:nvPr/>
        </p:nvSpPr>
        <p:spPr>
          <a:xfrm>
            <a:off x="758794" y="1193388"/>
            <a:ext cx="457293" cy="292737"/>
          </a:xfrm>
          <a:prstGeom prst="rect">
            <a:avLst/>
          </a:prstGeom>
          <a:noFill/>
        </p:spPr>
        <p:txBody>
          <a:bodyPr wrap="square" rtlCol="0">
            <a:spAutoFit/>
          </a:bodyPr>
          <a:lstStyle/>
          <a:p>
            <a:r>
              <a:rPr lang="en-US" dirty="0"/>
              <a:t>G</a:t>
            </a:r>
          </a:p>
        </p:txBody>
      </p:sp>
      <p:sp>
        <p:nvSpPr>
          <p:cNvPr id="38" name="TextBox 37">
            <a:extLst>
              <a:ext uri="{FF2B5EF4-FFF2-40B4-BE49-F238E27FC236}">
                <a16:creationId xmlns:a16="http://schemas.microsoft.com/office/drawing/2014/main" id="{934540E6-9258-0C46-BCF6-D07120A97915}"/>
              </a:ext>
            </a:extLst>
          </p:cNvPr>
          <p:cNvSpPr txBox="1">
            <a:spLocks noChangeAspect="1"/>
          </p:cNvSpPr>
          <p:nvPr/>
        </p:nvSpPr>
        <p:spPr>
          <a:xfrm>
            <a:off x="3449170" y="1520324"/>
            <a:ext cx="457293" cy="292737"/>
          </a:xfrm>
          <a:prstGeom prst="rect">
            <a:avLst/>
          </a:prstGeom>
          <a:noFill/>
        </p:spPr>
        <p:txBody>
          <a:bodyPr wrap="square" rtlCol="0">
            <a:spAutoFit/>
          </a:bodyPr>
          <a:lstStyle/>
          <a:p>
            <a:r>
              <a:rPr lang="en-US" dirty="0"/>
              <a:t>C</a:t>
            </a:r>
          </a:p>
        </p:txBody>
      </p:sp>
      <p:sp>
        <p:nvSpPr>
          <p:cNvPr id="102" name="Oval 101">
            <a:extLst>
              <a:ext uri="{FF2B5EF4-FFF2-40B4-BE49-F238E27FC236}">
                <a16:creationId xmlns:a16="http://schemas.microsoft.com/office/drawing/2014/main" id="{FCB13D55-7A6E-D145-95C4-7881DE1750C6}"/>
              </a:ext>
            </a:extLst>
          </p:cNvPr>
          <p:cNvSpPr>
            <a:spLocks noChangeAspect="1"/>
          </p:cNvSpPr>
          <p:nvPr/>
        </p:nvSpPr>
        <p:spPr>
          <a:xfrm>
            <a:off x="4305337" y="1300454"/>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816C7A3-3FD4-0948-94AA-0BD6C862C481}"/>
              </a:ext>
            </a:extLst>
          </p:cNvPr>
          <p:cNvSpPr>
            <a:spLocks noChangeAspect="1"/>
          </p:cNvSpPr>
          <p:nvPr/>
        </p:nvSpPr>
        <p:spPr>
          <a:xfrm>
            <a:off x="3245935" y="1481355"/>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55E96098-1E12-D84E-A610-1D9F918074A5}"/>
              </a:ext>
            </a:extLst>
          </p:cNvPr>
          <p:cNvCxnSpPr>
            <a:cxnSpLocks noChangeAspect="1"/>
          </p:cNvCxnSpPr>
          <p:nvPr/>
        </p:nvCxnSpPr>
        <p:spPr>
          <a:xfrm rot="9300000">
            <a:off x="9754410" y="5489708"/>
            <a:ext cx="1531736" cy="706657"/>
          </a:xfrm>
          <a:prstGeom prst="line">
            <a:avLst/>
          </a:prstGeom>
          <a:ln w="47625">
            <a:solidFill>
              <a:srgbClr val="7030A0"/>
            </a:solidFill>
            <a:prstDash val="solid"/>
          </a:ln>
          <a:effectLst/>
        </p:spPr>
        <p:style>
          <a:lnRef idx="3">
            <a:schemeClr val="dk1"/>
          </a:lnRef>
          <a:fillRef idx="0">
            <a:schemeClr val="dk1"/>
          </a:fillRef>
          <a:effectRef idx="2">
            <a:schemeClr val="dk1"/>
          </a:effectRef>
          <a:fontRef idx="minor">
            <a:schemeClr val="tx1"/>
          </a:fontRef>
        </p:style>
      </p:cxnSp>
      <p:sp>
        <p:nvSpPr>
          <p:cNvPr id="101" name="Oval 100">
            <a:extLst>
              <a:ext uri="{FF2B5EF4-FFF2-40B4-BE49-F238E27FC236}">
                <a16:creationId xmlns:a16="http://schemas.microsoft.com/office/drawing/2014/main" id="{FE1D257F-BA91-7648-8A99-210B9A9C2697}"/>
              </a:ext>
            </a:extLst>
          </p:cNvPr>
          <p:cNvSpPr>
            <a:spLocks noChangeAspect="1"/>
          </p:cNvSpPr>
          <p:nvPr/>
        </p:nvSpPr>
        <p:spPr>
          <a:xfrm>
            <a:off x="2649876" y="542548"/>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C01854AD-B32B-8E45-BA4C-372B34A2124D}"/>
              </a:ext>
            </a:extLst>
          </p:cNvPr>
          <p:cNvSpPr txBox="1"/>
          <p:nvPr/>
        </p:nvSpPr>
        <p:spPr>
          <a:xfrm>
            <a:off x="10719255" y="3242514"/>
            <a:ext cx="507620" cy="324954"/>
          </a:xfrm>
          <a:prstGeom prst="rect">
            <a:avLst/>
          </a:prstGeom>
          <a:noFill/>
        </p:spPr>
        <p:txBody>
          <a:bodyPr wrap="square" rtlCol="0">
            <a:spAutoFit/>
          </a:bodyPr>
          <a:lstStyle/>
          <a:p>
            <a:r>
              <a:rPr lang="en-US" dirty="0"/>
              <a:t>D</a:t>
            </a:r>
          </a:p>
        </p:txBody>
      </p:sp>
      <p:sp>
        <p:nvSpPr>
          <p:cNvPr id="72" name="Oval 71">
            <a:extLst>
              <a:ext uri="{FF2B5EF4-FFF2-40B4-BE49-F238E27FC236}">
                <a16:creationId xmlns:a16="http://schemas.microsoft.com/office/drawing/2014/main" id="{64C5B343-D873-9241-8827-C4080AC3D071}"/>
              </a:ext>
            </a:extLst>
          </p:cNvPr>
          <p:cNvSpPr>
            <a:spLocks noChangeAspect="1"/>
          </p:cNvSpPr>
          <p:nvPr/>
        </p:nvSpPr>
        <p:spPr>
          <a:xfrm>
            <a:off x="6666737" y="1432824"/>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ED629C8-ED10-ED4F-A3F8-355E4DE26B9D}"/>
              </a:ext>
            </a:extLst>
          </p:cNvPr>
          <p:cNvSpPr>
            <a:spLocks noChangeAspect="1"/>
          </p:cNvSpPr>
          <p:nvPr/>
        </p:nvSpPr>
        <p:spPr>
          <a:xfrm>
            <a:off x="6880114" y="3213481"/>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F3B4A8B-F88F-F146-9863-3C119F820C25}"/>
              </a:ext>
            </a:extLst>
          </p:cNvPr>
          <p:cNvSpPr>
            <a:spLocks noChangeAspect="1"/>
          </p:cNvSpPr>
          <p:nvPr/>
        </p:nvSpPr>
        <p:spPr>
          <a:xfrm>
            <a:off x="10521503" y="3281266"/>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156DF19-5645-7341-8C8F-DEF1C10EDE47}"/>
              </a:ext>
            </a:extLst>
          </p:cNvPr>
          <p:cNvSpPr>
            <a:spLocks noChangeAspect="1"/>
          </p:cNvSpPr>
          <p:nvPr/>
        </p:nvSpPr>
        <p:spPr>
          <a:xfrm>
            <a:off x="8493794" y="4108309"/>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B1BB84FA-1711-C547-81F2-19A47A1C8444}"/>
              </a:ext>
            </a:extLst>
          </p:cNvPr>
          <p:cNvSpPr txBox="1">
            <a:spLocks noChangeAspect="1"/>
          </p:cNvSpPr>
          <p:nvPr/>
        </p:nvSpPr>
        <p:spPr>
          <a:xfrm>
            <a:off x="8479809" y="198802"/>
            <a:ext cx="457293" cy="292737"/>
          </a:xfrm>
          <a:prstGeom prst="rect">
            <a:avLst/>
          </a:prstGeom>
          <a:noFill/>
        </p:spPr>
        <p:txBody>
          <a:bodyPr wrap="square" rtlCol="0">
            <a:spAutoFit/>
          </a:bodyPr>
          <a:lstStyle/>
          <a:p>
            <a:r>
              <a:rPr lang="en-US" dirty="0"/>
              <a:t>A</a:t>
            </a:r>
          </a:p>
        </p:txBody>
      </p:sp>
      <p:sp>
        <p:nvSpPr>
          <p:cNvPr id="77" name="TextBox 76">
            <a:extLst>
              <a:ext uri="{FF2B5EF4-FFF2-40B4-BE49-F238E27FC236}">
                <a16:creationId xmlns:a16="http://schemas.microsoft.com/office/drawing/2014/main" id="{3DEADD5C-63A7-BA4D-A60A-901D988A1413}"/>
              </a:ext>
            </a:extLst>
          </p:cNvPr>
          <p:cNvSpPr txBox="1">
            <a:spLocks noChangeAspect="1"/>
          </p:cNvSpPr>
          <p:nvPr/>
        </p:nvSpPr>
        <p:spPr>
          <a:xfrm>
            <a:off x="10146943" y="951178"/>
            <a:ext cx="457293" cy="292737"/>
          </a:xfrm>
          <a:prstGeom prst="rect">
            <a:avLst/>
          </a:prstGeom>
          <a:noFill/>
        </p:spPr>
        <p:txBody>
          <a:bodyPr wrap="square" rtlCol="0">
            <a:spAutoFit/>
          </a:bodyPr>
          <a:lstStyle/>
          <a:p>
            <a:r>
              <a:rPr lang="en-US" dirty="0"/>
              <a:t>B</a:t>
            </a:r>
          </a:p>
        </p:txBody>
      </p:sp>
      <p:sp>
        <p:nvSpPr>
          <p:cNvPr id="78" name="TextBox 77">
            <a:extLst>
              <a:ext uri="{FF2B5EF4-FFF2-40B4-BE49-F238E27FC236}">
                <a16:creationId xmlns:a16="http://schemas.microsoft.com/office/drawing/2014/main" id="{5CF53E9D-97F2-384D-813F-0C4DD15E8AE2}"/>
              </a:ext>
            </a:extLst>
          </p:cNvPr>
          <p:cNvSpPr txBox="1">
            <a:spLocks noChangeAspect="1"/>
          </p:cNvSpPr>
          <p:nvPr/>
        </p:nvSpPr>
        <p:spPr>
          <a:xfrm>
            <a:off x="8429395" y="4283667"/>
            <a:ext cx="457293" cy="292737"/>
          </a:xfrm>
          <a:prstGeom prst="rect">
            <a:avLst/>
          </a:prstGeom>
          <a:noFill/>
        </p:spPr>
        <p:txBody>
          <a:bodyPr wrap="square" rtlCol="0">
            <a:spAutoFit/>
          </a:bodyPr>
          <a:lstStyle/>
          <a:p>
            <a:r>
              <a:rPr lang="en-US" dirty="0"/>
              <a:t>E</a:t>
            </a:r>
          </a:p>
        </p:txBody>
      </p:sp>
      <p:sp>
        <p:nvSpPr>
          <p:cNvPr id="79" name="TextBox 78">
            <a:extLst>
              <a:ext uri="{FF2B5EF4-FFF2-40B4-BE49-F238E27FC236}">
                <a16:creationId xmlns:a16="http://schemas.microsoft.com/office/drawing/2014/main" id="{67B9D841-4CA5-DE49-9DDF-3CBADA447366}"/>
              </a:ext>
            </a:extLst>
          </p:cNvPr>
          <p:cNvSpPr txBox="1">
            <a:spLocks noChangeAspect="1"/>
          </p:cNvSpPr>
          <p:nvPr/>
        </p:nvSpPr>
        <p:spPr>
          <a:xfrm>
            <a:off x="6649208" y="3139589"/>
            <a:ext cx="457293" cy="292737"/>
          </a:xfrm>
          <a:prstGeom prst="rect">
            <a:avLst/>
          </a:prstGeom>
          <a:noFill/>
        </p:spPr>
        <p:txBody>
          <a:bodyPr wrap="square" rtlCol="0">
            <a:spAutoFit/>
          </a:bodyPr>
          <a:lstStyle/>
          <a:p>
            <a:r>
              <a:rPr lang="en-US" dirty="0"/>
              <a:t>F</a:t>
            </a:r>
          </a:p>
        </p:txBody>
      </p:sp>
      <p:sp>
        <p:nvSpPr>
          <p:cNvPr id="80" name="TextBox 79">
            <a:extLst>
              <a:ext uri="{FF2B5EF4-FFF2-40B4-BE49-F238E27FC236}">
                <a16:creationId xmlns:a16="http://schemas.microsoft.com/office/drawing/2014/main" id="{E353E83C-8DC9-AC4A-B591-7C614B55B912}"/>
              </a:ext>
            </a:extLst>
          </p:cNvPr>
          <p:cNvSpPr txBox="1">
            <a:spLocks noChangeAspect="1"/>
          </p:cNvSpPr>
          <p:nvPr/>
        </p:nvSpPr>
        <p:spPr>
          <a:xfrm>
            <a:off x="6622007" y="1144857"/>
            <a:ext cx="457293" cy="292737"/>
          </a:xfrm>
          <a:prstGeom prst="rect">
            <a:avLst/>
          </a:prstGeom>
          <a:noFill/>
        </p:spPr>
        <p:txBody>
          <a:bodyPr wrap="square" rtlCol="0">
            <a:spAutoFit/>
          </a:bodyPr>
          <a:lstStyle/>
          <a:p>
            <a:r>
              <a:rPr lang="en-US" dirty="0"/>
              <a:t>G</a:t>
            </a:r>
          </a:p>
        </p:txBody>
      </p:sp>
      <p:sp>
        <p:nvSpPr>
          <p:cNvPr id="81" name="TextBox 80">
            <a:extLst>
              <a:ext uri="{FF2B5EF4-FFF2-40B4-BE49-F238E27FC236}">
                <a16:creationId xmlns:a16="http://schemas.microsoft.com/office/drawing/2014/main" id="{3539D502-3785-8641-A022-253AD8D9770E}"/>
              </a:ext>
            </a:extLst>
          </p:cNvPr>
          <p:cNvSpPr txBox="1">
            <a:spLocks noChangeAspect="1"/>
          </p:cNvSpPr>
          <p:nvPr/>
        </p:nvSpPr>
        <p:spPr>
          <a:xfrm>
            <a:off x="9312383" y="1471793"/>
            <a:ext cx="457293" cy="292737"/>
          </a:xfrm>
          <a:prstGeom prst="rect">
            <a:avLst/>
          </a:prstGeom>
          <a:noFill/>
        </p:spPr>
        <p:txBody>
          <a:bodyPr wrap="square" rtlCol="0">
            <a:spAutoFit/>
          </a:bodyPr>
          <a:lstStyle/>
          <a:p>
            <a:r>
              <a:rPr lang="en-US" dirty="0"/>
              <a:t>C</a:t>
            </a:r>
          </a:p>
        </p:txBody>
      </p:sp>
      <p:sp>
        <p:nvSpPr>
          <p:cNvPr id="82" name="Oval 81">
            <a:extLst>
              <a:ext uri="{FF2B5EF4-FFF2-40B4-BE49-F238E27FC236}">
                <a16:creationId xmlns:a16="http://schemas.microsoft.com/office/drawing/2014/main" id="{64EC2500-727D-7246-9670-A298EBBCE1AF}"/>
              </a:ext>
            </a:extLst>
          </p:cNvPr>
          <p:cNvSpPr>
            <a:spLocks noChangeAspect="1"/>
          </p:cNvSpPr>
          <p:nvPr/>
        </p:nvSpPr>
        <p:spPr>
          <a:xfrm>
            <a:off x="10168550" y="1251923"/>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810B7-CD4D-0C4E-BAA5-1DEE96EF56D9}"/>
              </a:ext>
            </a:extLst>
          </p:cNvPr>
          <p:cNvSpPr>
            <a:spLocks noChangeAspect="1"/>
          </p:cNvSpPr>
          <p:nvPr/>
        </p:nvSpPr>
        <p:spPr>
          <a:xfrm>
            <a:off x="9109148" y="1432824"/>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0709FB54-E757-3B42-A3DD-73262FD73D99}"/>
              </a:ext>
            </a:extLst>
          </p:cNvPr>
          <p:cNvCxnSpPr>
            <a:cxnSpLocks noChangeAspect="1"/>
          </p:cNvCxnSpPr>
          <p:nvPr/>
        </p:nvCxnSpPr>
        <p:spPr>
          <a:xfrm>
            <a:off x="2788496" y="625925"/>
            <a:ext cx="1531736" cy="706657"/>
          </a:xfrm>
          <a:prstGeom prst="line">
            <a:avLst/>
          </a:prstGeom>
          <a:ln w="47625">
            <a:solidFill>
              <a:schemeClr val="tx1"/>
            </a:solidFill>
            <a:prstDash val="sysDash"/>
          </a:ln>
          <a:effectLst/>
        </p:spPr>
        <p:style>
          <a:lnRef idx="3">
            <a:schemeClr val="dk1"/>
          </a:lnRef>
          <a:fillRef idx="0">
            <a:schemeClr val="dk1"/>
          </a:fillRef>
          <a:effectRef idx="2">
            <a:schemeClr val="dk1"/>
          </a:effectRef>
          <a:fontRef idx="minor">
            <a:schemeClr val="tx1"/>
          </a:fontRef>
        </p:style>
      </p:cxnSp>
      <p:sp>
        <p:nvSpPr>
          <p:cNvPr id="87" name="Oval 86">
            <a:extLst>
              <a:ext uri="{FF2B5EF4-FFF2-40B4-BE49-F238E27FC236}">
                <a16:creationId xmlns:a16="http://schemas.microsoft.com/office/drawing/2014/main" id="{8B454845-FDB6-FC40-9B6E-62D3AE11D253}"/>
              </a:ext>
            </a:extLst>
          </p:cNvPr>
          <p:cNvSpPr>
            <a:spLocks noChangeAspect="1"/>
          </p:cNvSpPr>
          <p:nvPr/>
        </p:nvSpPr>
        <p:spPr>
          <a:xfrm>
            <a:off x="8513089" y="494017"/>
            <a:ext cx="144953" cy="144953"/>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D47BFB48-FADB-A947-B814-094CB0B981CC}"/>
              </a:ext>
            </a:extLst>
          </p:cNvPr>
          <p:cNvCxnSpPr>
            <a:cxnSpLocks noChangeAspect="1"/>
          </p:cNvCxnSpPr>
          <p:nvPr/>
        </p:nvCxnSpPr>
        <p:spPr>
          <a:xfrm rot="6000000">
            <a:off x="8544521" y="4909761"/>
            <a:ext cx="352954" cy="1884390"/>
          </a:xfrm>
          <a:prstGeom prst="line">
            <a:avLst/>
          </a:prstGeom>
          <a:ln w="47625">
            <a:solidFill>
              <a:srgbClr val="00B0F0"/>
            </a:solidFill>
            <a:prstDash val="solid"/>
          </a:ln>
          <a:effectLst/>
        </p:spPr>
        <p:style>
          <a:lnRef idx="3">
            <a:schemeClr val="dk1"/>
          </a:lnRef>
          <a:fillRef idx="0">
            <a:schemeClr val="dk1"/>
          </a:fillRef>
          <a:effectRef idx="2">
            <a:schemeClr val="dk1"/>
          </a:effectRef>
          <a:fontRef idx="minor">
            <a:schemeClr val="tx1"/>
          </a:fontRef>
        </p:style>
      </p:cxnSp>
      <p:cxnSp>
        <p:nvCxnSpPr>
          <p:cNvPr id="90" name="Straight Connector 89">
            <a:extLst>
              <a:ext uri="{FF2B5EF4-FFF2-40B4-BE49-F238E27FC236}">
                <a16:creationId xmlns:a16="http://schemas.microsoft.com/office/drawing/2014/main" id="{B2222744-20DF-6743-9110-2D31041C97BD}"/>
              </a:ext>
            </a:extLst>
          </p:cNvPr>
          <p:cNvCxnSpPr>
            <a:cxnSpLocks noChangeAspect="1"/>
          </p:cNvCxnSpPr>
          <p:nvPr/>
        </p:nvCxnSpPr>
        <p:spPr>
          <a:xfrm rot="1620000" flipH="1">
            <a:off x="477815" y="5456422"/>
            <a:ext cx="1722627" cy="887558"/>
          </a:xfrm>
          <a:prstGeom prst="line">
            <a:avLst/>
          </a:prstGeom>
          <a:ln w="47625" cmpd="sng">
            <a:solidFill>
              <a:srgbClr val="FF0000"/>
            </a:solidFill>
            <a:prstDash val="solid"/>
          </a:ln>
          <a:effectLst/>
        </p:spPr>
        <p:style>
          <a:lnRef idx="3">
            <a:schemeClr val="dk1"/>
          </a:lnRef>
          <a:fillRef idx="0">
            <a:schemeClr val="dk1"/>
          </a:fillRef>
          <a:effectRef idx="2">
            <a:schemeClr val="dk1"/>
          </a:effectRef>
          <a:fontRef idx="minor">
            <a:schemeClr val="tx1"/>
          </a:fontRef>
        </p:style>
      </p:cxnSp>
      <p:cxnSp>
        <p:nvCxnSpPr>
          <p:cNvPr id="91" name="Straight Connector 90">
            <a:extLst>
              <a:ext uri="{FF2B5EF4-FFF2-40B4-BE49-F238E27FC236}">
                <a16:creationId xmlns:a16="http://schemas.microsoft.com/office/drawing/2014/main" id="{B12CFAE4-EE1A-BA4F-89E2-82A45252A8BE}"/>
              </a:ext>
            </a:extLst>
          </p:cNvPr>
          <p:cNvCxnSpPr>
            <a:cxnSpLocks noChangeAspect="1"/>
          </p:cNvCxnSpPr>
          <p:nvPr/>
        </p:nvCxnSpPr>
        <p:spPr>
          <a:xfrm rot="1260000" flipV="1">
            <a:off x="5735233" y="5480439"/>
            <a:ext cx="1956816" cy="755692"/>
          </a:xfrm>
          <a:prstGeom prst="line">
            <a:avLst/>
          </a:prstGeom>
          <a:ln w="47625">
            <a:solidFill>
              <a:srgbClr val="00B050"/>
            </a:solidFill>
            <a:prstDash val="solid"/>
          </a:ln>
          <a:effectLst/>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C5E4C6B2-0F47-ED4F-B867-2BC66B37341F}"/>
              </a:ext>
            </a:extLst>
          </p:cNvPr>
          <p:cNvCxnSpPr>
            <a:cxnSpLocks noChangeAspect="1"/>
          </p:cNvCxnSpPr>
          <p:nvPr/>
        </p:nvCxnSpPr>
        <p:spPr>
          <a:xfrm rot="5820000" flipH="1" flipV="1">
            <a:off x="3022461" y="5070354"/>
            <a:ext cx="213377" cy="1635703"/>
          </a:xfrm>
          <a:prstGeom prst="line">
            <a:avLst/>
          </a:prstGeom>
          <a:ln w="47625">
            <a:solidFill>
              <a:srgbClr val="FFC000"/>
            </a:solidFill>
            <a:prstDash val="solid"/>
          </a:ln>
          <a:effectLst/>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B2607CD9-F91E-9D48-B67D-F357AAC5727F}"/>
              </a:ext>
            </a:extLst>
          </p:cNvPr>
          <p:cNvCxnSpPr>
            <a:cxnSpLocks noChangeAspect="1"/>
          </p:cNvCxnSpPr>
          <p:nvPr/>
        </p:nvCxnSpPr>
        <p:spPr>
          <a:xfrm rot="9000000">
            <a:off x="4064993" y="5453641"/>
            <a:ext cx="1489954" cy="843579"/>
          </a:xfrm>
          <a:prstGeom prst="line">
            <a:avLst/>
          </a:prstGeom>
          <a:ln w="47625">
            <a:solidFill>
              <a:srgbClr val="92D050"/>
            </a:solidFill>
            <a:prstDash val="solid"/>
          </a:ln>
          <a:effectLst/>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id="{A194451C-9814-1A42-BEA4-9AEC12CED82A}"/>
              </a:ext>
            </a:extLst>
          </p:cNvPr>
          <p:cNvCxnSpPr>
            <a:cxnSpLocks noChangeAspect="1"/>
          </p:cNvCxnSpPr>
          <p:nvPr/>
        </p:nvCxnSpPr>
        <p:spPr>
          <a:xfrm rot="660000" flipV="1">
            <a:off x="9648967" y="4561698"/>
            <a:ext cx="914449" cy="180901"/>
          </a:xfrm>
          <a:prstGeom prst="line">
            <a:avLst/>
          </a:prstGeom>
          <a:ln w="47625">
            <a:solidFill>
              <a:schemeClr val="accent2">
                <a:lumMod val="75000"/>
              </a:schemeClr>
            </a:solidFill>
            <a:prstDash val="solid"/>
          </a:ln>
          <a:effectLst/>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ECB5E661-CFB7-8E4B-A464-52844405F391}"/>
              </a:ext>
            </a:extLst>
          </p:cNvPr>
          <p:cNvCxnSpPr>
            <a:cxnSpLocks noChangeAspect="1"/>
          </p:cNvCxnSpPr>
          <p:nvPr/>
        </p:nvCxnSpPr>
        <p:spPr>
          <a:xfrm rot="7320000">
            <a:off x="10830254" y="4179285"/>
            <a:ext cx="596059" cy="938807"/>
          </a:xfrm>
          <a:prstGeom prst="line">
            <a:avLst/>
          </a:prstGeom>
          <a:ln w="47625">
            <a:solidFill>
              <a:srgbClr val="5986A5"/>
            </a:solidFill>
            <a:prstDash val="solid"/>
          </a:ln>
          <a:effectLst/>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6170083-1A6E-0541-9AD8-07D7ED011773}"/>
                  </a:ext>
                </a:extLst>
              </p:cNvPr>
              <p:cNvSpPr/>
              <p:nvPr/>
            </p:nvSpPr>
            <p:spPr>
              <a:xfrm>
                <a:off x="5224710" y="5291081"/>
                <a:ext cx="1619354"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𝐿𝑒𝑛</m:t>
                                </m:r>
                              </m:sup>
                            </m:sSup>
                            <m:r>
                              <a:rPr lang="en-US" i="1">
                                <a:latin typeface="Cambria Math" panose="02040503050406030204" pitchFamily="18" charset="0"/>
                              </a:rPr>
                              <m:t>𝑥</m:t>
                            </m:r>
                            <m:r>
                              <a:rPr lang="en-US" b="0" i="1" baseline="30000" smtClean="0">
                                <a:latin typeface="Cambria Math" panose="02040503050406030204" pitchFamily="18" charset="0"/>
                              </a:rPr>
                              <m:t>𝑂𝑟𝑖𝑔</m:t>
                            </m:r>
                          </m:e>
                        </m:d>
                        <m:r>
                          <a:rPr lang="en-US" i="1">
                            <a:latin typeface="Cambria Math" panose="02040503050406030204" pitchFamily="18" charset="0"/>
                          </a:rPr>
                          <m:t>|</m:t>
                        </m:r>
                      </m:e>
                      <m:sub>
                        <m:r>
                          <a:rPr lang="en-US" b="0" i="1" smtClean="0">
                            <a:latin typeface="Cambria Math" panose="02040503050406030204" pitchFamily="18" charset="0"/>
                          </a:rPr>
                          <m:t>1</m:t>
                        </m:r>
                      </m:sub>
                    </m:sSub>
                  </m:oMath>
                </a14:m>
                <a:r>
                  <a:rPr lang="en-US" dirty="0"/>
                  <a:t> </a:t>
                </a:r>
              </a:p>
            </p:txBody>
          </p:sp>
        </mc:Choice>
        <mc:Fallback xmlns="">
          <p:sp>
            <p:nvSpPr>
              <p:cNvPr id="4" name="Rectangle 3">
                <a:extLst>
                  <a:ext uri="{FF2B5EF4-FFF2-40B4-BE49-F238E27FC236}">
                    <a16:creationId xmlns:a16="http://schemas.microsoft.com/office/drawing/2014/main" id="{96170083-1A6E-0541-9AD8-07D7ED011773}"/>
                  </a:ext>
                </a:extLst>
              </p:cNvPr>
              <p:cNvSpPr>
                <a:spLocks noRot="1" noChangeAspect="1" noMove="1" noResize="1" noEditPoints="1" noAdjustHandles="1" noChangeArrowheads="1" noChangeShapeType="1" noTextEdit="1"/>
              </p:cNvSpPr>
              <p:nvPr/>
            </p:nvSpPr>
            <p:spPr>
              <a:xfrm>
                <a:off x="5224710" y="5291081"/>
                <a:ext cx="1619354" cy="369332"/>
              </a:xfrm>
              <a:prstGeom prst="rect">
                <a:avLst/>
              </a:prstGeom>
              <a:blipFill>
                <a:blip r:embed="rId2"/>
                <a:stretch>
                  <a:fillRect l="-1128" b="-11475"/>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6139800B-553D-0242-87E8-532C9D028061}"/>
              </a:ext>
            </a:extLst>
          </p:cNvPr>
          <p:cNvSpPr/>
          <p:nvPr/>
        </p:nvSpPr>
        <p:spPr>
          <a:xfrm rot="16200000">
            <a:off x="5844046" y="-778590"/>
            <a:ext cx="403616" cy="11551850"/>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18002609-478C-A546-BF1E-CFBAD328100B}"/>
              </a:ext>
            </a:extLst>
          </p:cNvPr>
          <p:cNvCxnSpPr>
            <a:cxnSpLocks noChangeAspect="1"/>
          </p:cNvCxnSpPr>
          <p:nvPr/>
        </p:nvCxnSpPr>
        <p:spPr>
          <a:xfrm>
            <a:off x="8557440" y="509739"/>
            <a:ext cx="596059" cy="938807"/>
          </a:xfrm>
          <a:prstGeom prst="line">
            <a:avLst/>
          </a:prstGeom>
          <a:ln w="47625">
            <a:solidFill>
              <a:schemeClr val="tx1"/>
            </a:solidFill>
            <a:prstDash val="sysDash"/>
          </a:ln>
          <a:effectLst/>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6F62774F-EAF9-494F-BF8A-7A06388C067B}"/>
              </a:ext>
            </a:extLst>
          </p:cNvPr>
          <p:cNvCxnSpPr>
            <a:cxnSpLocks noChangeAspect="1"/>
          </p:cNvCxnSpPr>
          <p:nvPr/>
        </p:nvCxnSpPr>
        <p:spPr>
          <a:xfrm flipV="1">
            <a:off x="9277224" y="1318893"/>
            <a:ext cx="914449" cy="180901"/>
          </a:xfrm>
          <a:prstGeom prst="line">
            <a:avLst/>
          </a:prstGeom>
          <a:ln w="47625">
            <a:solidFill>
              <a:schemeClr val="tx1"/>
            </a:solidFill>
            <a:prstDash val="sysDash"/>
          </a:ln>
          <a:effectLst/>
        </p:spPr>
        <p:style>
          <a:lnRef idx="3">
            <a:schemeClr val="dk1"/>
          </a:lnRef>
          <a:fillRef idx="0">
            <a:schemeClr val="dk1"/>
          </a:fillRef>
          <a:effectRef idx="2">
            <a:schemeClr val="dk1"/>
          </a:effectRef>
          <a:fontRef idx="minor">
            <a:schemeClr val="tx1"/>
          </a:fontRef>
        </p:style>
      </p:cxnSp>
      <p:sp>
        <p:nvSpPr>
          <p:cNvPr id="111" name="Left Brace 110">
            <a:extLst>
              <a:ext uri="{FF2B5EF4-FFF2-40B4-BE49-F238E27FC236}">
                <a16:creationId xmlns:a16="http://schemas.microsoft.com/office/drawing/2014/main" id="{799F4AFE-2541-BB4F-B0C9-0AAC068C50CD}"/>
              </a:ext>
            </a:extLst>
          </p:cNvPr>
          <p:cNvSpPr/>
          <p:nvPr/>
        </p:nvSpPr>
        <p:spPr>
          <a:xfrm rot="16200000">
            <a:off x="5765594" y="622252"/>
            <a:ext cx="370326" cy="11161072"/>
          </a:xfrm>
          <a:prstGeom prst="lef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B67428D9-4833-DC48-BD0D-AABBADADB12E}"/>
                  </a:ext>
                </a:extLst>
              </p:cNvPr>
              <p:cNvSpPr/>
              <p:nvPr/>
            </p:nvSpPr>
            <p:spPr>
              <a:xfrm>
                <a:off x="5363662" y="6454302"/>
                <a:ext cx="1354666"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𝐿𝑒𝑛</m:t>
                                </m:r>
                              </m:sup>
                            </m:sSup>
                            <m:r>
                              <m:rPr>
                                <m:nor/>
                              </m:rPr>
                              <a:rPr lang="en-US" dirty="0"/>
                              <m:t> </m:t>
                            </m:r>
                            <m:r>
                              <a:rPr lang="en-US" b="0" i="1" dirty="0" smtClean="0">
                                <a:latin typeface="Cambria Math" panose="02040503050406030204" pitchFamily="18" charset="0"/>
                              </a:rPr>
                              <m:t>𝑥</m:t>
                            </m:r>
                          </m:e>
                        </m:d>
                        <m:r>
                          <a:rPr lang="en-US" i="1">
                            <a:latin typeface="Cambria Math" panose="02040503050406030204" pitchFamily="18" charset="0"/>
                          </a:rPr>
                          <m:t>|</m:t>
                        </m:r>
                      </m:e>
                      <m:sub>
                        <m:r>
                          <a:rPr lang="en-US" b="0" i="1" smtClean="0">
                            <a:latin typeface="Cambria Math" panose="02040503050406030204" pitchFamily="18" charset="0"/>
                          </a:rPr>
                          <m:t>1</m:t>
                        </m:r>
                      </m:sub>
                    </m:sSub>
                  </m:oMath>
                </a14:m>
                <a:r>
                  <a:rPr lang="en-US" dirty="0"/>
                  <a:t> </a:t>
                </a:r>
              </a:p>
            </p:txBody>
          </p:sp>
        </mc:Choice>
        <mc:Fallback xmlns="">
          <p:sp>
            <p:nvSpPr>
              <p:cNvPr id="113" name="Rectangle 112">
                <a:extLst>
                  <a:ext uri="{FF2B5EF4-FFF2-40B4-BE49-F238E27FC236}">
                    <a16:creationId xmlns:a16="http://schemas.microsoft.com/office/drawing/2014/main" id="{B67428D9-4833-DC48-BD0D-AABBADADB12E}"/>
                  </a:ext>
                </a:extLst>
              </p:cNvPr>
              <p:cNvSpPr>
                <a:spLocks noRot="1" noChangeAspect="1" noMove="1" noResize="1" noEditPoints="1" noAdjustHandles="1" noChangeArrowheads="1" noChangeShapeType="1" noTextEdit="1"/>
              </p:cNvSpPr>
              <p:nvPr/>
            </p:nvSpPr>
            <p:spPr>
              <a:xfrm>
                <a:off x="5363662" y="6454302"/>
                <a:ext cx="1354666" cy="369332"/>
              </a:xfrm>
              <a:prstGeom prst="rect">
                <a:avLst/>
              </a:prstGeom>
              <a:blipFill>
                <a:blip r:embed="rId3"/>
                <a:stretch>
                  <a:fillRect l="-1351" b="-13333"/>
                </a:stretch>
              </a:blipFill>
            </p:spPr>
            <p:txBody>
              <a:bodyPr/>
              <a:lstStyle/>
              <a:p>
                <a:r>
                  <a:rPr lang="en-US">
                    <a:noFill/>
                  </a:rPr>
                  <a:t> </a:t>
                </a:r>
              </a:p>
            </p:txBody>
          </p:sp>
        </mc:Fallback>
      </mc:AlternateContent>
    </p:spTree>
    <p:extLst>
      <p:ext uri="{BB962C8B-B14F-4D97-AF65-F5344CB8AC3E}">
        <p14:creationId xmlns:p14="http://schemas.microsoft.com/office/powerpoint/2010/main" val="55928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566E824-C094-4740-9F96-E76FD0C273D6}"/>
                  </a:ext>
                </a:extLst>
              </p:cNvPr>
              <p:cNvSpPr txBox="1">
                <a:spLocks/>
              </p:cNvSpPr>
              <p:nvPr/>
            </p:nvSpPr>
            <p:spPr>
              <a:xfrm>
                <a:off x="1391478" y="2675617"/>
                <a:ext cx="11823713" cy="10524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Minimize  </a:t>
                </a:r>
                <a14:m>
                  <m:oMath xmlns:m="http://schemas.openxmlformats.org/officeDocument/2006/math">
                    <m:r>
                      <a:rPr lang="en-US" sz="2200" i="1" smtClean="0">
                        <a:latin typeface="Cambria Math" panose="02040503050406030204" pitchFamily="18" charset="0"/>
                      </a:rPr>
                      <m:t>𝑙𝑜𝑠𝑠</m:t>
                    </m:r>
                    <m:d>
                      <m:dPr>
                        <m:ctrlPr>
                          <a:rPr lang="en-US" sz="2200" i="1" smtClean="0">
                            <a:latin typeface="Cambria Math" panose="02040503050406030204" pitchFamily="18" charset="0"/>
                          </a:rPr>
                        </m:ctrlPr>
                      </m:dPr>
                      <m:e>
                        <m:r>
                          <a:rPr lang="en-US" sz="2200" i="1" smtClean="0">
                            <a:latin typeface="Cambria Math" panose="02040503050406030204" pitchFamily="18" charset="0"/>
                          </a:rPr>
                          <m:t>𝑣</m:t>
                        </m:r>
                      </m:e>
                    </m:d>
                    <m:r>
                      <a:rPr lang="en-US" sz="2200" i="1" smtClean="0">
                        <a:latin typeface="Cambria Math" panose="02040503050406030204" pitchFamily="18" charset="0"/>
                      </a:rPr>
                      <m:t>=</m:t>
                    </m:r>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m:t>
                        </m:r>
                        <m:d>
                          <m:dPr>
                            <m:begChr m:val="|"/>
                            <m:endChr m:val="|"/>
                            <m:ctrlPr>
                              <a:rPr lang="en-US" sz="2200" i="1" smtClean="0">
                                <a:latin typeface="Cambria Math" panose="02040503050406030204" pitchFamily="18" charset="0"/>
                              </a:rPr>
                            </m:ctrlPr>
                          </m:dPr>
                          <m:e>
                            <m:r>
                              <a:rPr lang="en-US" sz="2200" i="1" smtClean="0">
                                <a:latin typeface="Cambria Math" panose="02040503050406030204" pitchFamily="18" charset="0"/>
                              </a:rPr>
                              <m:t>𝑣</m:t>
                            </m:r>
                          </m:e>
                        </m:d>
                        <m:r>
                          <a:rPr lang="en-US" sz="2200" i="1" smtClean="0">
                            <a:latin typeface="Cambria Math" panose="02040503050406030204" pitchFamily="18" charset="0"/>
                          </a:rPr>
                          <m:t>|</m:t>
                        </m:r>
                      </m:e>
                      <m:sub>
                        <m:r>
                          <a:rPr lang="en-US" sz="2200" i="1" smtClean="0">
                            <a:latin typeface="Cambria Math" panose="02040503050406030204" pitchFamily="18" charset="0"/>
                          </a:rPr>
                          <m:t>0</m:t>
                        </m:r>
                      </m:sub>
                    </m:sSub>
                  </m:oMath>
                </a14:m>
                <a:r>
                  <a:rPr lang="en-US" sz="2200" dirty="0">
                    <a:latin typeface="Futura Medium" panose="020B0602020204020303" pitchFamily="34" charset="-79"/>
                    <a:cs typeface="Futura Medium" panose="020B0602020204020303" pitchFamily="34" charset="-79"/>
                  </a:rPr>
                  <a:t> (Number of triangles)</a:t>
                </a:r>
                <a:endParaRPr lang="en-US" sz="2200" i="1" dirty="0">
                  <a:latin typeface="Cambria Math" panose="02040503050406030204" pitchFamily="18" charset="0"/>
                </a:endParaRPr>
              </a:p>
              <a:p>
                <a:pPr marL="0" indent="0">
                  <a:buNone/>
                </a:pPr>
                <a:r>
                  <a:rPr lang="en-US" sz="2200" dirty="0"/>
                  <a:t>Subject to </a:t>
                </a:r>
                <a14:m>
                  <m:oMath xmlns:m="http://schemas.openxmlformats.org/officeDocument/2006/math">
                    <m:r>
                      <a:rPr lang="en-US" sz="2200" i="1" smtClean="0">
                        <a:latin typeface="Cambria Math" panose="02040503050406030204" pitchFamily="18" charset="0"/>
                      </a:rPr>
                      <m:t>𝑣</m:t>
                    </m:r>
                    <m:r>
                      <a:rPr lang="en-US" sz="2200" i="1" smtClean="0">
                        <a:latin typeface="Cambria Math" panose="02040503050406030204" pitchFamily="18" charset="0"/>
                      </a:rPr>
                      <m:t>=</m:t>
                    </m:r>
                    <m:sSub>
                      <m:sSubPr>
                        <m:ctrlPr>
                          <a:rPr lang="en-US" sz="2200" i="1" smtClean="0">
                            <a:solidFill>
                              <a:srgbClr val="C00000"/>
                            </a:solidFill>
                            <a:latin typeface="Cambria Math" panose="02040503050406030204" pitchFamily="18" charset="0"/>
                          </a:rPr>
                        </m:ctrlPr>
                      </m:sSubPr>
                      <m:e>
                        <m:r>
                          <a:rPr lang="en-US" sz="2200" i="1" smtClean="0">
                            <a:solidFill>
                              <a:srgbClr val="C00000"/>
                            </a:solidFill>
                            <a:latin typeface="Cambria Math" panose="02040503050406030204" pitchFamily="18" charset="0"/>
                            <a:ea typeface="Cambria Math" panose="02040503050406030204" pitchFamily="18" charset="0"/>
                          </a:rPr>
                          <m:t>𝜎</m:t>
                        </m:r>
                      </m:e>
                      <m:sub>
                        <m:r>
                          <a:rPr lang="en-US" sz="2200" i="1" smtClean="0">
                            <a:solidFill>
                              <a:srgbClr val="C00000"/>
                            </a:solidFill>
                            <a:latin typeface="Cambria Math" panose="02040503050406030204" pitchFamily="18" charset="0"/>
                          </a:rPr>
                          <m:t>𝑑𝑒𝑎𝑡</m:t>
                        </m:r>
                        <m:r>
                          <a:rPr lang="en-US" sz="2200" i="1" smtClean="0">
                            <a:solidFill>
                              <a:srgbClr val="C00000"/>
                            </a:solidFill>
                            <a:latin typeface="Cambria Math" panose="02040503050406030204" pitchFamily="18" charset="0"/>
                          </a:rPr>
                          <m:t>h</m:t>
                        </m:r>
                      </m:sub>
                    </m:sSub>
                  </m:oMath>
                </a14:m>
                <a:r>
                  <a:rPr lang="en-US" sz="2200" dirty="0">
                    <a:latin typeface="Futura Medium" panose="020B0602020204020303" pitchFamily="34" charset="-79"/>
                    <a:cs typeface="Futura Medium" panose="020B0602020204020303" pitchFamily="34" charset="-79"/>
                  </a:rPr>
                  <a:t> + </a:t>
                </a:r>
                <a:r>
                  <a:rPr lang="en-US" sz="22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200" i="1">
                            <a:solidFill>
                              <a:srgbClr val="1454AF"/>
                            </a:solidFill>
                            <a:latin typeface="Cambria Math" panose="02040503050406030204" pitchFamily="18" charset="0"/>
                          </a:rPr>
                        </m:ctrlPr>
                      </m:sSupPr>
                      <m:e>
                        <m:r>
                          <a:rPr lang="en-US" sz="2200" i="1">
                            <a:solidFill>
                              <a:srgbClr val="1454AF"/>
                            </a:solidFill>
                            <a:latin typeface="Cambria Math" panose="02040503050406030204" pitchFamily="18" charset="0"/>
                          </a:rPr>
                          <m:t>𝑥</m:t>
                        </m:r>
                      </m:e>
                      <m:sup>
                        <m:r>
                          <a:rPr lang="en-US" sz="2200" i="1">
                            <a:solidFill>
                              <a:srgbClr val="1454AF"/>
                            </a:solidFill>
                            <a:latin typeface="Cambria Math" panose="02040503050406030204" pitchFamily="18" charset="0"/>
                          </a:rPr>
                          <m:t>𝑂𝑟𝑖𝑔</m:t>
                        </m:r>
                      </m:sup>
                    </m:sSup>
                  </m:oMath>
                </a14:m>
                <a:endParaRPr lang="en-US" sz="2200" dirty="0">
                  <a:latin typeface="Futura Medium" panose="020B0602020204020303" pitchFamily="34" charset="-79"/>
                  <a:cs typeface="Futura Medium" panose="020B0602020204020303" pitchFamily="34" charset="-79"/>
                </a:endParaRPr>
              </a:p>
              <a:p>
                <a:pPr marL="0" indent="0">
                  <a:buNone/>
                </a:pPr>
                <a14:m>
                  <m:oMath xmlns:m="http://schemas.openxmlformats.org/officeDocument/2006/math">
                    <m:r>
                      <a:rPr lang="en-US" sz="2200" b="0" i="1" smtClean="0">
                        <a:latin typeface="Cambria Math" panose="02040503050406030204" pitchFamily="18" charset="0"/>
                      </a:rPr>
                      <m:t>                    </m:t>
                    </m:r>
                    <m:r>
                      <a:rPr lang="en-US" sz="2200" i="1" smtClean="0">
                        <a:latin typeface="Cambria Math" panose="02040503050406030204" pitchFamily="18" charset="0"/>
                      </a:rPr>
                      <m:t>𝑥</m:t>
                    </m:r>
                    <m:r>
                      <a:rPr lang="en-US" sz="2200" i="1" smtClean="0">
                        <a:latin typeface="Cambria Math" panose="02040503050406030204" pitchFamily="18" charset="0"/>
                      </a:rPr>
                      <m:t>= </m:t>
                    </m:r>
                    <m:r>
                      <a:rPr lang="en-US" sz="2200" i="1" smtClean="0">
                        <a:latin typeface="Cambria Math" panose="02040503050406030204" pitchFamily="18" charset="0"/>
                        <a:ea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𝑣</m:t>
                    </m:r>
                  </m:oMath>
                </a14:m>
                <a:r>
                  <a:rPr lang="en-US" sz="2200" dirty="0">
                    <a:latin typeface="Futura Medium" panose="020B0602020204020303" pitchFamily="34" charset="-79"/>
                    <a:cs typeface="Futura Medium" panose="020B0602020204020303" pitchFamily="34" charset="-79"/>
                  </a:rPr>
                  <a:t> must contain the </a:t>
                </a:r>
                <a:r>
                  <a:rPr lang="en-US" sz="22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200" i="1" smtClean="0">
                            <a:solidFill>
                              <a:srgbClr val="00B050"/>
                            </a:solidFill>
                            <a:latin typeface="Cambria Math" panose="02040503050406030204" pitchFamily="18" charset="0"/>
                          </a:rPr>
                        </m:ctrlPr>
                      </m:sSupPr>
                      <m:e>
                        <m:r>
                          <a:rPr lang="en-US" sz="2200" i="1" smtClean="0">
                            <a:solidFill>
                              <a:srgbClr val="00B050"/>
                            </a:solidFill>
                            <a:latin typeface="Cambria Math" panose="02040503050406030204" pitchFamily="18" charset="0"/>
                          </a:rPr>
                          <m:t>𝑥</m:t>
                        </m:r>
                      </m:e>
                      <m:sup>
                        <m:r>
                          <a:rPr lang="en-US" sz="2200" i="1" smtClean="0">
                            <a:solidFill>
                              <a:srgbClr val="00B050"/>
                            </a:solidFill>
                            <a:latin typeface="Cambria Math" panose="02040503050406030204" pitchFamily="18" charset="0"/>
                          </a:rPr>
                          <m:t>𝑂𝑟𝑖𝑔</m:t>
                        </m:r>
                      </m:sup>
                    </m:sSup>
                    <m:r>
                      <a:rPr lang="en-US" sz="2200" i="1" smtClean="0">
                        <a:solidFill>
                          <a:srgbClr val="00B050"/>
                        </a:solidFill>
                        <a:latin typeface="Cambria Math" panose="02040503050406030204" pitchFamily="18" charset="0"/>
                      </a:rPr>
                      <m:t>)</m:t>
                    </m:r>
                  </m:oMath>
                </a14:m>
                <a:r>
                  <a:rPr lang="en-US" sz="2200" dirty="0">
                    <a:solidFill>
                      <a:srgbClr val="00B050"/>
                    </a:solidFill>
                    <a:latin typeface="Futura Medium" panose="020B0602020204020303" pitchFamily="34" charset="-79"/>
                    <a:cs typeface="Futura Medium" panose="020B0602020204020303" pitchFamily="34" charset="-79"/>
                  </a:rPr>
                  <a:t> </a:t>
                </a:r>
                <a:r>
                  <a:rPr lang="en-US" sz="2200" dirty="0">
                    <a:latin typeface="Futura Medium" panose="020B0602020204020303" pitchFamily="34" charset="-79"/>
                    <a:cs typeface="Futura Medium" panose="020B0602020204020303" pitchFamily="34" charset="-79"/>
                  </a:rPr>
                  <a:t>and </a:t>
                </a:r>
                <a:r>
                  <a:rPr lang="en-US" sz="2200" dirty="0">
                    <a:solidFill>
                      <a:srgbClr val="FF0000"/>
                    </a:solidFill>
                    <a:latin typeface="Futura Medium" panose="020B0602020204020303" pitchFamily="34" charset="-79"/>
                    <a:cs typeface="Futura Medium" panose="020B0602020204020303" pitchFamily="34" charset="-79"/>
                  </a:rPr>
                  <a:t>no edge born after</a:t>
                </a:r>
              </a:p>
              <a:p>
                <a:endParaRPr lang="en-US" sz="2000" dirty="0">
                  <a:latin typeface="Futura Medium" panose="020B0602020204020303" pitchFamily="34" charset="-79"/>
                  <a:cs typeface="Futura Medium" panose="020B0602020204020303" pitchFamily="34" charset="-79"/>
                </a:endParaRPr>
              </a:p>
            </p:txBody>
          </p:sp>
        </mc:Choice>
        <mc:Fallback xmlns="">
          <p:sp>
            <p:nvSpPr>
              <p:cNvPr id="6" name="Content Placeholder 2">
                <a:extLst>
                  <a:ext uri="{FF2B5EF4-FFF2-40B4-BE49-F238E27FC236}">
                    <a16:creationId xmlns:a16="http://schemas.microsoft.com/office/drawing/2014/main" id="{0566E824-C094-4740-9F96-E76FD0C273D6}"/>
                  </a:ext>
                </a:extLst>
              </p:cNvPr>
              <p:cNvSpPr txBox="1">
                <a:spLocks noRot="1" noChangeAspect="1" noMove="1" noResize="1" noEditPoints="1" noAdjustHandles="1" noChangeArrowheads="1" noChangeShapeType="1" noTextEdit="1"/>
              </p:cNvSpPr>
              <p:nvPr/>
            </p:nvSpPr>
            <p:spPr>
              <a:xfrm>
                <a:off x="1391478" y="2675617"/>
                <a:ext cx="11823713" cy="1052430"/>
              </a:xfrm>
              <a:prstGeom prst="rect">
                <a:avLst/>
              </a:prstGeom>
              <a:blipFill>
                <a:blip r:embed="rId6"/>
                <a:stretch>
                  <a:fillRect l="-515" t="-11561" b="-5780"/>
                </a:stretch>
              </a:blipFill>
            </p:spPr>
            <p:txBody>
              <a:bodyPr/>
              <a:lstStyle/>
              <a:p>
                <a:r>
                  <a:rPr lang="en-US">
                    <a:noFill/>
                  </a:rPr>
                  <a:t> </a:t>
                </a:r>
              </a:p>
            </p:txBody>
          </p:sp>
        </mc:Fallback>
      </mc:AlternateContent>
      <p:sp>
        <p:nvSpPr>
          <p:cNvPr id="7" name="Title 2">
            <a:extLst>
              <a:ext uri="{FF2B5EF4-FFF2-40B4-BE49-F238E27FC236}">
                <a16:creationId xmlns:a16="http://schemas.microsoft.com/office/drawing/2014/main" id="{CEEB174A-2E21-42BB-A442-F46EA6F2B59D}"/>
              </a:ext>
            </a:extLst>
          </p:cNvPr>
          <p:cNvSpPr txBox="1">
            <a:spLocks/>
          </p:cNvSpPr>
          <p:nvPr/>
        </p:nvSpPr>
        <p:spPr>
          <a:xfrm>
            <a:off x="0" y="-57150"/>
            <a:ext cx="8584234" cy="1023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Number of Triangles (a cycle bounds)</a:t>
            </a:r>
          </a:p>
        </p:txBody>
      </p:sp>
    </p:spTree>
    <p:extLst>
      <p:ext uri="{BB962C8B-B14F-4D97-AF65-F5344CB8AC3E}">
        <p14:creationId xmlns:p14="http://schemas.microsoft.com/office/powerpoint/2010/main" val="4100663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1DCDD6D-F9FD-024A-B2DC-75F5E9BAF5BB}"/>
              </a:ext>
            </a:extLst>
          </p:cNvPr>
          <p:cNvSpPr/>
          <p:nvPr/>
        </p:nvSpPr>
        <p:spPr>
          <a:xfrm>
            <a:off x="10235865" y="73321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6" name="Straight Connector 5">
            <a:extLst>
              <a:ext uri="{FF2B5EF4-FFF2-40B4-BE49-F238E27FC236}">
                <a16:creationId xmlns:a16="http://schemas.microsoft.com/office/drawing/2014/main" id="{D0F74F60-F5B2-F448-9F05-C8EF67E3F366}"/>
              </a:ext>
            </a:extLst>
          </p:cNvPr>
          <p:cNvCxnSpPr>
            <a:cxnSpLocks/>
            <a:stCxn id="5" idx="6"/>
            <a:endCxn id="7" idx="2"/>
          </p:cNvCxnSpPr>
          <p:nvPr/>
        </p:nvCxnSpPr>
        <p:spPr>
          <a:xfrm flipV="1">
            <a:off x="10327305" y="77603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B051EF71-0665-DC4F-BB97-3819E86265C8}"/>
              </a:ext>
            </a:extLst>
          </p:cNvPr>
          <p:cNvSpPr/>
          <p:nvPr/>
        </p:nvSpPr>
        <p:spPr>
          <a:xfrm>
            <a:off x="11073489" y="7303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8" name="Oval 7">
            <a:extLst>
              <a:ext uri="{FF2B5EF4-FFF2-40B4-BE49-F238E27FC236}">
                <a16:creationId xmlns:a16="http://schemas.microsoft.com/office/drawing/2014/main" id="{2F0C47A7-AC2D-C14C-BFB7-ABE8564E08D2}"/>
              </a:ext>
            </a:extLst>
          </p:cNvPr>
          <p:cNvSpPr/>
          <p:nvPr/>
        </p:nvSpPr>
        <p:spPr>
          <a:xfrm>
            <a:off x="10235865" y="10024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9" name="Straight Connector 8">
            <a:extLst>
              <a:ext uri="{FF2B5EF4-FFF2-40B4-BE49-F238E27FC236}">
                <a16:creationId xmlns:a16="http://schemas.microsoft.com/office/drawing/2014/main" id="{833F1AE6-7A72-9743-962D-990961EC9DAE}"/>
              </a:ext>
            </a:extLst>
          </p:cNvPr>
          <p:cNvCxnSpPr>
            <a:cxnSpLocks/>
            <a:stCxn id="8" idx="6"/>
            <a:endCxn id="10" idx="2"/>
          </p:cNvCxnSpPr>
          <p:nvPr/>
        </p:nvCxnSpPr>
        <p:spPr>
          <a:xfrm flipV="1">
            <a:off x="10327305" y="104528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163C6254-B841-CD4B-AE25-629B5EEF9E7F}"/>
              </a:ext>
            </a:extLst>
          </p:cNvPr>
          <p:cNvSpPr/>
          <p:nvPr/>
        </p:nvSpPr>
        <p:spPr>
          <a:xfrm>
            <a:off x="11073489" y="99956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1" name="Oval 10">
            <a:extLst>
              <a:ext uri="{FF2B5EF4-FFF2-40B4-BE49-F238E27FC236}">
                <a16:creationId xmlns:a16="http://schemas.microsoft.com/office/drawing/2014/main" id="{7EAB85B9-F14E-3643-BDF5-FA0FF725B2DB}"/>
              </a:ext>
            </a:extLst>
          </p:cNvPr>
          <p:cNvSpPr/>
          <p:nvPr/>
        </p:nvSpPr>
        <p:spPr>
          <a:xfrm>
            <a:off x="10229329" y="12865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 name="Straight Connector 11">
            <a:extLst>
              <a:ext uri="{FF2B5EF4-FFF2-40B4-BE49-F238E27FC236}">
                <a16:creationId xmlns:a16="http://schemas.microsoft.com/office/drawing/2014/main" id="{A1C5CC2F-5A5C-AF4A-B8FA-8703B5348193}"/>
              </a:ext>
            </a:extLst>
          </p:cNvPr>
          <p:cNvCxnSpPr>
            <a:cxnSpLocks/>
            <a:stCxn id="11" idx="6"/>
            <a:endCxn id="13" idx="2"/>
          </p:cNvCxnSpPr>
          <p:nvPr/>
        </p:nvCxnSpPr>
        <p:spPr>
          <a:xfrm flipV="1">
            <a:off x="10320769" y="132934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 name="Oval 12">
            <a:extLst>
              <a:ext uri="{FF2B5EF4-FFF2-40B4-BE49-F238E27FC236}">
                <a16:creationId xmlns:a16="http://schemas.microsoft.com/office/drawing/2014/main" id="{8F7544CB-B69A-6442-AD72-89413C3096A6}"/>
              </a:ext>
            </a:extLst>
          </p:cNvPr>
          <p:cNvSpPr/>
          <p:nvPr/>
        </p:nvSpPr>
        <p:spPr>
          <a:xfrm>
            <a:off x="11066953" y="128362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4" name="Oval 13">
            <a:extLst>
              <a:ext uri="{FF2B5EF4-FFF2-40B4-BE49-F238E27FC236}">
                <a16:creationId xmlns:a16="http://schemas.microsoft.com/office/drawing/2014/main" id="{A38AD13C-685A-D744-ACB3-2F31C7848406}"/>
              </a:ext>
            </a:extLst>
          </p:cNvPr>
          <p:cNvSpPr/>
          <p:nvPr/>
        </p:nvSpPr>
        <p:spPr>
          <a:xfrm>
            <a:off x="10229329" y="157317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5" name="Straight Connector 14">
            <a:extLst>
              <a:ext uri="{FF2B5EF4-FFF2-40B4-BE49-F238E27FC236}">
                <a16:creationId xmlns:a16="http://schemas.microsoft.com/office/drawing/2014/main" id="{2CCA178C-28FE-D848-B75F-6986B4901EB3}"/>
              </a:ext>
            </a:extLst>
          </p:cNvPr>
          <p:cNvCxnSpPr>
            <a:cxnSpLocks/>
            <a:stCxn id="14" idx="6"/>
            <a:endCxn id="16" idx="2"/>
          </p:cNvCxnSpPr>
          <p:nvPr/>
        </p:nvCxnSpPr>
        <p:spPr>
          <a:xfrm flipV="1">
            <a:off x="10320769" y="161599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 name="Oval 15">
            <a:extLst>
              <a:ext uri="{FF2B5EF4-FFF2-40B4-BE49-F238E27FC236}">
                <a16:creationId xmlns:a16="http://schemas.microsoft.com/office/drawing/2014/main" id="{18E495DB-311C-B944-BDDE-B9A44AE6FCC7}"/>
              </a:ext>
            </a:extLst>
          </p:cNvPr>
          <p:cNvSpPr/>
          <p:nvPr/>
        </p:nvSpPr>
        <p:spPr>
          <a:xfrm>
            <a:off x="11066953" y="157027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 name="Oval 16">
            <a:extLst>
              <a:ext uri="{FF2B5EF4-FFF2-40B4-BE49-F238E27FC236}">
                <a16:creationId xmlns:a16="http://schemas.microsoft.com/office/drawing/2014/main" id="{E315416B-94C3-8144-9650-56C7EBBBF755}"/>
              </a:ext>
            </a:extLst>
          </p:cNvPr>
          <p:cNvSpPr/>
          <p:nvPr/>
        </p:nvSpPr>
        <p:spPr>
          <a:xfrm>
            <a:off x="10230974" y="18276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8" name="Straight Connector 17">
            <a:extLst>
              <a:ext uri="{FF2B5EF4-FFF2-40B4-BE49-F238E27FC236}">
                <a16:creationId xmlns:a16="http://schemas.microsoft.com/office/drawing/2014/main" id="{805223D2-3798-C145-9324-125DDE95E86C}"/>
              </a:ext>
            </a:extLst>
          </p:cNvPr>
          <p:cNvCxnSpPr>
            <a:cxnSpLocks/>
            <a:stCxn id="17" idx="6"/>
            <a:endCxn id="19" idx="2"/>
          </p:cNvCxnSpPr>
          <p:nvPr/>
        </p:nvCxnSpPr>
        <p:spPr>
          <a:xfrm flipV="1">
            <a:off x="10322414" y="187046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9" name="Oval 18">
            <a:extLst>
              <a:ext uri="{FF2B5EF4-FFF2-40B4-BE49-F238E27FC236}">
                <a16:creationId xmlns:a16="http://schemas.microsoft.com/office/drawing/2014/main" id="{122C8BC1-A9E4-C04B-9938-607E61CEE9CD}"/>
              </a:ext>
            </a:extLst>
          </p:cNvPr>
          <p:cNvSpPr/>
          <p:nvPr/>
        </p:nvSpPr>
        <p:spPr>
          <a:xfrm>
            <a:off x="11068598" y="182474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0" name="Triangle 19">
            <a:extLst>
              <a:ext uri="{FF2B5EF4-FFF2-40B4-BE49-F238E27FC236}">
                <a16:creationId xmlns:a16="http://schemas.microsoft.com/office/drawing/2014/main" id="{6EF00D24-ACB3-BB41-9E61-EA8FE20A7DB6}"/>
              </a:ext>
            </a:extLst>
          </p:cNvPr>
          <p:cNvSpPr/>
          <p:nvPr/>
        </p:nvSpPr>
        <p:spPr>
          <a:xfrm>
            <a:off x="10276466" y="391440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1" name="TextBox 20">
            <a:extLst>
              <a:ext uri="{FF2B5EF4-FFF2-40B4-BE49-F238E27FC236}">
                <a16:creationId xmlns:a16="http://schemas.microsoft.com/office/drawing/2014/main" id="{71DE28F2-0F30-614A-8C1F-12A60B69BE49}"/>
              </a:ext>
            </a:extLst>
          </p:cNvPr>
          <p:cNvSpPr txBox="1"/>
          <p:nvPr/>
        </p:nvSpPr>
        <p:spPr>
          <a:xfrm>
            <a:off x="11440003" y="3959235"/>
            <a:ext cx="654346"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ABC</a:t>
            </a:r>
          </a:p>
        </p:txBody>
      </p:sp>
      <p:grpSp>
        <p:nvGrpSpPr>
          <p:cNvPr id="22" name="Group 21">
            <a:extLst>
              <a:ext uri="{FF2B5EF4-FFF2-40B4-BE49-F238E27FC236}">
                <a16:creationId xmlns:a16="http://schemas.microsoft.com/office/drawing/2014/main" id="{B0DE4874-95CE-8640-B053-D4336E58AF39}"/>
              </a:ext>
            </a:extLst>
          </p:cNvPr>
          <p:cNvGrpSpPr/>
          <p:nvPr/>
        </p:nvGrpSpPr>
        <p:grpSpPr>
          <a:xfrm>
            <a:off x="10234198" y="2075219"/>
            <a:ext cx="929064" cy="94331"/>
            <a:chOff x="9967980" y="2063809"/>
            <a:chExt cx="929064" cy="94331"/>
          </a:xfrm>
        </p:grpSpPr>
        <p:sp>
          <p:nvSpPr>
            <p:cNvPr id="23" name="Oval 22">
              <a:extLst>
                <a:ext uri="{FF2B5EF4-FFF2-40B4-BE49-F238E27FC236}">
                  <a16:creationId xmlns:a16="http://schemas.microsoft.com/office/drawing/2014/main" id="{F49FBB2B-359D-754B-BCB5-9BBEDD5543CD}"/>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4" name="Straight Connector 23">
              <a:extLst>
                <a:ext uri="{FF2B5EF4-FFF2-40B4-BE49-F238E27FC236}">
                  <a16:creationId xmlns:a16="http://schemas.microsoft.com/office/drawing/2014/main" id="{E20CA043-ECCF-8C44-AECA-D84A69DF6756}"/>
                </a:ext>
              </a:extLst>
            </p:cNvPr>
            <p:cNvCxnSpPr>
              <a:cxnSpLocks/>
              <a:stCxn id="23" idx="6"/>
              <a:endCxn id="25"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5" name="Oval 24">
              <a:extLst>
                <a:ext uri="{FF2B5EF4-FFF2-40B4-BE49-F238E27FC236}">
                  <a16:creationId xmlns:a16="http://schemas.microsoft.com/office/drawing/2014/main" id="{942BE3FE-5463-3241-8521-EF2A802AF0D9}"/>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6" name="TextBox 25">
            <a:extLst>
              <a:ext uri="{FF2B5EF4-FFF2-40B4-BE49-F238E27FC236}">
                <a16:creationId xmlns:a16="http://schemas.microsoft.com/office/drawing/2014/main" id="{034433B9-761A-6F4C-9AEE-4FAE8E0240E2}"/>
              </a:ext>
            </a:extLst>
          </p:cNvPr>
          <p:cNvSpPr txBox="1"/>
          <p:nvPr/>
        </p:nvSpPr>
        <p:spPr>
          <a:xfrm>
            <a:off x="11442950" y="1929251"/>
            <a:ext cx="542264" cy="1200329"/>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AG</a:t>
            </a:r>
          </a:p>
          <a:p>
            <a:r>
              <a:rPr lang="en-US" dirty="0">
                <a:latin typeface="Futura Medium" panose="020B0602020204020303" pitchFamily="34" charset="-79"/>
                <a:cs typeface="Futura Medium" panose="020B0602020204020303" pitchFamily="34" charset="-79"/>
              </a:rPr>
              <a:t>BD</a:t>
            </a:r>
          </a:p>
          <a:p>
            <a:r>
              <a:rPr lang="en-US" dirty="0">
                <a:latin typeface="Futura Medium" panose="020B0602020204020303" pitchFamily="34" charset="-79"/>
                <a:cs typeface="Futura Medium" panose="020B0602020204020303" pitchFamily="34" charset="-79"/>
              </a:rPr>
              <a:t>DE</a:t>
            </a:r>
          </a:p>
          <a:p>
            <a:r>
              <a:rPr lang="en-US" dirty="0">
                <a:latin typeface="Futura Medium" panose="020B0602020204020303" pitchFamily="34" charset="-79"/>
                <a:cs typeface="Futura Medium" panose="020B0602020204020303" pitchFamily="34" charset="-79"/>
              </a:rPr>
              <a:t>CD</a:t>
            </a:r>
          </a:p>
        </p:txBody>
      </p:sp>
      <p:grpSp>
        <p:nvGrpSpPr>
          <p:cNvPr id="27" name="Group 26">
            <a:extLst>
              <a:ext uri="{FF2B5EF4-FFF2-40B4-BE49-F238E27FC236}">
                <a16:creationId xmlns:a16="http://schemas.microsoft.com/office/drawing/2014/main" id="{F8FFCD5E-DC15-5946-A227-F4ED40144D95}"/>
              </a:ext>
            </a:extLst>
          </p:cNvPr>
          <p:cNvGrpSpPr/>
          <p:nvPr/>
        </p:nvGrpSpPr>
        <p:grpSpPr>
          <a:xfrm>
            <a:off x="10236308" y="2339667"/>
            <a:ext cx="929064" cy="94331"/>
            <a:chOff x="9970090" y="2328257"/>
            <a:chExt cx="929064" cy="94331"/>
          </a:xfrm>
        </p:grpSpPr>
        <p:sp>
          <p:nvSpPr>
            <p:cNvPr id="28" name="Oval 27">
              <a:extLst>
                <a:ext uri="{FF2B5EF4-FFF2-40B4-BE49-F238E27FC236}">
                  <a16:creationId xmlns:a16="http://schemas.microsoft.com/office/drawing/2014/main" id="{3BBDB6CA-33FB-A448-9B54-6A975B360229}"/>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9" name="Straight Connector 28">
              <a:extLst>
                <a:ext uri="{FF2B5EF4-FFF2-40B4-BE49-F238E27FC236}">
                  <a16:creationId xmlns:a16="http://schemas.microsoft.com/office/drawing/2014/main" id="{7E57ED67-765A-2545-80E3-87308E443217}"/>
                </a:ext>
              </a:extLst>
            </p:cNvPr>
            <p:cNvCxnSpPr>
              <a:cxnSpLocks/>
              <a:stCxn id="28" idx="6"/>
              <a:endCxn id="30"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 name="Oval 29">
              <a:extLst>
                <a:ext uri="{FF2B5EF4-FFF2-40B4-BE49-F238E27FC236}">
                  <a16:creationId xmlns:a16="http://schemas.microsoft.com/office/drawing/2014/main" id="{DC4A8AE1-8EB9-7646-9D7B-E2FB49B699A6}"/>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31" name="Group 30">
            <a:extLst>
              <a:ext uri="{FF2B5EF4-FFF2-40B4-BE49-F238E27FC236}">
                <a16:creationId xmlns:a16="http://schemas.microsoft.com/office/drawing/2014/main" id="{0CF7031D-D9B7-A942-A0C8-97C111210861}"/>
              </a:ext>
            </a:extLst>
          </p:cNvPr>
          <p:cNvGrpSpPr/>
          <p:nvPr/>
        </p:nvGrpSpPr>
        <p:grpSpPr>
          <a:xfrm>
            <a:off x="10236308" y="2605841"/>
            <a:ext cx="929064" cy="94331"/>
            <a:chOff x="9970090" y="2594431"/>
            <a:chExt cx="929064" cy="94331"/>
          </a:xfrm>
        </p:grpSpPr>
        <p:sp>
          <p:nvSpPr>
            <p:cNvPr id="32" name="Oval 31">
              <a:extLst>
                <a:ext uri="{FF2B5EF4-FFF2-40B4-BE49-F238E27FC236}">
                  <a16:creationId xmlns:a16="http://schemas.microsoft.com/office/drawing/2014/main" id="{1BF6DE6D-8098-8B4E-AF52-2432B6797356}"/>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3" name="Straight Connector 32">
              <a:extLst>
                <a:ext uri="{FF2B5EF4-FFF2-40B4-BE49-F238E27FC236}">
                  <a16:creationId xmlns:a16="http://schemas.microsoft.com/office/drawing/2014/main" id="{E7C3FF43-AA0D-EB46-8246-EC42CFB962BA}"/>
                </a:ext>
              </a:extLst>
            </p:cNvPr>
            <p:cNvCxnSpPr>
              <a:cxnSpLocks/>
              <a:stCxn id="32" idx="6"/>
              <a:endCxn id="34"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34" name="Oval 33">
              <a:extLst>
                <a:ext uri="{FF2B5EF4-FFF2-40B4-BE49-F238E27FC236}">
                  <a16:creationId xmlns:a16="http://schemas.microsoft.com/office/drawing/2014/main" id="{3BD0AC3D-0669-2447-B8D0-0C8027F84D6E}"/>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35" name="Group 34">
            <a:extLst>
              <a:ext uri="{FF2B5EF4-FFF2-40B4-BE49-F238E27FC236}">
                <a16:creationId xmlns:a16="http://schemas.microsoft.com/office/drawing/2014/main" id="{ADFF111F-B494-5144-8E54-A0080E41F0EE}"/>
              </a:ext>
            </a:extLst>
          </p:cNvPr>
          <p:cNvGrpSpPr/>
          <p:nvPr/>
        </p:nvGrpSpPr>
        <p:grpSpPr>
          <a:xfrm>
            <a:off x="10236308" y="2891591"/>
            <a:ext cx="929064" cy="94331"/>
            <a:chOff x="9970090" y="2880181"/>
            <a:chExt cx="929064" cy="94331"/>
          </a:xfrm>
        </p:grpSpPr>
        <p:sp>
          <p:nvSpPr>
            <p:cNvPr id="36" name="Oval 35">
              <a:extLst>
                <a:ext uri="{FF2B5EF4-FFF2-40B4-BE49-F238E27FC236}">
                  <a16:creationId xmlns:a16="http://schemas.microsoft.com/office/drawing/2014/main" id="{D090FB52-28A8-814B-BF27-DBF4B3E4A79A}"/>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7" name="Straight Connector 36">
              <a:extLst>
                <a:ext uri="{FF2B5EF4-FFF2-40B4-BE49-F238E27FC236}">
                  <a16:creationId xmlns:a16="http://schemas.microsoft.com/office/drawing/2014/main" id="{2EEB0630-6644-4641-B058-8DE04C4BADEA}"/>
                </a:ext>
              </a:extLst>
            </p:cNvPr>
            <p:cNvCxnSpPr>
              <a:cxnSpLocks/>
              <a:stCxn id="36" idx="6"/>
              <a:endCxn id="38"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8" name="Oval 37">
              <a:extLst>
                <a:ext uri="{FF2B5EF4-FFF2-40B4-BE49-F238E27FC236}">
                  <a16:creationId xmlns:a16="http://schemas.microsoft.com/office/drawing/2014/main" id="{C3199103-E362-F04E-B17D-5A2D2C199D1B}"/>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9" name="Triangle 38">
            <a:extLst>
              <a:ext uri="{FF2B5EF4-FFF2-40B4-BE49-F238E27FC236}">
                <a16:creationId xmlns:a16="http://schemas.microsoft.com/office/drawing/2014/main" id="{7F14AB88-A3A8-1B42-9ED6-22636BAF3E1C}"/>
              </a:ext>
            </a:extLst>
          </p:cNvPr>
          <p:cNvSpPr/>
          <p:nvPr/>
        </p:nvSpPr>
        <p:spPr>
          <a:xfrm>
            <a:off x="10276466" y="4436136"/>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40" name="TextBox 39">
            <a:extLst>
              <a:ext uri="{FF2B5EF4-FFF2-40B4-BE49-F238E27FC236}">
                <a16:creationId xmlns:a16="http://schemas.microsoft.com/office/drawing/2014/main" id="{B7AB7F76-AF13-1649-8EF6-AD6C373372F0}"/>
              </a:ext>
            </a:extLst>
          </p:cNvPr>
          <p:cNvSpPr txBox="1"/>
          <p:nvPr/>
        </p:nvSpPr>
        <p:spPr>
          <a:xfrm>
            <a:off x="11426238" y="4435402"/>
            <a:ext cx="651140"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BCD</a:t>
            </a:r>
          </a:p>
          <a:p>
            <a:endParaRPr lang="en-US" dirty="0">
              <a:latin typeface="Futura Medium" panose="020B0602020204020303" pitchFamily="34" charset="-79"/>
              <a:cs typeface="Futura Medium" panose="020B0602020204020303" pitchFamily="34" charset="-79"/>
            </a:endParaRPr>
          </a:p>
        </p:txBody>
      </p:sp>
      <p:grpSp>
        <p:nvGrpSpPr>
          <p:cNvPr id="41" name="Group 40">
            <a:extLst>
              <a:ext uri="{FF2B5EF4-FFF2-40B4-BE49-F238E27FC236}">
                <a16:creationId xmlns:a16="http://schemas.microsoft.com/office/drawing/2014/main" id="{2587C13E-5B1B-3040-9870-A381E977017E}"/>
              </a:ext>
            </a:extLst>
          </p:cNvPr>
          <p:cNvGrpSpPr/>
          <p:nvPr/>
        </p:nvGrpSpPr>
        <p:grpSpPr>
          <a:xfrm>
            <a:off x="10246348" y="3153449"/>
            <a:ext cx="929064" cy="94331"/>
            <a:chOff x="9980130" y="3142039"/>
            <a:chExt cx="929064" cy="94331"/>
          </a:xfrm>
        </p:grpSpPr>
        <p:sp>
          <p:nvSpPr>
            <p:cNvPr id="42" name="Oval 41">
              <a:extLst>
                <a:ext uri="{FF2B5EF4-FFF2-40B4-BE49-F238E27FC236}">
                  <a16:creationId xmlns:a16="http://schemas.microsoft.com/office/drawing/2014/main" id="{276645B5-8B9B-E34A-811B-77DBD7BB13E0}"/>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43" name="Straight Connector 42">
              <a:extLst>
                <a:ext uri="{FF2B5EF4-FFF2-40B4-BE49-F238E27FC236}">
                  <a16:creationId xmlns:a16="http://schemas.microsoft.com/office/drawing/2014/main" id="{728E5238-F65A-F542-9263-89635675E0AF}"/>
                </a:ext>
              </a:extLst>
            </p:cNvPr>
            <p:cNvCxnSpPr>
              <a:cxnSpLocks/>
              <a:stCxn id="42" idx="6"/>
              <a:endCxn id="44"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44" name="Oval 43">
              <a:extLst>
                <a:ext uri="{FF2B5EF4-FFF2-40B4-BE49-F238E27FC236}">
                  <a16:creationId xmlns:a16="http://schemas.microsoft.com/office/drawing/2014/main" id="{C1F2E240-0286-8046-97B7-CE1A4F5680C5}"/>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45" name="TextBox 44">
            <a:extLst>
              <a:ext uri="{FF2B5EF4-FFF2-40B4-BE49-F238E27FC236}">
                <a16:creationId xmlns:a16="http://schemas.microsoft.com/office/drawing/2014/main" id="{F53E94EB-0F7F-D544-80BA-571BBBFCA3C1}"/>
              </a:ext>
            </a:extLst>
          </p:cNvPr>
          <p:cNvSpPr txBox="1"/>
          <p:nvPr/>
        </p:nvSpPr>
        <p:spPr>
          <a:xfrm>
            <a:off x="11440833" y="3007361"/>
            <a:ext cx="540533"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GC</a:t>
            </a:r>
          </a:p>
        </p:txBody>
      </p:sp>
      <p:sp>
        <p:nvSpPr>
          <p:cNvPr id="46" name="Triangle 45">
            <a:extLst>
              <a:ext uri="{FF2B5EF4-FFF2-40B4-BE49-F238E27FC236}">
                <a16:creationId xmlns:a16="http://schemas.microsoft.com/office/drawing/2014/main" id="{DEFD8C2D-270F-744A-AD7E-C7CAE610A71B}"/>
              </a:ext>
            </a:extLst>
          </p:cNvPr>
          <p:cNvSpPr/>
          <p:nvPr/>
        </p:nvSpPr>
        <p:spPr>
          <a:xfrm>
            <a:off x="10308506" y="496811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47" name="Group 46">
            <a:extLst>
              <a:ext uri="{FF2B5EF4-FFF2-40B4-BE49-F238E27FC236}">
                <a16:creationId xmlns:a16="http://schemas.microsoft.com/office/drawing/2014/main" id="{1314098E-2F79-6F49-8AAA-9D92A86AA3F9}"/>
              </a:ext>
            </a:extLst>
          </p:cNvPr>
          <p:cNvGrpSpPr/>
          <p:nvPr/>
        </p:nvGrpSpPr>
        <p:grpSpPr>
          <a:xfrm>
            <a:off x="10246843" y="3398050"/>
            <a:ext cx="929064" cy="94331"/>
            <a:chOff x="9980625" y="3386640"/>
            <a:chExt cx="929064" cy="94331"/>
          </a:xfrm>
        </p:grpSpPr>
        <p:sp>
          <p:nvSpPr>
            <p:cNvPr id="48" name="Oval 47">
              <a:extLst>
                <a:ext uri="{FF2B5EF4-FFF2-40B4-BE49-F238E27FC236}">
                  <a16:creationId xmlns:a16="http://schemas.microsoft.com/office/drawing/2014/main" id="{BA4A6ED1-3F5A-794F-88D3-77635EBDCD7E}"/>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49" name="Straight Connector 48">
              <a:extLst>
                <a:ext uri="{FF2B5EF4-FFF2-40B4-BE49-F238E27FC236}">
                  <a16:creationId xmlns:a16="http://schemas.microsoft.com/office/drawing/2014/main" id="{42C6A9AA-D01C-5644-9762-CBBDC65A1D51}"/>
                </a:ext>
              </a:extLst>
            </p:cNvPr>
            <p:cNvCxnSpPr>
              <a:cxnSpLocks/>
              <a:stCxn id="48" idx="6"/>
              <a:endCxn id="50"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BB8FECE1-FB70-FE40-878C-3D10CFA6BF42}"/>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51" name="TextBox 50">
            <a:extLst>
              <a:ext uri="{FF2B5EF4-FFF2-40B4-BE49-F238E27FC236}">
                <a16:creationId xmlns:a16="http://schemas.microsoft.com/office/drawing/2014/main" id="{FAD3E4F2-9848-6246-B39B-FC981E195E11}"/>
              </a:ext>
            </a:extLst>
          </p:cNvPr>
          <p:cNvSpPr txBox="1"/>
          <p:nvPr/>
        </p:nvSpPr>
        <p:spPr>
          <a:xfrm>
            <a:off x="11437137" y="3241301"/>
            <a:ext cx="47641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a:t>
            </a:r>
          </a:p>
        </p:txBody>
      </p:sp>
      <p:sp>
        <p:nvSpPr>
          <p:cNvPr id="52" name="Triangle 51">
            <a:extLst>
              <a:ext uri="{FF2B5EF4-FFF2-40B4-BE49-F238E27FC236}">
                <a16:creationId xmlns:a16="http://schemas.microsoft.com/office/drawing/2014/main" id="{C87BECCE-F0A2-D445-BA87-6808961F4DFD}"/>
              </a:ext>
            </a:extLst>
          </p:cNvPr>
          <p:cNvSpPr/>
          <p:nvPr/>
        </p:nvSpPr>
        <p:spPr>
          <a:xfrm>
            <a:off x="10246348" y="5454039"/>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53" name="TextBox 52">
            <a:extLst>
              <a:ext uri="{FF2B5EF4-FFF2-40B4-BE49-F238E27FC236}">
                <a16:creationId xmlns:a16="http://schemas.microsoft.com/office/drawing/2014/main" id="{D33CD5B1-F7BC-9543-9A84-DE8CC6981770}"/>
              </a:ext>
            </a:extLst>
          </p:cNvPr>
          <p:cNvSpPr txBox="1"/>
          <p:nvPr/>
        </p:nvSpPr>
        <p:spPr>
          <a:xfrm>
            <a:off x="11432050" y="5468246"/>
            <a:ext cx="64472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CED</a:t>
            </a:r>
          </a:p>
        </p:txBody>
      </p:sp>
      <p:grpSp>
        <p:nvGrpSpPr>
          <p:cNvPr id="54" name="Group 53">
            <a:extLst>
              <a:ext uri="{FF2B5EF4-FFF2-40B4-BE49-F238E27FC236}">
                <a16:creationId xmlns:a16="http://schemas.microsoft.com/office/drawing/2014/main" id="{40D95FCF-6B64-BD4E-9146-6B92C910599E}"/>
              </a:ext>
            </a:extLst>
          </p:cNvPr>
          <p:cNvGrpSpPr/>
          <p:nvPr/>
        </p:nvGrpSpPr>
        <p:grpSpPr>
          <a:xfrm>
            <a:off x="10246348" y="3645542"/>
            <a:ext cx="929064" cy="94331"/>
            <a:chOff x="9980130" y="3634132"/>
            <a:chExt cx="929064" cy="94331"/>
          </a:xfrm>
        </p:grpSpPr>
        <p:sp>
          <p:nvSpPr>
            <p:cNvPr id="55" name="Oval 54">
              <a:extLst>
                <a:ext uri="{FF2B5EF4-FFF2-40B4-BE49-F238E27FC236}">
                  <a16:creationId xmlns:a16="http://schemas.microsoft.com/office/drawing/2014/main" id="{76429296-439C-0449-A81F-45F24728F721}"/>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56" name="Straight Connector 55">
              <a:extLst>
                <a:ext uri="{FF2B5EF4-FFF2-40B4-BE49-F238E27FC236}">
                  <a16:creationId xmlns:a16="http://schemas.microsoft.com/office/drawing/2014/main" id="{46E68BBE-5B24-1047-BBDD-8E0DD8A29487}"/>
                </a:ext>
              </a:extLst>
            </p:cNvPr>
            <p:cNvCxnSpPr>
              <a:cxnSpLocks/>
              <a:stCxn id="55" idx="6"/>
              <a:endCxn id="57"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EA86C1F5-F30A-2E44-8337-94570D4DE046}"/>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58" name="TextBox 57">
            <a:extLst>
              <a:ext uri="{FF2B5EF4-FFF2-40B4-BE49-F238E27FC236}">
                <a16:creationId xmlns:a16="http://schemas.microsoft.com/office/drawing/2014/main" id="{319B4FE5-439C-8A4A-A09F-8635D20D218C}"/>
              </a:ext>
            </a:extLst>
          </p:cNvPr>
          <p:cNvSpPr txBox="1"/>
          <p:nvPr/>
        </p:nvSpPr>
        <p:spPr>
          <a:xfrm>
            <a:off x="11441552" y="3474650"/>
            <a:ext cx="46358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a:t>
            </a:r>
          </a:p>
        </p:txBody>
      </p:sp>
      <p:sp>
        <p:nvSpPr>
          <p:cNvPr id="59" name="Triangle 58">
            <a:extLst>
              <a:ext uri="{FF2B5EF4-FFF2-40B4-BE49-F238E27FC236}">
                <a16:creationId xmlns:a16="http://schemas.microsoft.com/office/drawing/2014/main" id="{19AFC9BC-41DE-B34C-B773-747DFA44FEB7}"/>
              </a:ext>
            </a:extLst>
          </p:cNvPr>
          <p:cNvSpPr/>
          <p:nvPr/>
        </p:nvSpPr>
        <p:spPr>
          <a:xfrm>
            <a:off x="10258550" y="5949023"/>
            <a:ext cx="933339" cy="367551"/>
          </a:xfrm>
          <a:prstGeom prst="triangle">
            <a:avLst>
              <a:gd name="adj" fmla="val 46664"/>
            </a:avLst>
          </a:prstGeom>
          <a:solidFill>
            <a:schemeClr val="accent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60" name="TextBox 59">
            <a:extLst>
              <a:ext uri="{FF2B5EF4-FFF2-40B4-BE49-F238E27FC236}">
                <a16:creationId xmlns:a16="http://schemas.microsoft.com/office/drawing/2014/main" id="{563C7799-9E40-0245-874B-255209464313}"/>
              </a:ext>
            </a:extLst>
          </p:cNvPr>
          <p:cNvSpPr txBox="1"/>
          <p:nvPr/>
        </p:nvSpPr>
        <p:spPr>
          <a:xfrm>
            <a:off x="11432383" y="5946944"/>
            <a:ext cx="59343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CEF</a:t>
            </a:r>
          </a:p>
        </p:txBody>
      </p:sp>
      <p:sp>
        <p:nvSpPr>
          <p:cNvPr id="61" name="Triangle 60">
            <a:extLst>
              <a:ext uri="{FF2B5EF4-FFF2-40B4-BE49-F238E27FC236}">
                <a16:creationId xmlns:a16="http://schemas.microsoft.com/office/drawing/2014/main" id="{18075F5F-4FCA-784D-9059-5B2D41D59394}"/>
              </a:ext>
            </a:extLst>
          </p:cNvPr>
          <p:cNvSpPr/>
          <p:nvPr/>
        </p:nvSpPr>
        <p:spPr>
          <a:xfrm>
            <a:off x="10276466" y="6427325"/>
            <a:ext cx="933339" cy="367551"/>
          </a:xfrm>
          <a:prstGeom prst="triangle">
            <a:avLst>
              <a:gd name="adj" fmla="val 46664"/>
            </a:avLst>
          </a:prstGeom>
          <a:solidFill>
            <a:srgbClr val="FF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62" name="TextBox 61">
            <a:extLst>
              <a:ext uri="{FF2B5EF4-FFF2-40B4-BE49-F238E27FC236}">
                <a16:creationId xmlns:a16="http://schemas.microsoft.com/office/drawing/2014/main" id="{7288DAA5-B339-2349-86E5-19E901D40B3C}"/>
              </a:ext>
            </a:extLst>
          </p:cNvPr>
          <p:cNvSpPr txBox="1"/>
          <p:nvPr/>
        </p:nvSpPr>
        <p:spPr>
          <a:xfrm>
            <a:off x="11444320" y="6470828"/>
            <a:ext cx="65755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CFG</a:t>
            </a:r>
          </a:p>
        </p:txBody>
      </p:sp>
      <p:sp>
        <p:nvSpPr>
          <p:cNvPr id="63" name="TextBox 62">
            <a:extLst>
              <a:ext uri="{FF2B5EF4-FFF2-40B4-BE49-F238E27FC236}">
                <a16:creationId xmlns:a16="http://schemas.microsoft.com/office/drawing/2014/main" id="{D2F5964A-456A-0F41-9B9C-D879663FC1A5}"/>
              </a:ext>
            </a:extLst>
          </p:cNvPr>
          <p:cNvSpPr txBox="1"/>
          <p:nvPr/>
        </p:nvSpPr>
        <p:spPr>
          <a:xfrm>
            <a:off x="11435769" y="579845"/>
            <a:ext cx="509948"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a:t>
            </a:r>
          </a:p>
          <a:p>
            <a:r>
              <a:rPr lang="en-US" dirty="0">
                <a:latin typeface="Futura Medium" panose="020B0602020204020303" pitchFamily="34" charset="-79"/>
                <a:cs typeface="Futura Medium" panose="020B0602020204020303" pitchFamily="34" charset="-79"/>
              </a:rPr>
              <a:t>BC</a:t>
            </a:r>
          </a:p>
        </p:txBody>
      </p:sp>
      <p:sp>
        <p:nvSpPr>
          <p:cNvPr id="64" name="TextBox 63">
            <a:extLst>
              <a:ext uri="{FF2B5EF4-FFF2-40B4-BE49-F238E27FC236}">
                <a16:creationId xmlns:a16="http://schemas.microsoft.com/office/drawing/2014/main" id="{A6447038-1BFA-9340-8FDA-FE7C3D2A24CC}"/>
              </a:ext>
            </a:extLst>
          </p:cNvPr>
          <p:cNvSpPr txBox="1"/>
          <p:nvPr/>
        </p:nvSpPr>
        <p:spPr>
          <a:xfrm>
            <a:off x="11431278" y="1126897"/>
            <a:ext cx="495649" cy="923330"/>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a:t>
            </a:r>
          </a:p>
          <a:p>
            <a:r>
              <a:rPr lang="en-US" dirty="0">
                <a:latin typeface="Futura Medium" panose="020B0602020204020303" pitchFamily="34" charset="-79"/>
                <a:cs typeface="Futura Medium" panose="020B0602020204020303" pitchFamily="34" charset="-79"/>
              </a:rPr>
              <a:t>EF</a:t>
            </a:r>
          </a:p>
          <a:p>
            <a:r>
              <a:rPr lang="en-US" dirty="0">
                <a:latin typeface="Futura Medium" panose="020B0602020204020303" pitchFamily="34" charset="-79"/>
                <a:cs typeface="Futura Medium" panose="020B0602020204020303" pitchFamily="34" charset="-79"/>
              </a:rPr>
              <a:t>FG</a:t>
            </a:r>
          </a:p>
        </p:txBody>
      </p:sp>
      <p:sp>
        <p:nvSpPr>
          <p:cNvPr id="65" name="TextBox 64">
            <a:extLst>
              <a:ext uri="{FF2B5EF4-FFF2-40B4-BE49-F238E27FC236}">
                <a16:creationId xmlns:a16="http://schemas.microsoft.com/office/drawing/2014/main" id="{2E16097E-7D06-E847-B017-DC5C484D122A}"/>
              </a:ext>
            </a:extLst>
          </p:cNvPr>
          <p:cNvSpPr txBox="1"/>
          <p:nvPr/>
        </p:nvSpPr>
        <p:spPr>
          <a:xfrm>
            <a:off x="11435769" y="4966329"/>
            <a:ext cx="703911"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ACG</a:t>
            </a:r>
          </a:p>
        </p:txBody>
      </p:sp>
      <p:sp>
        <p:nvSpPr>
          <p:cNvPr id="75" name="Title 2">
            <a:extLst>
              <a:ext uri="{FF2B5EF4-FFF2-40B4-BE49-F238E27FC236}">
                <a16:creationId xmlns:a16="http://schemas.microsoft.com/office/drawing/2014/main" id="{71D1A2CA-BE64-4806-B7F3-9D933F790241}"/>
              </a:ext>
            </a:extLst>
          </p:cNvPr>
          <p:cNvSpPr txBox="1">
            <a:spLocks/>
          </p:cNvSpPr>
          <p:nvPr/>
        </p:nvSpPr>
        <p:spPr>
          <a:xfrm>
            <a:off x="0" y="-57150"/>
            <a:ext cx="8584234" cy="1023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Number of Triangles (a cycle bounds)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227F193-EF52-439A-874F-DFBFED075E11}"/>
                  </a:ext>
                </a:extLst>
              </p:cNvPr>
              <p:cNvSpPr/>
              <p:nvPr/>
            </p:nvSpPr>
            <p:spPr>
              <a:xfrm>
                <a:off x="0" y="737638"/>
                <a:ext cx="10378052" cy="1035668"/>
              </a:xfrm>
              <a:prstGeom prst="rect">
                <a:avLst/>
              </a:prstGeom>
            </p:spPr>
            <p:txBody>
              <a:bodyPr wrap="square">
                <a:spAutoFit/>
              </a:bodyPr>
              <a:lstStyle/>
              <a:p>
                <a:r>
                  <a:rPr lang="en-US" sz="2000" dirty="0"/>
                  <a:t>Minimize  </a:t>
                </a:r>
                <a14:m>
                  <m:oMath xmlns:m="http://schemas.openxmlformats.org/officeDocument/2006/math">
                    <m:r>
                      <a:rPr lang="en-US" sz="2000" i="1">
                        <a:latin typeface="Cambria Math" panose="02040503050406030204" pitchFamily="18" charset="0"/>
                      </a:rPr>
                      <m:t>𝑙𝑜𝑠𝑠</m:t>
                    </m:r>
                    <m:d>
                      <m:dPr>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e>
                      <m:sub>
                        <m:r>
                          <a:rPr lang="en-US" sz="2000" i="1">
                            <a:latin typeface="Cambria Math" panose="02040503050406030204" pitchFamily="18" charset="0"/>
                          </a:rPr>
                          <m:t>0</m:t>
                        </m:r>
                      </m:sub>
                    </m:sSub>
                  </m:oMath>
                </a14:m>
                <a:r>
                  <a:rPr lang="en-US" sz="2000" dirty="0">
                    <a:latin typeface="Futura Medium" panose="020B0602020204020303" pitchFamily="34" charset="-79"/>
                    <a:cs typeface="Futura Medium" panose="020B0602020204020303" pitchFamily="34" charset="-79"/>
                  </a:rPr>
                  <a:t> (Number of triangles)</a:t>
                </a:r>
                <a:endParaRPr lang="en-US" sz="2000" i="1" dirty="0">
                  <a:latin typeface="Cambria Math" panose="02040503050406030204" pitchFamily="18" charset="0"/>
                </a:endParaRPr>
              </a:p>
              <a:p>
                <a:r>
                  <a:rPr lang="en-US" sz="2000" dirty="0"/>
                  <a:t>Subject to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𝜎</m:t>
                        </m:r>
                      </m:e>
                      <m:sub>
                        <m:r>
                          <a:rPr lang="en-US" sz="2000" i="1">
                            <a:solidFill>
                              <a:srgbClr val="C00000"/>
                            </a:solidFill>
                            <a:latin typeface="Cambria Math" panose="02040503050406030204" pitchFamily="18" charset="0"/>
                          </a:rPr>
                          <m:t>𝑑𝑒𝑎𝑡h</m:t>
                        </m:r>
                      </m:sub>
                    </m:sSub>
                  </m:oMath>
                </a14:m>
                <a:r>
                  <a:rPr lang="en-US" sz="2000" dirty="0">
                    <a:latin typeface="Futura Medium" panose="020B0602020204020303" pitchFamily="34" charset="-79"/>
                    <a:cs typeface="Futura Medium" panose="020B0602020204020303" pitchFamily="34" charset="-79"/>
                  </a:rPr>
                  <a:t> + </a:t>
                </a:r>
                <a:r>
                  <a:rPr lang="en-US" sz="20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000" i="1">
                            <a:solidFill>
                              <a:srgbClr val="1454AF"/>
                            </a:solidFill>
                            <a:latin typeface="Cambria Math" panose="02040503050406030204" pitchFamily="18" charset="0"/>
                          </a:rPr>
                        </m:ctrlPr>
                      </m:sSupPr>
                      <m:e>
                        <m:r>
                          <a:rPr lang="en-US" sz="2000" i="1">
                            <a:solidFill>
                              <a:srgbClr val="1454AF"/>
                            </a:solidFill>
                            <a:latin typeface="Cambria Math" panose="02040503050406030204" pitchFamily="18" charset="0"/>
                          </a:rPr>
                          <m:t>𝑥</m:t>
                        </m:r>
                      </m:e>
                      <m:sup>
                        <m:r>
                          <a:rPr lang="en-US" sz="2000" i="1">
                            <a:solidFill>
                              <a:srgbClr val="1454AF"/>
                            </a:solidFill>
                            <a:latin typeface="Cambria Math" panose="02040503050406030204" pitchFamily="18" charset="0"/>
                          </a:rPr>
                          <m:t>𝑂𝑟𝑖𝑔</m:t>
                        </m:r>
                      </m:sup>
                    </m:sSup>
                  </m:oMath>
                </a14:m>
                <a:endParaRPr lang="en-US" sz="2000" dirty="0">
                  <a:latin typeface="Futura Medium" panose="020B0602020204020303" pitchFamily="34" charset="-79"/>
                  <a:cs typeface="Futura Medium" panose="020B0602020204020303" pitchFamily="34" charset="-79"/>
                </a:endParaRPr>
              </a:p>
              <a:p>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oMath>
                </a14:m>
                <a:r>
                  <a:rPr lang="en-US" sz="2000" dirty="0">
                    <a:latin typeface="Futura Medium" panose="020B0602020204020303" pitchFamily="34" charset="-79"/>
                    <a:cs typeface="Futura Medium" panose="020B0602020204020303" pitchFamily="34" charset="-79"/>
                  </a:rPr>
                  <a:t> must contain the </a:t>
                </a:r>
                <a:r>
                  <a:rPr lang="en-US" sz="20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000" i="1">
                            <a:solidFill>
                              <a:srgbClr val="00B050"/>
                            </a:solidFill>
                            <a:latin typeface="Cambria Math" panose="02040503050406030204" pitchFamily="18" charset="0"/>
                          </a:rPr>
                        </m:ctrlPr>
                      </m:sSupPr>
                      <m:e>
                        <m:r>
                          <a:rPr lang="en-US" sz="2000" i="1">
                            <a:solidFill>
                              <a:srgbClr val="00B050"/>
                            </a:solidFill>
                            <a:latin typeface="Cambria Math" panose="02040503050406030204" pitchFamily="18" charset="0"/>
                          </a:rPr>
                          <m:t>𝑥</m:t>
                        </m:r>
                      </m:e>
                      <m:sup>
                        <m:r>
                          <a:rPr lang="en-US" sz="2000" i="1">
                            <a:solidFill>
                              <a:srgbClr val="00B050"/>
                            </a:solidFill>
                            <a:latin typeface="Cambria Math" panose="02040503050406030204" pitchFamily="18" charset="0"/>
                          </a:rPr>
                          <m:t>𝑂𝑟𝑖𝑔</m:t>
                        </m:r>
                      </m:sup>
                    </m:sSup>
                    <m:r>
                      <a:rPr lang="en-US" sz="2000" i="1">
                        <a:solidFill>
                          <a:srgbClr val="00B050"/>
                        </a:solidFill>
                        <a:latin typeface="Cambria Math" panose="02040503050406030204" pitchFamily="18" charset="0"/>
                      </a:rPr>
                      <m:t>)</m:t>
                    </m:r>
                  </m:oMath>
                </a14:m>
                <a:r>
                  <a:rPr lang="en-US" sz="2000" dirty="0">
                    <a:solidFill>
                      <a:srgbClr val="00B050"/>
                    </a:solidFill>
                    <a:latin typeface="Futura Medium" panose="020B0602020204020303" pitchFamily="34" charset="-79"/>
                    <a:cs typeface="Futura Medium" panose="020B0602020204020303" pitchFamily="34" charset="-79"/>
                  </a:rPr>
                  <a:t> </a:t>
                </a:r>
                <a:r>
                  <a:rPr lang="en-US" sz="2000" dirty="0">
                    <a:latin typeface="Futura Medium" panose="020B0602020204020303" pitchFamily="34" charset="-79"/>
                    <a:cs typeface="Futura Medium" panose="020B0602020204020303" pitchFamily="34" charset="-79"/>
                  </a:rPr>
                  <a:t>and </a:t>
                </a:r>
                <a:r>
                  <a:rPr lang="en-US" sz="2000" dirty="0">
                    <a:solidFill>
                      <a:srgbClr val="FF0000"/>
                    </a:solidFill>
                    <a:latin typeface="Futura Medium" panose="020B0602020204020303" pitchFamily="34" charset="-79"/>
                    <a:cs typeface="Futura Medium" panose="020B0602020204020303" pitchFamily="34" charset="-79"/>
                  </a:rPr>
                  <a:t>no edge born after</a:t>
                </a:r>
              </a:p>
            </p:txBody>
          </p:sp>
        </mc:Choice>
        <mc:Fallback xmlns="">
          <p:sp>
            <p:nvSpPr>
              <p:cNvPr id="2" name="Rectangle 1">
                <a:extLst>
                  <a:ext uri="{FF2B5EF4-FFF2-40B4-BE49-F238E27FC236}">
                    <a16:creationId xmlns:a16="http://schemas.microsoft.com/office/drawing/2014/main" id="{1227F193-EF52-439A-874F-DFBFED075E11}"/>
                  </a:ext>
                </a:extLst>
              </p:cNvPr>
              <p:cNvSpPr>
                <a:spLocks noRot="1" noChangeAspect="1" noMove="1" noResize="1" noEditPoints="1" noAdjustHandles="1" noChangeArrowheads="1" noChangeShapeType="1" noTextEdit="1"/>
              </p:cNvSpPr>
              <p:nvPr/>
            </p:nvSpPr>
            <p:spPr>
              <a:xfrm>
                <a:off x="0" y="737638"/>
                <a:ext cx="10378052" cy="1035668"/>
              </a:xfrm>
              <a:prstGeom prst="rect">
                <a:avLst/>
              </a:prstGeom>
              <a:blipFill>
                <a:blip r:embed="rId6"/>
                <a:stretch>
                  <a:fillRect l="-588" t="-3529" b="-10000"/>
                </a:stretch>
              </a:blipFill>
            </p:spPr>
            <p:txBody>
              <a:bodyPr/>
              <a:lstStyle/>
              <a:p>
                <a:r>
                  <a:rPr lang="en-US">
                    <a:noFill/>
                  </a:rPr>
                  <a:t> </a:t>
                </a:r>
              </a:p>
            </p:txBody>
          </p:sp>
        </mc:Fallback>
      </mc:AlternateContent>
    </p:spTree>
    <p:extLst>
      <p:ext uri="{BB962C8B-B14F-4D97-AF65-F5344CB8AC3E}">
        <p14:creationId xmlns:p14="http://schemas.microsoft.com/office/powerpoint/2010/main" val="13205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ircle"/>
          <p:cNvSpPr/>
          <p:nvPr/>
        </p:nvSpPr>
        <p:spPr>
          <a:xfrm>
            <a:off x="3230962" y="896971"/>
            <a:ext cx="4842631" cy="4842631"/>
          </a:xfrm>
          <a:prstGeom prst="ellipse">
            <a:avLst/>
          </a:prstGeom>
          <a:solidFill>
            <a:srgbClr val="B3B3B3"/>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05" name="Circle"/>
          <p:cNvSpPr/>
          <p:nvPr/>
        </p:nvSpPr>
        <p:spPr>
          <a:xfrm>
            <a:off x="5898699" y="4173754"/>
            <a:ext cx="703069" cy="703069"/>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06" name="Circle"/>
          <p:cNvSpPr/>
          <p:nvPr/>
        </p:nvSpPr>
        <p:spPr>
          <a:xfrm>
            <a:off x="4376733" y="1400566"/>
            <a:ext cx="1543538" cy="1543538"/>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07" name="Shape"/>
          <p:cNvSpPr/>
          <p:nvPr/>
        </p:nvSpPr>
        <p:spPr>
          <a:xfrm>
            <a:off x="3480008" y="2637592"/>
            <a:ext cx="4471482" cy="2867552"/>
          </a:xfrm>
          <a:custGeom>
            <a:avLst/>
            <a:gdLst/>
            <a:ahLst/>
            <a:cxnLst>
              <a:cxn ang="0">
                <a:pos x="wd2" y="hd2"/>
              </a:cxn>
              <a:cxn ang="5400000">
                <a:pos x="wd2" y="hd2"/>
              </a:cxn>
              <a:cxn ang="10800000">
                <a:pos x="wd2" y="hd2"/>
              </a:cxn>
              <a:cxn ang="16200000">
                <a:pos x="wd2" y="hd2"/>
              </a:cxn>
            </a:cxnLst>
            <a:rect l="0" t="0" r="r" b="b"/>
            <a:pathLst>
              <a:path w="17923" h="18580" extrusionOk="0">
                <a:moveTo>
                  <a:pt x="10776" y="4329"/>
                </a:moveTo>
                <a:cubicBezTo>
                  <a:pt x="12081" y="4561"/>
                  <a:pt x="11781" y="7413"/>
                  <a:pt x="12360" y="9099"/>
                </a:cubicBezTo>
                <a:cubicBezTo>
                  <a:pt x="14579" y="15561"/>
                  <a:pt x="20821" y="1588"/>
                  <a:pt x="16345" y="75"/>
                </a:cubicBezTo>
                <a:cubicBezTo>
                  <a:pt x="14783" y="-453"/>
                  <a:pt x="13436" y="1862"/>
                  <a:pt x="13386" y="4676"/>
                </a:cubicBezTo>
                <a:cubicBezTo>
                  <a:pt x="13330" y="7795"/>
                  <a:pt x="14824" y="10683"/>
                  <a:pt x="14417" y="13844"/>
                </a:cubicBezTo>
                <a:cubicBezTo>
                  <a:pt x="14005" y="17045"/>
                  <a:pt x="12151" y="18914"/>
                  <a:pt x="10018" y="18529"/>
                </a:cubicBezTo>
                <a:cubicBezTo>
                  <a:pt x="6985" y="17982"/>
                  <a:pt x="4925" y="13729"/>
                  <a:pt x="2449" y="11483"/>
                </a:cubicBezTo>
                <a:cubicBezTo>
                  <a:pt x="-69" y="9199"/>
                  <a:pt x="-779" y="4483"/>
                  <a:pt x="948" y="4042"/>
                </a:cubicBezTo>
                <a:cubicBezTo>
                  <a:pt x="4261" y="3195"/>
                  <a:pt x="51" y="21147"/>
                  <a:pt x="4381" y="15222"/>
                </a:cubicBezTo>
                <a:cubicBezTo>
                  <a:pt x="5330" y="13923"/>
                  <a:pt x="3579" y="10116"/>
                  <a:pt x="5291" y="9470"/>
                </a:cubicBezTo>
                <a:cubicBezTo>
                  <a:pt x="6564" y="8991"/>
                  <a:pt x="6599" y="12311"/>
                  <a:pt x="7618" y="12710"/>
                </a:cubicBezTo>
                <a:cubicBezTo>
                  <a:pt x="10852" y="13976"/>
                  <a:pt x="8154" y="3864"/>
                  <a:pt x="10776" y="4329"/>
                </a:cubicBezTo>
                <a:close/>
              </a:path>
            </a:pathLst>
          </a:custGeom>
          <a:ln w="50800">
            <a:solidFill>
              <a:schemeClr val="accent1">
                <a:lumOff val="-13575"/>
              </a:schemeClr>
            </a:solidFill>
            <a:custDash>
              <a:ds d="200000" sp="200000"/>
            </a:custDash>
            <a:miter lim="400000"/>
          </a:ln>
        </p:spPr>
        <p:txBody>
          <a:bodyPr lIns="25400" tIns="25400" rIns="25400" bIns="25400" anchor="ctr"/>
          <a:lstStyle/>
          <a:p>
            <a:endParaRPr sz="900"/>
          </a:p>
        </p:txBody>
      </p:sp>
      <mc:AlternateContent xmlns:mc="http://schemas.openxmlformats.org/markup-compatibility/2006" xmlns:a14="http://schemas.microsoft.com/office/drawing/2010/main">
        <mc:Choice Requires="a14">
          <p:sp>
            <p:nvSpPr>
              <p:cNvPr id="108" name="Equation"/>
              <p:cNvSpPr txBox="1"/>
              <p:nvPr/>
            </p:nvSpPr>
            <p:spPr>
              <a:xfrm>
                <a:off x="5209370" y="3777113"/>
                <a:ext cx="507127" cy="669414"/>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4350" i="1">
                          <a:solidFill>
                            <a:srgbClr val="0075B9"/>
                          </a:solidFill>
                          <a:latin typeface="Cambria Math" panose="02040503050406030204" pitchFamily="18" charset="0"/>
                        </a:rPr>
                        <m:t>𝐵</m:t>
                      </m:r>
                    </m:oMath>
                  </m:oMathPara>
                </a14:m>
                <a:endParaRPr sz="4350">
                  <a:solidFill>
                    <a:srgbClr val="0076BA"/>
                  </a:solidFill>
                </a:endParaRPr>
              </a:p>
            </p:txBody>
          </p:sp>
        </mc:Choice>
        <mc:Fallback xmlns="">
          <p:sp>
            <p:nvSpPr>
              <p:cNvPr id="108" name="Equation"/>
              <p:cNvSpPr txBox="1">
                <a:spLocks noRot="1" noChangeAspect="1" noMove="1" noResize="1" noEditPoints="1" noAdjustHandles="1" noChangeArrowheads="1" noChangeShapeType="1" noTextEdit="1"/>
              </p:cNvSpPr>
              <p:nvPr/>
            </p:nvSpPr>
            <p:spPr>
              <a:xfrm>
                <a:off x="5209370" y="3777113"/>
                <a:ext cx="507127" cy="669414"/>
              </a:xfrm>
              <a:prstGeom prst="rect">
                <a:avLst/>
              </a:prstGeom>
              <a:blipFill>
                <a:blip r:embed="rId3"/>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Equation"/>
              <p:cNvSpPr txBox="1"/>
              <p:nvPr/>
            </p:nvSpPr>
            <p:spPr>
              <a:xfrm>
                <a:off x="3909312" y="5559226"/>
                <a:ext cx="499304" cy="669414"/>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4350" i="1">
                          <a:solidFill>
                            <a:srgbClr val="000000"/>
                          </a:solidFill>
                          <a:latin typeface="Cambria Math" panose="02040503050406030204" pitchFamily="18" charset="0"/>
                        </a:rPr>
                        <m:t>𝑋</m:t>
                      </m:r>
                    </m:oMath>
                  </m:oMathPara>
                </a14:m>
                <a:endParaRPr sz="4350"/>
              </a:p>
            </p:txBody>
          </p:sp>
        </mc:Choice>
        <mc:Fallback xmlns="">
          <p:sp>
            <p:nvSpPr>
              <p:cNvPr id="109" name="Equation"/>
              <p:cNvSpPr txBox="1">
                <a:spLocks noRot="1" noChangeAspect="1" noMove="1" noResize="1" noEditPoints="1" noAdjustHandles="1" noChangeArrowheads="1" noChangeShapeType="1" noTextEdit="1"/>
              </p:cNvSpPr>
              <p:nvPr/>
            </p:nvSpPr>
            <p:spPr>
              <a:xfrm>
                <a:off x="3909312" y="5559226"/>
                <a:ext cx="499304" cy="669414"/>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10" name="Cycle representative…"/>
          <p:cNvSpPr txBox="1"/>
          <p:nvPr/>
        </p:nvSpPr>
        <p:spPr>
          <a:xfrm>
            <a:off x="478268" y="873440"/>
            <a:ext cx="3212161"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sz="5600">
                <a:solidFill>
                  <a:schemeClr val="accent1">
                    <a:lumOff val="-13575"/>
                  </a:schemeClr>
                </a:solidFill>
              </a:defRPr>
            </a:pPr>
            <a:r>
              <a:rPr sz="2800" dirty="0"/>
              <a:t>Cycle representative</a:t>
            </a:r>
          </a:p>
          <a:p>
            <a:pPr algn="l">
              <a:defRPr sz="3600">
                <a:solidFill>
                  <a:schemeClr val="accent1">
                    <a:lumOff val="-13575"/>
                  </a:schemeClr>
                </a:solidFill>
              </a:defRPr>
            </a:pPr>
            <a:r>
              <a:rPr sz="2000" dirty="0"/>
              <a:t>(of a </a:t>
            </a:r>
            <a:r>
              <a:rPr lang="en-US" sz="2000" dirty="0"/>
              <a:t>different </a:t>
            </a:r>
            <a:r>
              <a:rPr sz="2000" dirty="0"/>
              <a:t>homology class)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a:extLst>
              <a:ext uri="{FF2B5EF4-FFF2-40B4-BE49-F238E27FC236}">
                <a16:creationId xmlns:a16="http://schemas.microsoft.com/office/drawing/2014/main" id="{7B41853F-6A9C-1E47-9771-11BF82BE6944}"/>
              </a:ext>
            </a:extLst>
          </p:cNvPr>
          <p:cNvSpPr/>
          <p:nvPr/>
        </p:nvSpPr>
        <p:spPr>
          <a:xfrm>
            <a:off x="10235865" y="73321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97" name="Straight Connector 96">
            <a:extLst>
              <a:ext uri="{FF2B5EF4-FFF2-40B4-BE49-F238E27FC236}">
                <a16:creationId xmlns:a16="http://schemas.microsoft.com/office/drawing/2014/main" id="{FBE90566-5448-0047-A1F7-AC0D49D81057}"/>
              </a:ext>
            </a:extLst>
          </p:cNvPr>
          <p:cNvCxnSpPr>
            <a:cxnSpLocks/>
            <a:stCxn id="96" idx="6"/>
            <a:endCxn id="98" idx="2"/>
          </p:cNvCxnSpPr>
          <p:nvPr/>
        </p:nvCxnSpPr>
        <p:spPr>
          <a:xfrm flipV="1">
            <a:off x="10327305" y="77603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F4EC6421-6ECC-DE47-95E6-34F761440BE4}"/>
              </a:ext>
            </a:extLst>
          </p:cNvPr>
          <p:cNvSpPr/>
          <p:nvPr/>
        </p:nvSpPr>
        <p:spPr>
          <a:xfrm>
            <a:off x="11073489" y="7303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99" name="Oval 98">
            <a:extLst>
              <a:ext uri="{FF2B5EF4-FFF2-40B4-BE49-F238E27FC236}">
                <a16:creationId xmlns:a16="http://schemas.microsoft.com/office/drawing/2014/main" id="{CC4497CD-C628-664B-96DF-C342C8D6A495}"/>
              </a:ext>
            </a:extLst>
          </p:cNvPr>
          <p:cNvSpPr/>
          <p:nvPr/>
        </p:nvSpPr>
        <p:spPr>
          <a:xfrm>
            <a:off x="10235865" y="10024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0" name="Straight Connector 99">
            <a:extLst>
              <a:ext uri="{FF2B5EF4-FFF2-40B4-BE49-F238E27FC236}">
                <a16:creationId xmlns:a16="http://schemas.microsoft.com/office/drawing/2014/main" id="{F35C4AF1-7F16-C14B-8541-8E98B905EE2E}"/>
              </a:ext>
            </a:extLst>
          </p:cNvPr>
          <p:cNvCxnSpPr>
            <a:cxnSpLocks/>
            <a:stCxn id="99" idx="6"/>
            <a:endCxn id="101" idx="2"/>
          </p:cNvCxnSpPr>
          <p:nvPr/>
        </p:nvCxnSpPr>
        <p:spPr>
          <a:xfrm flipV="1">
            <a:off x="10327305" y="104528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1" name="Oval 100">
            <a:extLst>
              <a:ext uri="{FF2B5EF4-FFF2-40B4-BE49-F238E27FC236}">
                <a16:creationId xmlns:a16="http://schemas.microsoft.com/office/drawing/2014/main" id="{3D13DE90-B121-C945-8ACD-C838AA85FF4F}"/>
              </a:ext>
            </a:extLst>
          </p:cNvPr>
          <p:cNvSpPr/>
          <p:nvPr/>
        </p:nvSpPr>
        <p:spPr>
          <a:xfrm>
            <a:off x="11073489" y="99956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02" name="Oval 101">
            <a:extLst>
              <a:ext uri="{FF2B5EF4-FFF2-40B4-BE49-F238E27FC236}">
                <a16:creationId xmlns:a16="http://schemas.microsoft.com/office/drawing/2014/main" id="{94472D5B-C706-9A44-92DC-7CE6982F1710}"/>
              </a:ext>
            </a:extLst>
          </p:cNvPr>
          <p:cNvSpPr/>
          <p:nvPr/>
        </p:nvSpPr>
        <p:spPr>
          <a:xfrm>
            <a:off x="10229329" y="12865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3" name="Straight Connector 102">
            <a:extLst>
              <a:ext uri="{FF2B5EF4-FFF2-40B4-BE49-F238E27FC236}">
                <a16:creationId xmlns:a16="http://schemas.microsoft.com/office/drawing/2014/main" id="{CA15BC5C-4510-AC4C-B08D-DEB31F1B68D0}"/>
              </a:ext>
            </a:extLst>
          </p:cNvPr>
          <p:cNvCxnSpPr>
            <a:cxnSpLocks/>
            <a:stCxn id="102" idx="6"/>
            <a:endCxn id="104" idx="2"/>
          </p:cNvCxnSpPr>
          <p:nvPr/>
        </p:nvCxnSpPr>
        <p:spPr>
          <a:xfrm flipV="1">
            <a:off x="10320769" y="132934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4" name="Oval 103">
            <a:extLst>
              <a:ext uri="{FF2B5EF4-FFF2-40B4-BE49-F238E27FC236}">
                <a16:creationId xmlns:a16="http://schemas.microsoft.com/office/drawing/2014/main" id="{76C81CCF-169E-6B44-895E-4701E4D385BC}"/>
              </a:ext>
            </a:extLst>
          </p:cNvPr>
          <p:cNvSpPr/>
          <p:nvPr/>
        </p:nvSpPr>
        <p:spPr>
          <a:xfrm>
            <a:off x="11066953" y="128362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05" name="Oval 104">
            <a:extLst>
              <a:ext uri="{FF2B5EF4-FFF2-40B4-BE49-F238E27FC236}">
                <a16:creationId xmlns:a16="http://schemas.microsoft.com/office/drawing/2014/main" id="{C816E69C-12D4-2F4B-AF24-14078FBBA850}"/>
              </a:ext>
            </a:extLst>
          </p:cNvPr>
          <p:cNvSpPr/>
          <p:nvPr/>
        </p:nvSpPr>
        <p:spPr>
          <a:xfrm>
            <a:off x="10229329" y="157317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6" name="Straight Connector 105">
            <a:extLst>
              <a:ext uri="{FF2B5EF4-FFF2-40B4-BE49-F238E27FC236}">
                <a16:creationId xmlns:a16="http://schemas.microsoft.com/office/drawing/2014/main" id="{6915441D-826D-D846-AA64-311454719DD8}"/>
              </a:ext>
            </a:extLst>
          </p:cNvPr>
          <p:cNvCxnSpPr>
            <a:cxnSpLocks/>
            <a:stCxn id="105" idx="6"/>
            <a:endCxn id="107" idx="2"/>
          </p:cNvCxnSpPr>
          <p:nvPr/>
        </p:nvCxnSpPr>
        <p:spPr>
          <a:xfrm flipV="1">
            <a:off x="10320769" y="161599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7" name="Oval 106">
            <a:extLst>
              <a:ext uri="{FF2B5EF4-FFF2-40B4-BE49-F238E27FC236}">
                <a16:creationId xmlns:a16="http://schemas.microsoft.com/office/drawing/2014/main" id="{66BD60ED-C31F-9143-8637-7A4AC7C9414F}"/>
              </a:ext>
            </a:extLst>
          </p:cNvPr>
          <p:cNvSpPr/>
          <p:nvPr/>
        </p:nvSpPr>
        <p:spPr>
          <a:xfrm>
            <a:off x="11066953" y="157027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9" name="Straight Connector 108">
            <a:extLst>
              <a:ext uri="{FF2B5EF4-FFF2-40B4-BE49-F238E27FC236}">
                <a16:creationId xmlns:a16="http://schemas.microsoft.com/office/drawing/2014/main" id="{DD2C9108-422D-6F46-B8A6-B2E38F079154}"/>
              </a:ext>
            </a:extLst>
          </p:cNvPr>
          <p:cNvCxnSpPr>
            <a:cxnSpLocks/>
            <a:stCxn id="108" idx="6"/>
            <a:endCxn id="110" idx="2"/>
          </p:cNvCxnSpPr>
          <p:nvPr/>
        </p:nvCxnSpPr>
        <p:spPr>
          <a:xfrm flipV="1">
            <a:off x="10322414" y="1870461"/>
            <a:ext cx="746184" cy="2891"/>
          </a:xfrm>
          <a:prstGeom prst="line">
            <a:avLst/>
          </a:prstGeom>
          <a:ln w="47625">
            <a:solidFill>
              <a:srgbClr val="00B0F0"/>
            </a:solidFill>
          </a:ln>
        </p:spPr>
        <p:style>
          <a:lnRef idx="3">
            <a:schemeClr val="dk1"/>
          </a:lnRef>
          <a:fillRef idx="0">
            <a:schemeClr val="dk1"/>
          </a:fillRef>
          <a:effectRef idx="2">
            <a:schemeClr val="dk1"/>
          </a:effectRef>
          <a:fontRef idx="minor">
            <a:schemeClr val="tx1"/>
          </a:fontRef>
        </p:style>
      </p:cxnSp>
      <p:sp>
        <p:nvSpPr>
          <p:cNvPr id="110" name="Oval 109">
            <a:extLst>
              <a:ext uri="{FF2B5EF4-FFF2-40B4-BE49-F238E27FC236}">
                <a16:creationId xmlns:a16="http://schemas.microsoft.com/office/drawing/2014/main" id="{F43B6D30-DE6A-FA4E-8A0E-9F1B08313F38}"/>
              </a:ext>
            </a:extLst>
          </p:cNvPr>
          <p:cNvSpPr/>
          <p:nvPr/>
        </p:nvSpPr>
        <p:spPr>
          <a:xfrm>
            <a:off x="11068598" y="182474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11" name="Triangle 110">
            <a:extLst>
              <a:ext uri="{FF2B5EF4-FFF2-40B4-BE49-F238E27FC236}">
                <a16:creationId xmlns:a16="http://schemas.microsoft.com/office/drawing/2014/main" id="{4DE7776A-E29D-9747-92F0-AA5ED7C03835}"/>
              </a:ext>
            </a:extLst>
          </p:cNvPr>
          <p:cNvSpPr/>
          <p:nvPr/>
        </p:nvSpPr>
        <p:spPr>
          <a:xfrm>
            <a:off x="10276466" y="391440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12" name="TextBox 111">
            <a:extLst>
              <a:ext uri="{FF2B5EF4-FFF2-40B4-BE49-F238E27FC236}">
                <a16:creationId xmlns:a16="http://schemas.microsoft.com/office/drawing/2014/main" id="{A2652CFB-0889-5D45-8B31-C0DAF5825D9A}"/>
              </a:ext>
            </a:extLst>
          </p:cNvPr>
          <p:cNvSpPr txBox="1"/>
          <p:nvPr/>
        </p:nvSpPr>
        <p:spPr>
          <a:xfrm>
            <a:off x="11440003" y="3959235"/>
            <a:ext cx="654346"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ABC</a:t>
            </a:r>
          </a:p>
        </p:txBody>
      </p:sp>
      <p:grpSp>
        <p:nvGrpSpPr>
          <p:cNvPr id="113" name="Group 112">
            <a:extLst>
              <a:ext uri="{FF2B5EF4-FFF2-40B4-BE49-F238E27FC236}">
                <a16:creationId xmlns:a16="http://schemas.microsoft.com/office/drawing/2014/main" id="{1CAE29A8-AFC0-0B42-898C-E3609AAAC833}"/>
              </a:ext>
            </a:extLst>
          </p:cNvPr>
          <p:cNvGrpSpPr/>
          <p:nvPr/>
        </p:nvGrpSpPr>
        <p:grpSpPr>
          <a:xfrm>
            <a:off x="10234198" y="2075219"/>
            <a:ext cx="929064" cy="94331"/>
            <a:chOff x="9967980" y="2063809"/>
            <a:chExt cx="929064" cy="94331"/>
          </a:xfrm>
        </p:grpSpPr>
        <p:sp>
          <p:nvSpPr>
            <p:cNvPr id="114" name="Oval 113">
              <a:extLst>
                <a:ext uri="{FF2B5EF4-FFF2-40B4-BE49-F238E27FC236}">
                  <a16:creationId xmlns:a16="http://schemas.microsoft.com/office/drawing/2014/main" id="{E0CCEC03-6DCC-874D-8A97-A29AA36CC687}"/>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15" name="Straight Connector 114">
              <a:extLst>
                <a:ext uri="{FF2B5EF4-FFF2-40B4-BE49-F238E27FC236}">
                  <a16:creationId xmlns:a16="http://schemas.microsoft.com/office/drawing/2014/main" id="{3086D46E-E03B-8E46-BBCC-3BB84F3139D3}"/>
                </a:ext>
              </a:extLst>
            </p:cNvPr>
            <p:cNvCxnSpPr>
              <a:cxnSpLocks/>
              <a:stCxn id="114" idx="6"/>
              <a:endCxn id="116"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6" name="Oval 115">
              <a:extLst>
                <a:ext uri="{FF2B5EF4-FFF2-40B4-BE49-F238E27FC236}">
                  <a16:creationId xmlns:a16="http://schemas.microsoft.com/office/drawing/2014/main" id="{29BCF48C-35C8-D145-A52B-9EAECD943C69}"/>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17" name="TextBox 116">
            <a:extLst>
              <a:ext uri="{FF2B5EF4-FFF2-40B4-BE49-F238E27FC236}">
                <a16:creationId xmlns:a16="http://schemas.microsoft.com/office/drawing/2014/main" id="{76A21034-4A94-5B4D-8719-E0D798B85E67}"/>
              </a:ext>
            </a:extLst>
          </p:cNvPr>
          <p:cNvSpPr txBox="1"/>
          <p:nvPr/>
        </p:nvSpPr>
        <p:spPr>
          <a:xfrm>
            <a:off x="11442950" y="1929251"/>
            <a:ext cx="542264" cy="1200329"/>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AG</a:t>
            </a:r>
          </a:p>
          <a:p>
            <a:r>
              <a:rPr lang="en-US" dirty="0">
                <a:latin typeface="Futura Medium" panose="020B0602020204020303" pitchFamily="34" charset="-79"/>
                <a:cs typeface="Futura Medium" panose="020B0602020204020303" pitchFamily="34" charset="-79"/>
              </a:rPr>
              <a:t>BD</a:t>
            </a:r>
          </a:p>
          <a:p>
            <a:r>
              <a:rPr lang="en-US" dirty="0">
                <a:latin typeface="Futura Medium" panose="020B0602020204020303" pitchFamily="34" charset="-79"/>
                <a:cs typeface="Futura Medium" panose="020B0602020204020303" pitchFamily="34" charset="-79"/>
              </a:rPr>
              <a:t>DE</a:t>
            </a:r>
          </a:p>
          <a:p>
            <a:r>
              <a:rPr lang="en-US" dirty="0">
                <a:latin typeface="Futura Medium" panose="020B0602020204020303" pitchFamily="34" charset="-79"/>
                <a:cs typeface="Futura Medium" panose="020B0602020204020303" pitchFamily="34" charset="-79"/>
              </a:rPr>
              <a:t>CD</a:t>
            </a:r>
          </a:p>
        </p:txBody>
      </p:sp>
      <p:grpSp>
        <p:nvGrpSpPr>
          <p:cNvPr id="118" name="Group 117">
            <a:extLst>
              <a:ext uri="{FF2B5EF4-FFF2-40B4-BE49-F238E27FC236}">
                <a16:creationId xmlns:a16="http://schemas.microsoft.com/office/drawing/2014/main" id="{E4169FB1-F238-104A-9F28-4D393F03158E}"/>
              </a:ext>
            </a:extLst>
          </p:cNvPr>
          <p:cNvGrpSpPr/>
          <p:nvPr/>
        </p:nvGrpSpPr>
        <p:grpSpPr>
          <a:xfrm>
            <a:off x="10236308" y="2339667"/>
            <a:ext cx="929064" cy="94331"/>
            <a:chOff x="9970090" y="2328257"/>
            <a:chExt cx="929064" cy="94331"/>
          </a:xfrm>
        </p:grpSpPr>
        <p:sp>
          <p:nvSpPr>
            <p:cNvPr id="119" name="Oval 118">
              <a:extLst>
                <a:ext uri="{FF2B5EF4-FFF2-40B4-BE49-F238E27FC236}">
                  <a16:creationId xmlns:a16="http://schemas.microsoft.com/office/drawing/2014/main" id="{864F27FC-6E80-4E4C-A7ED-50218DF607CE}"/>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0" name="Straight Connector 119">
              <a:extLst>
                <a:ext uri="{FF2B5EF4-FFF2-40B4-BE49-F238E27FC236}">
                  <a16:creationId xmlns:a16="http://schemas.microsoft.com/office/drawing/2014/main" id="{7BD4508A-7AC0-0942-AA6E-CC42804343EB}"/>
                </a:ext>
              </a:extLst>
            </p:cNvPr>
            <p:cNvCxnSpPr>
              <a:cxnSpLocks/>
              <a:stCxn id="119" idx="6"/>
              <a:endCxn id="121"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1" name="Oval 120">
              <a:extLst>
                <a:ext uri="{FF2B5EF4-FFF2-40B4-BE49-F238E27FC236}">
                  <a16:creationId xmlns:a16="http://schemas.microsoft.com/office/drawing/2014/main" id="{A5850750-A0E3-5040-8476-64B33FE221DD}"/>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122" name="Group 121">
            <a:extLst>
              <a:ext uri="{FF2B5EF4-FFF2-40B4-BE49-F238E27FC236}">
                <a16:creationId xmlns:a16="http://schemas.microsoft.com/office/drawing/2014/main" id="{A56D0EB4-BE4A-E44A-8D13-3AEA047F0BB8}"/>
              </a:ext>
            </a:extLst>
          </p:cNvPr>
          <p:cNvGrpSpPr/>
          <p:nvPr/>
        </p:nvGrpSpPr>
        <p:grpSpPr>
          <a:xfrm>
            <a:off x="10236308" y="2605841"/>
            <a:ext cx="929064" cy="94331"/>
            <a:chOff x="9970090" y="2594431"/>
            <a:chExt cx="929064" cy="94331"/>
          </a:xfrm>
        </p:grpSpPr>
        <p:sp>
          <p:nvSpPr>
            <p:cNvPr id="123" name="Oval 122">
              <a:extLst>
                <a:ext uri="{FF2B5EF4-FFF2-40B4-BE49-F238E27FC236}">
                  <a16:creationId xmlns:a16="http://schemas.microsoft.com/office/drawing/2014/main" id="{694A8150-F04A-EF4E-943C-5ED59035BB3E}"/>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4" name="Straight Connector 123">
              <a:extLst>
                <a:ext uri="{FF2B5EF4-FFF2-40B4-BE49-F238E27FC236}">
                  <a16:creationId xmlns:a16="http://schemas.microsoft.com/office/drawing/2014/main" id="{5593F0AC-3768-DC47-99C5-3C0DFB00307E}"/>
                </a:ext>
              </a:extLst>
            </p:cNvPr>
            <p:cNvCxnSpPr>
              <a:cxnSpLocks/>
              <a:stCxn id="123" idx="6"/>
              <a:endCxn id="125"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25" name="Oval 124">
              <a:extLst>
                <a:ext uri="{FF2B5EF4-FFF2-40B4-BE49-F238E27FC236}">
                  <a16:creationId xmlns:a16="http://schemas.microsoft.com/office/drawing/2014/main" id="{9E269384-9485-6D48-B532-9ACF7BAD504D}"/>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126" name="Group 125">
            <a:extLst>
              <a:ext uri="{FF2B5EF4-FFF2-40B4-BE49-F238E27FC236}">
                <a16:creationId xmlns:a16="http://schemas.microsoft.com/office/drawing/2014/main" id="{267B286C-E4F9-2A4C-B75B-358E8FCC2298}"/>
              </a:ext>
            </a:extLst>
          </p:cNvPr>
          <p:cNvGrpSpPr/>
          <p:nvPr/>
        </p:nvGrpSpPr>
        <p:grpSpPr>
          <a:xfrm>
            <a:off x="10236308" y="2891591"/>
            <a:ext cx="929064" cy="94331"/>
            <a:chOff x="9970090" y="2880181"/>
            <a:chExt cx="929064" cy="94331"/>
          </a:xfrm>
        </p:grpSpPr>
        <p:sp>
          <p:nvSpPr>
            <p:cNvPr id="127" name="Oval 126">
              <a:extLst>
                <a:ext uri="{FF2B5EF4-FFF2-40B4-BE49-F238E27FC236}">
                  <a16:creationId xmlns:a16="http://schemas.microsoft.com/office/drawing/2014/main" id="{4E82A403-91B0-544F-8736-8C3FC008D02A}"/>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8" name="Straight Connector 127">
              <a:extLst>
                <a:ext uri="{FF2B5EF4-FFF2-40B4-BE49-F238E27FC236}">
                  <a16:creationId xmlns:a16="http://schemas.microsoft.com/office/drawing/2014/main" id="{B2FA7441-805E-2145-8DDF-DA580D9673F7}"/>
                </a:ext>
              </a:extLst>
            </p:cNvPr>
            <p:cNvCxnSpPr>
              <a:cxnSpLocks/>
              <a:stCxn id="127" idx="6"/>
              <a:endCxn id="129"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9" name="Oval 128">
              <a:extLst>
                <a:ext uri="{FF2B5EF4-FFF2-40B4-BE49-F238E27FC236}">
                  <a16:creationId xmlns:a16="http://schemas.microsoft.com/office/drawing/2014/main" id="{505CCB72-E1DE-2943-AD7C-A5D347F182D3}"/>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30" name="Triangle 129">
            <a:extLst>
              <a:ext uri="{FF2B5EF4-FFF2-40B4-BE49-F238E27FC236}">
                <a16:creationId xmlns:a16="http://schemas.microsoft.com/office/drawing/2014/main" id="{2AB31DE7-92F2-804E-BC62-31F144EFD325}"/>
              </a:ext>
            </a:extLst>
          </p:cNvPr>
          <p:cNvSpPr/>
          <p:nvPr/>
        </p:nvSpPr>
        <p:spPr>
          <a:xfrm>
            <a:off x="10276466" y="4436136"/>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31" name="TextBox 130">
            <a:extLst>
              <a:ext uri="{FF2B5EF4-FFF2-40B4-BE49-F238E27FC236}">
                <a16:creationId xmlns:a16="http://schemas.microsoft.com/office/drawing/2014/main" id="{55317630-72AF-D541-BCEA-1DF8D5851471}"/>
              </a:ext>
            </a:extLst>
          </p:cNvPr>
          <p:cNvSpPr txBox="1"/>
          <p:nvPr/>
        </p:nvSpPr>
        <p:spPr>
          <a:xfrm>
            <a:off x="11426238" y="4435402"/>
            <a:ext cx="651140"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BCD</a:t>
            </a:r>
          </a:p>
          <a:p>
            <a:endParaRPr lang="en-US" dirty="0">
              <a:latin typeface="Futura Medium" panose="020B0602020204020303" pitchFamily="34" charset="-79"/>
              <a:cs typeface="Futura Medium" panose="020B0602020204020303" pitchFamily="34" charset="-79"/>
            </a:endParaRPr>
          </a:p>
        </p:txBody>
      </p:sp>
      <p:grpSp>
        <p:nvGrpSpPr>
          <p:cNvPr id="132" name="Group 131">
            <a:extLst>
              <a:ext uri="{FF2B5EF4-FFF2-40B4-BE49-F238E27FC236}">
                <a16:creationId xmlns:a16="http://schemas.microsoft.com/office/drawing/2014/main" id="{65C06452-93FD-5A49-B791-8E76AC2FDB68}"/>
              </a:ext>
            </a:extLst>
          </p:cNvPr>
          <p:cNvGrpSpPr/>
          <p:nvPr/>
        </p:nvGrpSpPr>
        <p:grpSpPr>
          <a:xfrm>
            <a:off x="10246348" y="3153449"/>
            <a:ext cx="929064" cy="94331"/>
            <a:chOff x="9980130" y="3142039"/>
            <a:chExt cx="929064" cy="94331"/>
          </a:xfrm>
        </p:grpSpPr>
        <p:sp>
          <p:nvSpPr>
            <p:cNvPr id="133" name="Oval 132">
              <a:extLst>
                <a:ext uri="{FF2B5EF4-FFF2-40B4-BE49-F238E27FC236}">
                  <a16:creationId xmlns:a16="http://schemas.microsoft.com/office/drawing/2014/main" id="{BC3E9CD6-A7A3-8442-87EF-AAA29E00E83D}"/>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34" name="Straight Connector 133">
              <a:extLst>
                <a:ext uri="{FF2B5EF4-FFF2-40B4-BE49-F238E27FC236}">
                  <a16:creationId xmlns:a16="http://schemas.microsoft.com/office/drawing/2014/main" id="{F0138111-2486-FE4D-A8A0-E6AC48599849}"/>
                </a:ext>
              </a:extLst>
            </p:cNvPr>
            <p:cNvCxnSpPr>
              <a:cxnSpLocks/>
              <a:stCxn id="133" idx="6"/>
              <a:endCxn id="135" idx="2"/>
            </p:cNvCxnSpPr>
            <p:nvPr/>
          </p:nvCxnSpPr>
          <p:spPr>
            <a:xfrm flipV="1">
              <a:off x="10071570" y="3187759"/>
              <a:ext cx="746184" cy="2891"/>
            </a:xfrm>
            <a:prstGeom prst="line">
              <a:avLst/>
            </a:prstGeom>
            <a:ln w="47625">
              <a:solidFill>
                <a:srgbClr val="FF0000"/>
              </a:solidFill>
            </a:ln>
          </p:spPr>
          <p:style>
            <a:lnRef idx="3">
              <a:schemeClr val="dk1"/>
            </a:lnRef>
            <a:fillRef idx="0">
              <a:schemeClr val="dk1"/>
            </a:fillRef>
            <a:effectRef idx="2">
              <a:schemeClr val="dk1"/>
            </a:effectRef>
            <a:fontRef idx="minor">
              <a:schemeClr val="tx1"/>
            </a:fontRef>
          </p:style>
        </p:cxnSp>
        <p:sp>
          <p:nvSpPr>
            <p:cNvPr id="135" name="Oval 134">
              <a:extLst>
                <a:ext uri="{FF2B5EF4-FFF2-40B4-BE49-F238E27FC236}">
                  <a16:creationId xmlns:a16="http://schemas.microsoft.com/office/drawing/2014/main" id="{D903ED6B-599D-A649-B72F-D8707417AE25}"/>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36" name="TextBox 135">
            <a:extLst>
              <a:ext uri="{FF2B5EF4-FFF2-40B4-BE49-F238E27FC236}">
                <a16:creationId xmlns:a16="http://schemas.microsoft.com/office/drawing/2014/main" id="{9CA654C5-1342-D74E-9513-862C80C6D067}"/>
              </a:ext>
            </a:extLst>
          </p:cNvPr>
          <p:cNvSpPr txBox="1"/>
          <p:nvPr/>
        </p:nvSpPr>
        <p:spPr>
          <a:xfrm>
            <a:off x="11440833" y="3007361"/>
            <a:ext cx="540533"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GC</a:t>
            </a:r>
          </a:p>
        </p:txBody>
      </p:sp>
      <p:sp>
        <p:nvSpPr>
          <p:cNvPr id="137" name="Triangle 136">
            <a:extLst>
              <a:ext uri="{FF2B5EF4-FFF2-40B4-BE49-F238E27FC236}">
                <a16:creationId xmlns:a16="http://schemas.microsoft.com/office/drawing/2014/main" id="{4B5E50C7-3EE4-F94F-BAC3-1B073DF77DD7}"/>
              </a:ext>
            </a:extLst>
          </p:cNvPr>
          <p:cNvSpPr/>
          <p:nvPr/>
        </p:nvSpPr>
        <p:spPr>
          <a:xfrm>
            <a:off x="10308506" y="496811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138" name="Group 137">
            <a:extLst>
              <a:ext uri="{FF2B5EF4-FFF2-40B4-BE49-F238E27FC236}">
                <a16:creationId xmlns:a16="http://schemas.microsoft.com/office/drawing/2014/main" id="{950268A1-9522-5448-94BF-BDF950C3DC44}"/>
              </a:ext>
            </a:extLst>
          </p:cNvPr>
          <p:cNvGrpSpPr/>
          <p:nvPr/>
        </p:nvGrpSpPr>
        <p:grpSpPr>
          <a:xfrm>
            <a:off x="10246843" y="3398050"/>
            <a:ext cx="929064" cy="94331"/>
            <a:chOff x="9980625" y="3386640"/>
            <a:chExt cx="929064" cy="94331"/>
          </a:xfrm>
        </p:grpSpPr>
        <p:sp>
          <p:nvSpPr>
            <p:cNvPr id="139" name="Oval 138">
              <a:extLst>
                <a:ext uri="{FF2B5EF4-FFF2-40B4-BE49-F238E27FC236}">
                  <a16:creationId xmlns:a16="http://schemas.microsoft.com/office/drawing/2014/main" id="{5953B0EB-CD38-A94F-8B9E-F3A1DECE7E9A}"/>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40" name="Straight Connector 139">
              <a:extLst>
                <a:ext uri="{FF2B5EF4-FFF2-40B4-BE49-F238E27FC236}">
                  <a16:creationId xmlns:a16="http://schemas.microsoft.com/office/drawing/2014/main" id="{E07C1981-1716-8047-9A57-5BDBF50534C9}"/>
                </a:ext>
              </a:extLst>
            </p:cNvPr>
            <p:cNvCxnSpPr>
              <a:cxnSpLocks/>
              <a:stCxn id="139" idx="6"/>
              <a:endCxn id="141"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1" name="Oval 140">
              <a:extLst>
                <a:ext uri="{FF2B5EF4-FFF2-40B4-BE49-F238E27FC236}">
                  <a16:creationId xmlns:a16="http://schemas.microsoft.com/office/drawing/2014/main" id="{A54D4089-0A7A-8043-8086-61D7FD59AF38}"/>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42" name="TextBox 141">
            <a:extLst>
              <a:ext uri="{FF2B5EF4-FFF2-40B4-BE49-F238E27FC236}">
                <a16:creationId xmlns:a16="http://schemas.microsoft.com/office/drawing/2014/main" id="{12C12234-4F02-7B40-BA25-94CA33FEBE52}"/>
              </a:ext>
            </a:extLst>
          </p:cNvPr>
          <p:cNvSpPr txBox="1"/>
          <p:nvPr/>
        </p:nvSpPr>
        <p:spPr>
          <a:xfrm>
            <a:off x="11437137" y="3241301"/>
            <a:ext cx="47641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a:t>
            </a:r>
          </a:p>
        </p:txBody>
      </p:sp>
      <p:sp>
        <p:nvSpPr>
          <p:cNvPr id="143" name="Triangle 142">
            <a:extLst>
              <a:ext uri="{FF2B5EF4-FFF2-40B4-BE49-F238E27FC236}">
                <a16:creationId xmlns:a16="http://schemas.microsoft.com/office/drawing/2014/main" id="{E6B13743-9053-6747-ACD1-E8F35850C479}"/>
              </a:ext>
            </a:extLst>
          </p:cNvPr>
          <p:cNvSpPr/>
          <p:nvPr/>
        </p:nvSpPr>
        <p:spPr>
          <a:xfrm>
            <a:off x="10246348" y="5454039"/>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44" name="TextBox 143">
            <a:extLst>
              <a:ext uri="{FF2B5EF4-FFF2-40B4-BE49-F238E27FC236}">
                <a16:creationId xmlns:a16="http://schemas.microsoft.com/office/drawing/2014/main" id="{AD4D30F4-D23D-7A47-A95E-E93DD38176D9}"/>
              </a:ext>
            </a:extLst>
          </p:cNvPr>
          <p:cNvSpPr txBox="1"/>
          <p:nvPr/>
        </p:nvSpPr>
        <p:spPr>
          <a:xfrm>
            <a:off x="11432050" y="5468246"/>
            <a:ext cx="64472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CED</a:t>
            </a:r>
          </a:p>
        </p:txBody>
      </p:sp>
      <p:grpSp>
        <p:nvGrpSpPr>
          <p:cNvPr id="145" name="Group 144">
            <a:extLst>
              <a:ext uri="{FF2B5EF4-FFF2-40B4-BE49-F238E27FC236}">
                <a16:creationId xmlns:a16="http://schemas.microsoft.com/office/drawing/2014/main" id="{06B75EEF-C659-C74F-B5B0-46BC148C0299}"/>
              </a:ext>
            </a:extLst>
          </p:cNvPr>
          <p:cNvGrpSpPr/>
          <p:nvPr/>
        </p:nvGrpSpPr>
        <p:grpSpPr>
          <a:xfrm>
            <a:off x="10246348" y="3645542"/>
            <a:ext cx="929064" cy="94331"/>
            <a:chOff x="9980130" y="3634132"/>
            <a:chExt cx="929064" cy="94331"/>
          </a:xfrm>
        </p:grpSpPr>
        <p:sp>
          <p:nvSpPr>
            <p:cNvPr id="146" name="Oval 145">
              <a:extLst>
                <a:ext uri="{FF2B5EF4-FFF2-40B4-BE49-F238E27FC236}">
                  <a16:creationId xmlns:a16="http://schemas.microsoft.com/office/drawing/2014/main" id="{D0DBE34E-125C-C243-B479-4A5AFF9B0A83}"/>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47" name="Straight Connector 146">
              <a:extLst>
                <a:ext uri="{FF2B5EF4-FFF2-40B4-BE49-F238E27FC236}">
                  <a16:creationId xmlns:a16="http://schemas.microsoft.com/office/drawing/2014/main" id="{1CEDE4DE-65B7-9C4E-A5D7-6BC54C5B80EB}"/>
                </a:ext>
              </a:extLst>
            </p:cNvPr>
            <p:cNvCxnSpPr>
              <a:cxnSpLocks/>
              <a:stCxn id="146" idx="6"/>
              <a:endCxn id="148" idx="2"/>
            </p:cNvCxnSpPr>
            <p:nvPr/>
          </p:nvCxnSpPr>
          <p:spPr>
            <a:xfrm flipV="1">
              <a:off x="10071570" y="3679852"/>
              <a:ext cx="746184" cy="2891"/>
            </a:xfrm>
            <a:prstGeom prst="line">
              <a:avLst/>
            </a:prstGeom>
            <a:ln w="47625">
              <a:solidFill>
                <a:srgbClr val="FF0000"/>
              </a:solidFill>
            </a:ln>
          </p:spPr>
          <p:style>
            <a:lnRef idx="3">
              <a:schemeClr val="dk1"/>
            </a:lnRef>
            <a:fillRef idx="0">
              <a:schemeClr val="dk1"/>
            </a:fillRef>
            <a:effectRef idx="2">
              <a:schemeClr val="dk1"/>
            </a:effectRef>
            <a:fontRef idx="minor">
              <a:schemeClr val="tx1"/>
            </a:fontRef>
          </p:style>
        </p:cxnSp>
        <p:sp>
          <p:nvSpPr>
            <p:cNvPr id="148" name="Oval 147">
              <a:extLst>
                <a:ext uri="{FF2B5EF4-FFF2-40B4-BE49-F238E27FC236}">
                  <a16:creationId xmlns:a16="http://schemas.microsoft.com/office/drawing/2014/main" id="{79306D8C-3C80-E945-97AB-E52F05E9FFC6}"/>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55" name="TextBox 154">
            <a:extLst>
              <a:ext uri="{FF2B5EF4-FFF2-40B4-BE49-F238E27FC236}">
                <a16:creationId xmlns:a16="http://schemas.microsoft.com/office/drawing/2014/main" id="{9662E66D-B425-7C4A-8E54-401DEEEDE370}"/>
              </a:ext>
            </a:extLst>
          </p:cNvPr>
          <p:cNvSpPr txBox="1"/>
          <p:nvPr/>
        </p:nvSpPr>
        <p:spPr>
          <a:xfrm>
            <a:off x="11441552" y="3474650"/>
            <a:ext cx="46358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a:t>
            </a:r>
          </a:p>
        </p:txBody>
      </p:sp>
      <p:sp>
        <p:nvSpPr>
          <p:cNvPr id="156" name="Triangle 155">
            <a:extLst>
              <a:ext uri="{FF2B5EF4-FFF2-40B4-BE49-F238E27FC236}">
                <a16:creationId xmlns:a16="http://schemas.microsoft.com/office/drawing/2014/main" id="{E96DAFC5-E447-2140-8C11-439563AAA491}"/>
              </a:ext>
            </a:extLst>
          </p:cNvPr>
          <p:cNvSpPr/>
          <p:nvPr/>
        </p:nvSpPr>
        <p:spPr>
          <a:xfrm>
            <a:off x="10258550" y="5949023"/>
            <a:ext cx="933339" cy="367551"/>
          </a:xfrm>
          <a:prstGeom prst="triangle">
            <a:avLst>
              <a:gd name="adj" fmla="val 46664"/>
            </a:avLst>
          </a:prstGeom>
          <a:solidFill>
            <a:schemeClr val="accent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58" name="TextBox 157">
            <a:extLst>
              <a:ext uri="{FF2B5EF4-FFF2-40B4-BE49-F238E27FC236}">
                <a16:creationId xmlns:a16="http://schemas.microsoft.com/office/drawing/2014/main" id="{09FD5B74-FEF4-2945-80AD-436A4EA4A512}"/>
              </a:ext>
            </a:extLst>
          </p:cNvPr>
          <p:cNvSpPr txBox="1"/>
          <p:nvPr/>
        </p:nvSpPr>
        <p:spPr>
          <a:xfrm>
            <a:off x="11432383" y="5946944"/>
            <a:ext cx="59343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CEF</a:t>
            </a:r>
          </a:p>
        </p:txBody>
      </p:sp>
      <p:sp>
        <p:nvSpPr>
          <p:cNvPr id="181" name="TextBox 180">
            <a:extLst>
              <a:ext uri="{FF2B5EF4-FFF2-40B4-BE49-F238E27FC236}">
                <a16:creationId xmlns:a16="http://schemas.microsoft.com/office/drawing/2014/main" id="{FCCF352E-056B-974D-A425-556429242F5B}"/>
              </a:ext>
            </a:extLst>
          </p:cNvPr>
          <p:cNvSpPr txBox="1"/>
          <p:nvPr/>
        </p:nvSpPr>
        <p:spPr>
          <a:xfrm>
            <a:off x="11435769" y="579845"/>
            <a:ext cx="509948"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a:t>
            </a:r>
          </a:p>
          <a:p>
            <a:r>
              <a:rPr lang="en-US" dirty="0">
                <a:latin typeface="Futura Medium" panose="020B0602020204020303" pitchFamily="34" charset="-79"/>
                <a:cs typeface="Futura Medium" panose="020B0602020204020303" pitchFamily="34" charset="-79"/>
              </a:rPr>
              <a:t>BC</a:t>
            </a:r>
          </a:p>
        </p:txBody>
      </p:sp>
      <p:sp>
        <p:nvSpPr>
          <p:cNvPr id="182" name="TextBox 181">
            <a:extLst>
              <a:ext uri="{FF2B5EF4-FFF2-40B4-BE49-F238E27FC236}">
                <a16:creationId xmlns:a16="http://schemas.microsoft.com/office/drawing/2014/main" id="{E7B9BAC0-1A3F-F14E-B74D-3D632ABA653C}"/>
              </a:ext>
            </a:extLst>
          </p:cNvPr>
          <p:cNvSpPr txBox="1"/>
          <p:nvPr/>
        </p:nvSpPr>
        <p:spPr>
          <a:xfrm>
            <a:off x="11431278" y="1126897"/>
            <a:ext cx="495649" cy="923330"/>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a:t>
            </a:r>
          </a:p>
          <a:p>
            <a:r>
              <a:rPr lang="en-US" dirty="0">
                <a:latin typeface="Futura Medium" panose="020B0602020204020303" pitchFamily="34" charset="-79"/>
                <a:cs typeface="Futura Medium" panose="020B0602020204020303" pitchFamily="34" charset="-79"/>
              </a:rPr>
              <a:t>EF</a:t>
            </a:r>
          </a:p>
          <a:p>
            <a:r>
              <a:rPr lang="en-US" dirty="0">
                <a:latin typeface="Futura Medium" panose="020B0602020204020303" pitchFamily="34" charset="-79"/>
                <a:cs typeface="Futura Medium" panose="020B0602020204020303" pitchFamily="34" charset="-79"/>
              </a:rPr>
              <a:t>FG</a:t>
            </a:r>
          </a:p>
        </p:txBody>
      </p:sp>
      <p:sp>
        <p:nvSpPr>
          <p:cNvPr id="183" name="TextBox 182">
            <a:extLst>
              <a:ext uri="{FF2B5EF4-FFF2-40B4-BE49-F238E27FC236}">
                <a16:creationId xmlns:a16="http://schemas.microsoft.com/office/drawing/2014/main" id="{C8DC8E35-6013-1349-8691-79B886A571B9}"/>
              </a:ext>
            </a:extLst>
          </p:cNvPr>
          <p:cNvSpPr txBox="1"/>
          <p:nvPr/>
        </p:nvSpPr>
        <p:spPr>
          <a:xfrm>
            <a:off x="11435769" y="4966329"/>
            <a:ext cx="703911"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ACG</a:t>
            </a:r>
          </a:p>
        </p:txBody>
      </p:sp>
      <p:pic>
        <p:nvPicPr>
          <p:cNvPr id="5" name="Graphic 4" descr="Checkmark with solid fill">
            <a:extLst>
              <a:ext uri="{FF2B5EF4-FFF2-40B4-BE49-F238E27FC236}">
                <a16:creationId xmlns:a16="http://schemas.microsoft.com/office/drawing/2014/main" id="{9536D772-3CC7-0F42-8E18-20DD0B701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7053" y="1750128"/>
            <a:ext cx="240665" cy="240665"/>
          </a:xfrm>
          <a:prstGeom prst="rect">
            <a:avLst/>
          </a:prstGeom>
        </p:spPr>
      </p:pic>
      <p:pic>
        <p:nvPicPr>
          <p:cNvPr id="9" name="Graphic 8" descr="Close with solid fill">
            <a:extLst>
              <a:ext uri="{FF2B5EF4-FFF2-40B4-BE49-F238E27FC236}">
                <a16:creationId xmlns:a16="http://schemas.microsoft.com/office/drawing/2014/main" id="{2550624A-9377-9644-AE57-D78C8B4835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7053" y="3090833"/>
            <a:ext cx="240665" cy="240665"/>
          </a:xfrm>
          <a:prstGeom prst="rect">
            <a:avLst/>
          </a:prstGeom>
        </p:spPr>
      </p:pic>
      <p:pic>
        <p:nvPicPr>
          <p:cNvPr id="186" name="Graphic 185" descr="Close with solid fill">
            <a:extLst>
              <a:ext uri="{FF2B5EF4-FFF2-40B4-BE49-F238E27FC236}">
                <a16:creationId xmlns:a16="http://schemas.microsoft.com/office/drawing/2014/main" id="{25F3FB8F-B2AE-3E4D-9E2D-C26F110C68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7053" y="3561278"/>
            <a:ext cx="240665" cy="240665"/>
          </a:xfrm>
          <a:prstGeom prst="rect">
            <a:avLst/>
          </a:prstGeom>
        </p:spPr>
      </p:pic>
      <p:sp>
        <p:nvSpPr>
          <p:cNvPr id="108" name="Oval 107">
            <a:extLst>
              <a:ext uri="{FF2B5EF4-FFF2-40B4-BE49-F238E27FC236}">
                <a16:creationId xmlns:a16="http://schemas.microsoft.com/office/drawing/2014/main" id="{00F97819-94E9-5541-849A-EE71D7521996}"/>
              </a:ext>
            </a:extLst>
          </p:cNvPr>
          <p:cNvSpPr/>
          <p:nvPr/>
        </p:nvSpPr>
        <p:spPr>
          <a:xfrm>
            <a:off x="10230974" y="18276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94" name="TextBox 193">
            <a:extLst>
              <a:ext uri="{FF2B5EF4-FFF2-40B4-BE49-F238E27FC236}">
                <a16:creationId xmlns:a16="http://schemas.microsoft.com/office/drawing/2014/main" id="{12ED6D3D-E80D-774F-87F4-2FED8C446303}"/>
              </a:ext>
            </a:extLst>
          </p:cNvPr>
          <p:cNvSpPr txBox="1"/>
          <p:nvPr/>
        </p:nvSpPr>
        <p:spPr>
          <a:xfrm>
            <a:off x="1316889" y="5417664"/>
            <a:ext cx="287665"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F</a:t>
            </a:r>
          </a:p>
        </p:txBody>
      </p:sp>
      <p:sp>
        <p:nvSpPr>
          <p:cNvPr id="195" name="TextBox 194">
            <a:extLst>
              <a:ext uri="{FF2B5EF4-FFF2-40B4-BE49-F238E27FC236}">
                <a16:creationId xmlns:a16="http://schemas.microsoft.com/office/drawing/2014/main" id="{34EA62A9-3603-D14B-B4DA-511826C262A9}"/>
              </a:ext>
            </a:extLst>
          </p:cNvPr>
          <p:cNvSpPr txBox="1"/>
          <p:nvPr/>
        </p:nvSpPr>
        <p:spPr>
          <a:xfrm>
            <a:off x="1282570" y="2901011"/>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G</a:t>
            </a:r>
          </a:p>
        </p:txBody>
      </p:sp>
      <p:sp>
        <p:nvSpPr>
          <p:cNvPr id="196" name="Triangle 195">
            <a:extLst>
              <a:ext uri="{FF2B5EF4-FFF2-40B4-BE49-F238E27FC236}">
                <a16:creationId xmlns:a16="http://schemas.microsoft.com/office/drawing/2014/main" id="{F2A367FB-4CE7-2946-8B01-FF282D550EC2}"/>
              </a:ext>
            </a:extLst>
          </p:cNvPr>
          <p:cNvSpPr/>
          <p:nvPr/>
        </p:nvSpPr>
        <p:spPr>
          <a:xfrm rot="19344028">
            <a:off x="750391" y="2743881"/>
            <a:ext cx="3541320" cy="1912928"/>
          </a:xfrm>
          <a:prstGeom prst="triangle">
            <a:avLst>
              <a:gd name="adj" fmla="val 31017"/>
            </a:avLst>
          </a:prstGeom>
          <a:solidFill>
            <a:srgbClr val="FF0000"/>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Futura Medium" panose="020B0602020204020303" pitchFamily="34" charset="-79"/>
              <a:cs typeface="Futura Medium" panose="020B0602020204020303" pitchFamily="34" charset="-79"/>
            </a:endParaRPr>
          </a:p>
        </p:txBody>
      </p:sp>
      <p:cxnSp>
        <p:nvCxnSpPr>
          <p:cNvPr id="198" name="Straight Connector 197">
            <a:extLst>
              <a:ext uri="{FF2B5EF4-FFF2-40B4-BE49-F238E27FC236}">
                <a16:creationId xmlns:a16="http://schemas.microsoft.com/office/drawing/2014/main" id="{F0DFEB0A-B839-4F45-8E2E-8E7ADE465113}"/>
              </a:ext>
            </a:extLst>
          </p:cNvPr>
          <p:cNvCxnSpPr>
            <a:cxnSpLocks/>
          </p:cNvCxnSpPr>
          <p:nvPr/>
        </p:nvCxnSpPr>
        <p:spPr>
          <a:xfrm flipH="1">
            <a:off x="1699651" y="3420423"/>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4" name="Oval 203">
            <a:extLst>
              <a:ext uri="{FF2B5EF4-FFF2-40B4-BE49-F238E27FC236}">
                <a16:creationId xmlns:a16="http://schemas.microsoft.com/office/drawing/2014/main" id="{FF6D18A7-549A-214A-8156-B44A60871D96}"/>
              </a:ext>
            </a:extLst>
          </p:cNvPr>
          <p:cNvSpPr/>
          <p:nvPr/>
        </p:nvSpPr>
        <p:spPr>
          <a:xfrm>
            <a:off x="4420471"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05" name="TextBox 204">
            <a:extLst>
              <a:ext uri="{FF2B5EF4-FFF2-40B4-BE49-F238E27FC236}">
                <a16:creationId xmlns:a16="http://schemas.microsoft.com/office/drawing/2014/main" id="{61D73387-3AF6-9647-BB40-BB7B6F529D7C}"/>
              </a:ext>
            </a:extLst>
          </p:cNvPr>
          <p:cNvSpPr txBox="1"/>
          <p:nvPr/>
        </p:nvSpPr>
        <p:spPr>
          <a:xfrm>
            <a:off x="4676883" y="3313490"/>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C</a:t>
            </a:r>
          </a:p>
        </p:txBody>
      </p:sp>
      <p:cxnSp>
        <p:nvCxnSpPr>
          <p:cNvPr id="209" name="Straight Connector 208">
            <a:extLst>
              <a:ext uri="{FF2B5EF4-FFF2-40B4-BE49-F238E27FC236}">
                <a16:creationId xmlns:a16="http://schemas.microsoft.com/office/drawing/2014/main" id="{50CF65B7-2134-0343-A2A9-02E174ED0E96}"/>
              </a:ext>
            </a:extLst>
          </p:cNvPr>
          <p:cNvCxnSpPr>
            <a:cxnSpLocks/>
          </p:cNvCxnSpPr>
          <p:nvPr/>
        </p:nvCxnSpPr>
        <p:spPr>
          <a:xfrm flipH="1" flipV="1">
            <a:off x="1445488" y="3447205"/>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17" name="Oval 216">
            <a:extLst>
              <a:ext uri="{FF2B5EF4-FFF2-40B4-BE49-F238E27FC236}">
                <a16:creationId xmlns:a16="http://schemas.microsoft.com/office/drawing/2014/main" id="{2EACCDCD-6CFA-4B4B-9D01-5E341012BD9C}"/>
              </a:ext>
            </a:extLst>
          </p:cNvPr>
          <p:cNvSpPr/>
          <p:nvPr/>
        </p:nvSpPr>
        <p:spPr>
          <a:xfrm>
            <a:off x="1608211" y="5510890"/>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18" name="Oval 217">
            <a:extLst>
              <a:ext uri="{FF2B5EF4-FFF2-40B4-BE49-F238E27FC236}">
                <a16:creationId xmlns:a16="http://schemas.microsoft.com/office/drawing/2014/main" id="{63F1D03B-E76F-A744-8458-E38681C61D13}"/>
              </a:ext>
            </a:extLst>
          </p:cNvPr>
          <p:cNvSpPr/>
          <p:nvPr/>
        </p:nvSpPr>
        <p:spPr>
          <a:xfrm>
            <a:off x="1339004"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19" name="Straight Connector 218">
            <a:extLst>
              <a:ext uri="{FF2B5EF4-FFF2-40B4-BE49-F238E27FC236}">
                <a16:creationId xmlns:a16="http://schemas.microsoft.com/office/drawing/2014/main" id="{1BB3BE09-2BFA-C14A-AB16-E4D61ADA5BBB}"/>
              </a:ext>
            </a:extLst>
          </p:cNvPr>
          <p:cNvCxnSpPr>
            <a:cxnSpLocks/>
          </p:cNvCxnSpPr>
          <p:nvPr/>
        </p:nvCxnSpPr>
        <p:spPr>
          <a:xfrm flipH="1">
            <a:off x="1521884" y="3355765"/>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4" name="Title 2">
            <a:extLst>
              <a:ext uri="{FF2B5EF4-FFF2-40B4-BE49-F238E27FC236}">
                <a16:creationId xmlns:a16="http://schemas.microsoft.com/office/drawing/2014/main" id="{D86051FA-E176-436B-A584-883C6EC44DE7}"/>
              </a:ext>
            </a:extLst>
          </p:cNvPr>
          <p:cNvSpPr txBox="1">
            <a:spLocks/>
          </p:cNvSpPr>
          <p:nvPr/>
        </p:nvSpPr>
        <p:spPr>
          <a:xfrm>
            <a:off x="0" y="-57150"/>
            <a:ext cx="8584234" cy="1023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Number of Triangles (a cycle bounds)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4B20C6E-4E5A-4192-854B-F97789F9B693}"/>
                  </a:ext>
                </a:extLst>
              </p:cNvPr>
              <p:cNvSpPr/>
              <p:nvPr/>
            </p:nvSpPr>
            <p:spPr>
              <a:xfrm>
                <a:off x="2825" y="735088"/>
                <a:ext cx="10305681" cy="1035668"/>
              </a:xfrm>
              <a:prstGeom prst="rect">
                <a:avLst/>
              </a:prstGeom>
            </p:spPr>
            <p:txBody>
              <a:bodyPr wrap="square">
                <a:spAutoFit/>
              </a:bodyPr>
              <a:lstStyle/>
              <a:p>
                <a:r>
                  <a:rPr lang="en-US" sz="2000" dirty="0"/>
                  <a:t>Minimize  </a:t>
                </a:r>
                <a14:m>
                  <m:oMath xmlns:m="http://schemas.openxmlformats.org/officeDocument/2006/math">
                    <m:r>
                      <a:rPr lang="en-US" sz="2000" i="1">
                        <a:latin typeface="Cambria Math" panose="02040503050406030204" pitchFamily="18" charset="0"/>
                      </a:rPr>
                      <m:t>𝑙𝑜𝑠𝑠</m:t>
                    </m:r>
                    <m:d>
                      <m:dPr>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e>
                      <m:sub>
                        <m:r>
                          <a:rPr lang="en-US" sz="2000" i="1">
                            <a:latin typeface="Cambria Math" panose="02040503050406030204" pitchFamily="18" charset="0"/>
                          </a:rPr>
                          <m:t>0</m:t>
                        </m:r>
                      </m:sub>
                    </m:sSub>
                  </m:oMath>
                </a14:m>
                <a:r>
                  <a:rPr lang="en-US" sz="2000" dirty="0">
                    <a:latin typeface="Futura Medium" panose="020B0602020204020303" pitchFamily="34" charset="-79"/>
                    <a:cs typeface="Futura Medium" panose="020B0602020204020303" pitchFamily="34" charset="-79"/>
                  </a:rPr>
                  <a:t> (Number of triangles)</a:t>
                </a:r>
                <a:endParaRPr lang="en-US" sz="2000" i="1" dirty="0">
                  <a:latin typeface="Cambria Math" panose="02040503050406030204" pitchFamily="18" charset="0"/>
                </a:endParaRPr>
              </a:p>
              <a:p>
                <a:r>
                  <a:rPr lang="en-US" sz="2000" dirty="0"/>
                  <a:t>Subject to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𝜎</m:t>
                        </m:r>
                      </m:e>
                      <m:sub>
                        <m:r>
                          <a:rPr lang="en-US" sz="2000" i="1">
                            <a:solidFill>
                              <a:srgbClr val="C00000"/>
                            </a:solidFill>
                            <a:latin typeface="Cambria Math" panose="02040503050406030204" pitchFamily="18" charset="0"/>
                          </a:rPr>
                          <m:t>𝑑𝑒𝑎𝑡h</m:t>
                        </m:r>
                      </m:sub>
                    </m:sSub>
                  </m:oMath>
                </a14:m>
                <a:r>
                  <a:rPr lang="en-US" sz="2000" dirty="0">
                    <a:latin typeface="Futura Medium" panose="020B0602020204020303" pitchFamily="34" charset="-79"/>
                    <a:cs typeface="Futura Medium" panose="020B0602020204020303" pitchFamily="34" charset="-79"/>
                  </a:rPr>
                  <a:t> + </a:t>
                </a:r>
                <a:r>
                  <a:rPr lang="en-US" sz="20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000" i="1">
                            <a:solidFill>
                              <a:srgbClr val="1454AF"/>
                            </a:solidFill>
                            <a:latin typeface="Cambria Math" panose="02040503050406030204" pitchFamily="18" charset="0"/>
                          </a:rPr>
                        </m:ctrlPr>
                      </m:sSupPr>
                      <m:e>
                        <m:r>
                          <a:rPr lang="en-US" sz="2000" i="1">
                            <a:solidFill>
                              <a:srgbClr val="1454AF"/>
                            </a:solidFill>
                            <a:latin typeface="Cambria Math" panose="02040503050406030204" pitchFamily="18" charset="0"/>
                          </a:rPr>
                          <m:t>𝑥</m:t>
                        </m:r>
                      </m:e>
                      <m:sup>
                        <m:r>
                          <a:rPr lang="en-US" sz="2000" i="1">
                            <a:solidFill>
                              <a:srgbClr val="1454AF"/>
                            </a:solidFill>
                            <a:latin typeface="Cambria Math" panose="02040503050406030204" pitchFamily="18" charset="0"/>
                          </a:rPr>
                          <m:t>𝑂𝑟𝑖𝑔</m:t>
                        </m:r>
                      </m:sup>
                    </m:sSup>
                  </m:oMath>
                </a14:m>
                <a:endParaRPr lang="en-US" sz="2000" dirty="0">
                  <a:latin typeface="Futura Medium" panose="020B0602020204020303" pitchFamily="34" charset="-79"/>
                  <a:cs typeface="Futura Medium" panose="020B0602020204020303" pitchFamily="34" charset="-79"/>
                </a:endParaRPr>
              </a:p>
              <a:p>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oMath>
                </a14:m>
                <a:r>
                  <a:rPr lang="en-US" sz="2000" dirty="0">
                    <a:latin typeface="Futura Medium" panose="020B0602020204020303" pitchFamily="34" charset="-79"/>
                    <a:cs typeface="Futura Medium" panose="020B0602020204020303" pitchFamily="34" charset="-79"/>
                  </a:rPr>
                  <a:t> must contain the </a:t>
                </a:r>
                <a:r>
                  <a:rPr lang="en-US" sz="20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000" i="1">
                            <a:solidFill>
                              <a:srgbClr val="00B050"/>
                            </a:solidFill>
                            <a:latin typeface="Cambria Math" panose="02040503050406030204" pitchFamily="18" charset="0"/>
                          </a:rPr>
                        </m:ctrlPr>
                      </m:sSupPr>
                      <m:e>
                        <m:r>
                          <a:rPr lang="en-US" sz="2000" i="1">
                            <a:solidFill>
                              <a:srgbClr val="00B050"/>
                            </a:solidFill>
                            <a:latin typeface="Cambria Math" panose="02040503050406030204" pitchFamily="18" charset="0"/>
                          </a:rPr>
                          <m:t>𝑥</m:t>
                        </m:r>
                      </m:e>
                      <m:sup>
                        <m:r>
                          <a:rPr lang="en-US" sz="2000" i="1">
                            <a:solidFill>
                              <a:srgbClr val="00B050"/>
                            </a:solidFill>
                            <a:latin typeface="Cambria Math" panose="02040503050406030204" pitchFamily="18" charset="0"/>
                          </a:rPr>
                          <m:t>𝑂𝑟𝑖𝑔</m:t>
                        </m:r>
                      </m:sup>
                    </m:sSup>
                    <m:r>
                      <a:rPr lang="en-US" sz="2000" i="1">
                        <a:solidFill>
                          <a:srgbClr val="00B050"/>
                        </a:solidFill>
                        <a:latin typeface="Cambria Math" panose="02040503050406030204" pitchFamily="18" charset="0"/>
                      </a:rPr>
                      <m:t>)</m:t>
                    </m:r>
                  </m:oMath>
                </a14:m>
                <a:r>
                  <a:rPr lang="en-US" sz="2000" dirty="0">
                    <a:solidFill>
                      <a:srgbClr val="00B050"/>
                    </a:solidFill>
                    <a:latin typeface="Futura Medium" panose="020B0602020204020303" pitchFamily="34" charset="-79"/>
                    <a:cs typeface="Futura Medium" panose="020B0602020204020303" pitchFamily="34" charset="-79"/>
                  </a:rPr>
                  <a:t> </a:t>
                </a:r>
                <a:r>
                  <a:rPr lang="en-US" sz="2000" dirty="0">
                    <a:latin typeface="Futura Medium" panose="020B0602020204020303" pitchFamily="34" charset="-79"/>
                    <a:cs typeface="Futura Medium" panose="020B0602020204020303" pitchFamily="34" charset="-79"/>
                  </a:rPr>
                  <a:t>and </a:t>
                </a:r>
                <a:r>
                  <a:rPr lang="en-US" sz="2000" dirty="0">
                    <a:solidFill>
                      <a:srgbClr val="FF0000"/>
                    </a:solidFill>
                    <a:latin typeface="Futura Medium" panose="020B0602020204020303" pitchFamily="34" charset="-79"/>
                    <a:cs typeface="Futura Medium" panose="020B0602020204020303" pitchFamily="34" charset="-79"/>
                  </a:rPr>
                  <a:t>no edge born after</a:t>
                </a:r>
              </a:p>
            </p:txBody>
          </p:sp>
        </mc:Choice>
        <mc:Fallback xmlns="">
          <p:sp>
            <p:nvSpPr>
              <p:cNvPr id="2" name="Rectangle 1">
                <a:extLst>
                  <a:ext uri="{FF2B5EF4-FFF2-40B4-BE49-F238E27FC236}">
                    <a16:creationId xmlns:a16="http://schemas.microsoft.com/office/drawing/2014/main" id="{D4B20C6E-4E5A-4192-854B-F97789F9B693}"/>
                  </a:ext>
                </a:extLst>
              </p:cNvPr>
              <p:cNvSpPr>
                <a:spLocks noRot="1" noChangeAspect="1" noMove="1" noResize="1" noEditPoints="1" noAdjustHandles="1" noChangeArrowheads="1" noChangeShapeType="1" noTextEdit="1"/>
              </p:cNvSpPr>
              <p:nvPr/>
            </p:nvSpPr>
            <p:spPr>
              <a:xfrm>
                <a:off x="2825" y="735088"/>
                <a:ext cx="10305681" cy="1035668"/>
              </a:xfrm>
              <a:prstGeom prst="rect">
                <a:avLst/>
              </a:prstGeom>
              <a:blipFill>
                <a:blip r:embed="rId10"/>
                <a:stretch>
                  <a:fillRect l="-591" t="-4142" b="-10651"/>
                </a:stretch>
              </a:blipFill>
            </p:spPr>
            <p:txBody>
              <a:bodyPr/>
              <a:lstStyle/>
              <a:p>
                <a:r>
                  <a:rPr lang="en-US">
                    <a:noFill/>
                  </a:rPr>
                  <a:t> </a:t>
                </a:r>
              </a:p>
            </p:txBody>
          </p:sp>
        </mc:Fallback>
      </mc:AlternateContent>
    </p:spTree>
    <p:extLst>
      <p:ext uri="{BB962C8B-B14F-4D97-AF65-F5344CB8AC3E}">
        <p14:creationId xmlns:p14="http://schemas.microsoft.com/office/powerpoint/2010/main" val="2755042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val 93">
            <a:extLst>
              <a:ext uri="{FF2B5EF4-FFF2-40B4-BE49-F238E27FC236}">
                <a16:creationId xmlns:a16="http://schemas.microsoft.com/office/drawing/2014/main" id="{5AEC1836-E243-2446-9CBA-843901C9D99C}"/>
              </a:ext>
            </a:extLst>
          </p:cNvPr>
          <p:cNvSpPr/>
          <p:nvPr/>
        </p:nvSpPr>
        <p:spPr>
          <a:xfrm>
            <a:off x="10235865" y="73321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96" name="Straight Connector 95">
            <a:extLst>
              <a:ext uri="{FF2B5EF4-FFF2-40B4-BE49-F238E27FC236}">
                <a16:creationId xmlns:a16="http://schemas.microsoft.com/office/drawing/2014/main" id="{7BA464FE-6B1B-2140-91D7-B473ADE8CDD9}"/>
              </a:ext>
            </a:extLst>
          </p:cNvPr>
          <p:cNvCxnSpPr>
            <a:cxnSpLocks/>
            <a:stCxn id="94" idx="6"/>
            <a:endCxn id="98" idx="2"/>
          </p:cNvCxnSpPr>
          <p:nvPr/>
        </p:nvCxnSpPr>
        <p:spPr>
          <a:xfrm flipV="1">
            <a:off x="10327305" y="77603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8" name="Oval 97">
            <a:extLst>
              <a:ext uri="{FF2B5EF4-FFF2-40B4-BE49-F238E27FC236}">
                <a16:creationId xmlns:a16="http://schemas.microsoft.com/office/drawing/2014/main" id="{B82B6454-2FF0-DE43-B039-CD74E63A756E}"/>
              </a:ext>
            </a:extLst>
          </p:cNvPr>
          <p:cNvSpPr/>
          <p:nvPr/>
        </p:nvSpPr>
        <p:spPr>
          <a:xfrm>
            <a:off x="11073489" y="7303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99" name="Oval 98">
            <a:extLst>
              <a:ext uri="{FF2B5EF4-FFF2-40B4-BE49-F238E27FC236}">
                <a16:creationId xmlns:a16="http://schemas.microsoft.com/office/drawing/2014/main" id="{99BB8521-136B-174C-AE3F-4F04EF7199B9}"/>
              </a:ext>
            </a:extLst>
          </p:cNvPr>
          <p:cNvSpPr/>
          <p:nvPr/>
        </p:nvSpPr>
        <p:spPr>
          <a:xfrm>
            <a:off x="10235865" y="10024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0" name="Straight Connector 99">
            <a:extLst>
              <a:ext uri="{FF2B5EF4-FFF2-40B4-BE49-F238E27FC236}">
                <a16:creationId xmlns:a16="http://schemas.microsoft.com/office/drawing/2014/main" id="{36627C4C-1F69-0C43-AC85-53DAC0392DB6}"/>
              </a:ext>
            </a:extLst>
          </p:cNvPr>
          <p:cNvCxnSpPr>
            <a:cxnSpLocks/>
            <a:stCxn id="99" idx="6"/>
            <a:endCxn id="101" idx="2"/>
          </p:cNvCxnSpPr>
          <p:nvPr/>
        </p:nvCxnSpPr>
        <p:spPr>
          <a:xfrm flipV="1">
            <a:off x="10327305" y="104528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1" name="Oval 100">
            <a:extLst>
              <a:ext uri="{FF2B5EF4-FFF2-40B4-BE49-F238E27FC236}">
                <a16:creationId xmlns:a16="http://schemas.microsoft.com/office/drawing/2014/main" id="{F9AA37F8-90F6-A846-AADF-F3A849A748B2}"/>
              </a:ext>
            </a:extLst>
          </p:cNvPr>
          <p:cNvSpPr/>
          <p:nvPr/>
        </p:nvSpPr>
        <p:spPr>
          <a:xfrm>
            <a:off x="11073489" y="99956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02" name="Oval 101">
            <a:extLst>
              <a:ext uri="{FF2B5EF4-FFF2-40B4-BE49-F238E27FC236}">
                <a16:creationId xmlns:a16="http://schemas.microsoft.com/office/drawing/2014/main" id="{FCBDA734-89F9-5F4A-A40A-829E41DD1460}"/>
              </a:ext>
            </a:extLst>
          </p:cNvPr>
          <p:cNvSpPr/>
          <p:nvPr/>
        </p:nvSpPr>
        <p:spPr>
          <a:xfrm>
            <a:off x="10229329" y="12865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3" name="Straight Connector 102">
            <a:extLst>
              <a:ext uri="{FF2B5EF4-FFF2-40B4-BE49-F238E27FC236}">
                <a16:creationId xmlns:a16="http://schemas.microsoft.com/office/drawing/2014/main" id="{D8ADCCEC-34ED-624C-AEBE-95EC5C8AB3E9}"/>
              </a:ext>
            </a:extLst>
          </p:cNvPr>
          <p:cNvCxnSpPr>
            <a:cxnSpLocks/>
            <a:stCxn id="102" idx="6"/>
            <a:endCxn id="104" idx="2"/>
          </p:cNvCxnSpPr>
          <p:nvPr/>
        </p:nvCxnSpPr>
        <p:spPr>
          <a:xfrm flipV="1">
            <a:off x="10320769" y="132934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4" name="Oval 103">
            <a:extLst>
              <a:ext uri="{FF2B5EF4-FFF2-40B4-BE49-F238E27FC236}">
                <a16:creationId xmlns:a16="http://schemas.microsoft.com/office/drawing/2014/main" id="{6DB95B8F-25DC-1F4E-A4EB-C622D6AFBC87}"/>
              </a:ext>
            </a:extLst>
          </p:cNvPr>
          <p:cNvSpPr/>
          <p:nvPr/>
        </p:nvSpPr>
        <p:spPr>
          <a:xfrm>
            <a:off x="11066953" y="128362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05" name="Oval 104">
            <a:extLst>
              <a:ext uri="{FF2B5EF4-FFF2-40B4-BE49-F238E27FC236}">
                <a16:creationId xmlns:a16="http://schemas.microsoft.com/office/drawing/2014/main" id="{394F4DEB-907B-6D45-9F00-B12EE7993549}"/>
              </a:ext>
            </a:extLst>
          </p:cNvPr>
          <p:cNvSpPr/>
          <p:nvPr/>
        </p:nvSpPr>
        <p:spPr>
          <a:xfrm>
            <a:off x="10229329" y="157317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6" name="Straight Connector 105">
            <a:extLst>
              <a:ext uri="{FF2B5EF4-FFF2-40B4-BE49-F238E27FC236}">
                <a16:creationId xmlns:a16="http://schemas.microsoft.com/office/drawing/2014/main" id="{167AFB9A-BDDA-0A49-9E3F-DE0A97FA37CD}"/>
              </a:ext>
            </a:extLst>
          </p:cNvPr>
          <p:cNvCxnSpPr>
            <a:cxnSpLocks/>
            <a:stCxn id="105" idx="6"/>
            <a:endCxn id="107" idx="2"/>
          </p:cNvCxnSpPr>
          <p:nvPr/>
        </p:nvCxnSpPr>
        <p:spPr>
          <a:xfrm flipV="1">
            <a:off x="10320769" y="1615999"/>
            <a:ext cx="746184" cy="2891"/>
          </a:xfrm>
          <a:prstGeom prst="line">
            <a:avLst/>
          </a:prstGeom>
          <a:ln w="47625">
            <a:solidFill>
              <a:srgbClr val="00B0F0"/>
            </a:solidFill>
          </a:ln>
        </p:spPr>
        <p:style>
          <a:lnRef idx="3">
            <a:schemeClr val="dk1"/>
          </a:lnRef>
          <a:fillRef idx="0">
            <a:schemeClr val="dk1"/>
          </a:fillRef>
          <a:effectRef idx="2">
            <a:schemeClr val="dk1"/>
          </a:effectRef>
          <a:fontRef idx="minor">
            <a:schemeClr val="tx1"/>
          </a:fontRef>
        </p:style>
      </p:cxnSp>
      <p:sp>
        <p:nvSpPr>
          <p:cNvPr id="107" name="Oval 106">
            <a:extLst>
              <a:ext uri="{FF2B5EF4-FFF2-40B4-BE49-F238E27FC236}">
                <a16:creationId xmlns:a16="http://schemas.microsoft.com/office/drawing/2014/main" id="{1E2FF1C3-B4F7-B140-A474-1FCFFA398EB9}"/>
              </a:ext>
            </a:extLst>
          </p:cNvPr>
          <p:cNvSpPr/>
          <p:nvPr/>
        </p:nvSpPr>
        <p:spPr>
          <a:xfrm>
            <a:off x="11066953" y="157027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08" name="Oval 107">
            <a:extLst>
              <a:ext uri="{FF2B5EF4-FFF2-40B4-BE49-F238E27FC236}">
                <a16:creationId xmlns:a16="http://schemas.microsoft.com/office/drawing/2014/main" id="{6AC3FC4C-E81E-F44C-A4F3-6DFBC5BA79A1}"/>
              </a:ext>
            </a:extLst>
          </p:cNvPr>
          <p:cNvSpPr/>
          <p:nvPr/>
        </p:nvSpPr>
        <p:spPr>
          <a:xfrm>
            <a:off x="10230974" y="18276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9" name="Straight Connector 108">
            <a:extLst>
              <a:ext uri="{FF2B5EF4-FFF2-40B4-BE49-F238E27FC236}">
                <a16:creationId xmlns:a16="http://schemas.microsoft.com/office/drawing/2014/main" id="{4F7B11A7-6430-FF4A-8936-245BC34C2742}"/>
              </a:ext>
            </a:extLst>
          </p:cNvPr>
          <p:cNvCxnSpPr>
            <a:cxnSpLocks/>
            <a:stCxn id="108" idx="6"/>
            <a:endCxn id="110" idx="2"/>
          </p:cNvCxnSpPr>
          <p:nvPr/>
        </p:nvCxnSpPr>
        <p:spPr>
          <a:xfrm flipV="1">
            <a:off x="10322414" y="1870461"/>
            <a:ext cx="746184" cy="2891"/>
          </a:xfrm>
          <a:prstGeom prst="line">
            <a:avLst/>
          </a:prstGeom>
          <a:ln w="47625">
            <a:solidFill>
              <a:srgbClr val="00B0F0"/>
            </a:solidFill>
          </a:ln>
        </p:spPr>
        <p:style>
          <a:lnRef idx="3">
            <a:schemeClr val="dk1"/>
          </a:lnRef>
          <a:fillRef idx="0">
            <a:schemeClr val="dk1"/>
          </a:fillRef>
          <a:effectRef idx="2">
            <a:schemeClr val="dk1"/>
          </a:effectRef>
          <a:fontRef idx="minor">
            <a:schemeClr val="tx1"/>
          </a:fontRef>
        </p:style>
      </p:cxnSp>
      <p:sp>
        <p:nvSpPr>
          <p:cNvPr id="110" name="Oval 109">
            <a:extLst>
              <a:ext uri="{FF2B5EF4-FFF2-40B4-BE49-F238E27FC236}">
                <a16:creationId xmlns:a16="http://schemas.microsoft.com/office/drawing/2014/main" id="{BFDB587D-A393-AD4B-BB0D-7E142885500C}"/>
              </a:ext>
            </a:extLst>
          </p:cNvPr>
          <p:cNvSpPr/>
          <p:nvPr/>
        </p:nvSpPr>
        <p:spPr>
          <a:xfrm>
            <a:off x="11068598" y="182474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11" name="Triangle 110">
            <a:extLst>
              <a:ext uri="{FF2B5EF4-FFF2-40B4-BE49-F238E27FC236}">
                <a16:creationId xmlns:a16="http://schemas.microsoft.com/office/drawing/2014/main" id="{CD7A6B25-4D61-894D-B151-71ED6901AA39}"/>
              </a:ext>
            </a:extLst>
          </p:cNvPr>
          <p:cNvSpPr/>
          <p:nvPr/>
        </p:nvSpPr>
        <p:spPr>
          <a:xfrm>
            <a:off x="10276466" y="391440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12" name="TextBox 111">
            <a:extLst>
              <a:ext uri="{FF2B5EF4-FFF2-40B4-BE49-F238E27FC236}">
                <a16:creationId xmlns:a16="http://schemas.microsoft.com/office/drawing/2014/main" id="{A178DF80-4A1F-934B-818A-FAD461D853E7}"/>
              </a:ext>
            </a:extLst>
          </p:cNvPr>
          <p:cNvSpPr txBox="1"/>
          <p:nvPr/>
        </p:nvSpPr>
        <p:spPr>
          <a:xfrm>
            <a:off x="11440003" y="3959235"/>
            <a:ext cx="654346"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ABC</a:t>
            </a:r>
          </a:p>
        </p:txBody>
      </p:sp>
      <p:grpSp>
        <p:nvGrpSpPr>
          <p:cNvPr id="113" name="Group 112">
            <a:extLst>
              <a:ext uri="{FF2B5EF4-FFF2-40B4-BE49-F238E27FC236}">
                <a16:creationId xmlns:a16="http://schemas.microsoft.com/office/drawing/2014/main" id="{247C5A8B-00CA-BE42-8EB1-F60AF1A08DEC}"/>
              </a:ext>
            </a:extLst>
          </p:cNvPr>
          <p:cNvGrpSpPr/>
          <p:nvPr/>
        </p:nvGrpSpPr>
        <p:grpSpPr>
          <a:xfrm>
            <a:off x="10234198" y="2075219"/>
            <a:ext cx="929064" cy="94331"/>
            <a:chOff x="9967980" y="2063809"/>
            <a:chExt cx="929064" cy="94331"/>
          </a:xfrm>
        </p:grpSpPr>
        <p:sp>
          <p:nvSpPr>
            <p:cNvPr id="114" name="Oval 113">
              <a:extLst>
                <a:ext uri="{FF2B5EF4-FFF2-40B4-BE49-F238E27FC236}">
                  <a16:creationId xmlns:a16="http://schemas.microsoft.com/office/drawing/2014/main" id="{E3CB594A-C7EA-9D42-B178-205417D3C688}"/>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15" name="Straight Connector 114">
              <a:extLst>
                <a:ext uri="{FF2B5EF4-FFF2-40B4-BE49-F238E27FC236}">
                  <a16:creationId xmlns:a16="http://schemas.microsoft.com/office/drawing/2014/main" id="{DB3E5A06-DF6F-DA44-A2A7-462EBB911546}"/>
                </a:ext>
              </a:extLst>
            </p:cNvPr>
            <p:cNvCxnSpPr>
              <a:cxnSpLocks/>
              <a:stCxn id="114" idx="6"/>
              <a:endCxn id="116"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16" name="Oval 115">
              <a:extLst>
                <a:ext uri="{FF2B5EF4-FFF2-40B4-BE49-F238E27FC236}">
                  <a16:creationId xmlns:a16="http://schemas.microsoft.com/office/drawing/2014/main" id="{03F38B41-BBEE-FD46-9F84-67DA355C482C}"/>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17" name="TextBox 116">
            <a:extLst>
              <a:ext uri="{FF2B5EF4-FFF2-40B4-BE49-F238E27FC236}">
                <a16:creationId xmlns:a16="http://schemas.microsoft.com/office/drawing/2014/main" id="{57CBC7F6-1E72-4741-BC3A-148C6A665156}"/>
              </a:ext>
            </a:extLst>
          </p:cNvPr>
          <p:cNvSpPr txBox="1"/>
          <p:nvPr/>
        </p:nvSpPr>
        <p:spPr>
          <a:xfrm>
            <a:off x="11442950" y="1929251"/>
            <a:ext cx="542264" cy="1200329"/>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AG</a:t>
            </a:r>
          </a:p>
          <a:p>
            <a:r>
              <a:rPr lang="en-US" dirty="0">
                <a:latin typeface="Futura Medium" panose="020B0602020204020303" pitchFamily="34" charset="-79"/>
                <a:cs typeface="Futura Medium" panose="020B0602020204020303" pitchFamily="34" charset="-79"/>
              </a:rPr>
              <a:t>BD</a:t>
            </a:r>
          </a:p>
          <a:p>
            <a:r>
              <a:rPr lang="en-US" dirty="0">
                <a:latin typeface="Futura Medium" panose="020B0602020204020303" pitchFamily="34" charset="-79"/>
                <a:cs typeface="Futura Medium" panose="020B0602020204020303" pitchFamily="34" charset="-79"/>
              </a:rPr>
              <a:t>DE</a:t>
            </a:r>
          </a:p>
          <a:p>
            <a:r>
              <a:rPr lang="en-US" dirty="0">
                <a:latin typeface="Futura Medium" panose="020B0602020204020303" pitchFamily="34" charset="-79"/>
                <a:cs typeface="Futura Medium" panose="020B0602020204020303" pitchFamily="34" charset="-79"/>
              </a:rPr>
              <a:t>CD</a:t>
            </a:r>
          </a:p>
        </p:txBody>
      </p:sp>
      <p:grpSp>
        <p:nvGrpSpPr>
          <p:cNvPr id="118" name="Group 117">
            <a:extLst>
              <a:ext uri="{FF2B5EF4-FFF2-40B4-BE49-F238E27FC236}">
                <a16:creationId xmlns:a16="http://schemas.microsoft.com/office/drawing/2014/main" id="{F2684B90-CC29-104B-9E3E-D6CE1E4A7C09}"/>
              </a:ext>
            </a:extLst>
          </p:cNvPr>
          <p:cNvGrpSpPr/>
          <p:nvPr/>
        </p:nvGrpSpPr>
        <p:grpSpPr>
          <a:xfrm>
            <a:off x="10236308" y="2339667"/>
            <a:ext cx="929064" cy="94331"/>
            <a:chOff x="9970090" y="2328257"/>
            <a:chExt cx="929064" cy="94331"/>
          </a:xfrm>
        </p:grpSpPr>
        <p:sp>
          <p:nvSpPr>
            <p:cNvPr id="119" name="Oval 118">
              <a:extLst>
                <a:ext uri="{FF2B5EF4-FFF2-40B4-BE49-F238E27FC236}">
                  <a16:creationId xmlns:a16="http://schemas.microsoft.com/office/drawing/2014/main" id="{B9E727EF-7C5A-EC4A-940F-96D845DD0F63}"/>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0" name="Straight Connector 119">
              <a:extLst>
                <a:ext uri="{FF2B5EF4-FFF2-40B4-BE49-F238E27FC236}">
                  <a16:creationId xmlns:a16="http://schemas.microsoft.com/office/drawing/2014/main" id="{457625A6-4791-8546-AA10-B28B75C29746}"/>
                </a:ext>
              </a:extLst>
            </p:cNvPr>
            <p:cNvCxnSpPr>
              <a:cxnSpLocks/>
              <a:stCxn id="119" idx="6"/>
              <a:endCxn id="121"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1" name="Oval 120">
              <a:extLst>
                <a:ext uri="{FF2B5EF4-FFF2-40B4-BE49-F238E27FC236}">
                  <a16:creationId xmlns:a16="http://schemas.microsoft.com/office/drawing/2014/main" id="{173C64E3-AF89-A04B-A5A0-57B888885906}"/>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122" name="Group 121">
            <a:extLst>
              <a:ext uri="{FF2B5EF4-FFF2-40B4-BE49-F238E27FC236}">
                <a16:creationId xmlns:a16="http://schemas.microsoft.com/office/drawing/2014/main" id="{208635FB-D5BE-2349-BAC2-8BEB99B4B212}"/>
              </a:ext>
            </a:extLst>
          </p:cNvPr>
          <p:cNvGrpSpPr/>
          <p:nvPr/>
        </p:nvGrpSpPr>
        <p:grpSpPr>
          <a:xfrm>
            <a:off x="10236308" y="2605841"/>
            <a:ext cx="929064" cy="94331"/>
            <a:chOff x="9970090" y="2594431"/>
            <a:chExt cx="929064" cy="94331"/>
          </a:xfrm>
        </p:grpSpPr>
        <p:sp>
          <p:nvSpPr>
            <p:cNvPr id="123" name="Oval 122">
              <a:extLst>
                <a:ext uri="{FF2B5EF4-FFF2-40B4-BE49-F238E27FC236}">
                  <a16:creationId xmlns:a16="http://schemas.microsoft.com/office/drawing/2014/main" id="{1932D693-BDA2-8040-8A08-B35A9C8CEA10}"/>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4" name="Straight Connector 123">
              <a:extLst>
                <a:ext uri="{FF2B5EF4-FFF2-40B4-BE49-F238E27FC236}">
                  <a16:creationId xmlns:a16="http://schemas.microsoft.com/office/drawing/2014/main" id="{E6522DDC-FD27-7F4D-83FA-EE73BA6A8192}"/>
                </a:ext>
              </a:extLst>
            </p:cNvPr>
            <p:cNvCxnSpPr>
              <a:cxnSpLocks/>
              <a:stCxn id="123" idx="6"/>
              <a:endCxn id="125"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25" name="Oval 124">
              <a:extLst>
                <a:ext uri="{FF2B5EF4-FFF2-40B4-BE49-F238E27FC236}">
                  <a16:creationId xmlns:a16="http://schemas.microsoft.com/office/drawing/2014/main" id="{E5F96713-BD98-D445-A2B8-70733144F727}"/>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126" name="Group 125">
            <a:extLst>
              <a:ext uri="{FF2B5EF4-FFF2-40B4-BE49-F238E27FC236}">
                <a16:creationId xmlns:a16="http://schemas.microsoft.com/office/drawing/2014/main" id="{13674ED3-E3E8-3B49-BCB2-335B5ADF90AC}"/>
              </a:ext>
            </a:extLst>
          </p:cNvPr>
          <p:cNvGrpSpPr/>
          <p:nvPr/>
        </p:nvGrpSpPr>
        <p:grpSpPr>
          <a:xfrm>
            <a:off x="10236308" y="2891591"/>
            <a:ext cx="929064" cy="94331"/>
            <a:chOff x="9970090" y="2880181"/>
            <a:chExt cx="929064" cy="94331"/>
          </a:xfrm>
        </p:grpSpPr>
        <p:sp>
          <p:nvSpPr>
            <p:cNvPr id="127" name="Oval 126">
              <a:extLst>
                <a:ext uri="{FF2B5EF4-FFF2-40B4-BE49-F238E27FC236}">
                  <a16:creationId xmlns:a16="http://schemas.microsoft.com/office/drawing/2014/main" id="{B7415632-E2B2-C04A-8B04-2972024137DD}"/>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8" name="Straight Connector 127">
              <a:extLst>
                <a:ext uri="{FF2B5EF4-FFF2-40B4-BE49-F238E27FC236}">
                  <a16:creationId xmlns:a16="http://schemas.microsoft.com/office/drawing/2014/main" id="{3387493B-ADAE-8E4A-9905-C10C70520350}"/>
                </a:ext>
              </a:extLst>
            </p:cNvPr>
            <p:cNvCxnSpPr>
              <a:cxnSpLocks/>
              <a:stCxn id="127" idx="6"/>
              <a:endCxn id="129"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9" name="Oval 128">
              <a:extLst>
                <a:ext uri="{FF2B5EF4-FFF2-40B4-BE49-F238E27FC236}">
                  <a16:creationId xmlns:a16="http://schemas.microsoft.com/office/drawing/2014/main" id="{E1F2917D-19F6-F340-A8DB-DDF63A623342}"/>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30" name="Triangle 129">
            <a:extLst>
              <a:ext uri="{FF2B5EF4-FFF2-40B4-BE49-F238E27FC236}">
                <a16:creationId xmlns:a16="http://schemas.microsoft.com/office/drawing/2014/main" id="{BBA02C92-6B71-9A41-A141-8CD445DFB773}"/>
              </a:ext>
            </a:extLst>
          </p:cNvPr>
          <p:cNvSpPr/>
          <p:nvPr/>
        </p:nvSpPr>
        <p:spPr>
          <a:xfrm>
            <a:off x="10276466" y="4436136"/>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31" name="TextBox 130">
            <a:extLst>
              <a:ext uri="{FF2B5EF4-FFF2-40B4-BE49-F238E27FC236}">
                <a16:creationId xmlns:a16="http://schemas.microsoft.com/office/drawing/2014/main" id="{E7A9D808-A7E3-BB46-87DD-A08278CDC35D}"/>
              </a:ext>
            </a:extLst>
          </p:cNvPr>
          <p:cNvSpPr txBox="1"/>
          <p:nvPr/>
        </p:nvSpPr>
        <p:spPr>
          <a:xfrm>
            <a:off x="11426238" y="4435402"/>
            <a:ext cx="671979"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BCD</a:t>
            </a:r>
          </a:p>
          <a:p>
            <a:endParaRPr lang="en-US" dirty="0">
              <a:latin typeface="Futura Medium" panose="020B0602020204020303" pitchFamily="34" charset="-79"/>
              <a:cs typeface="Futura Medium" panose="020B0602020204020303" pitchFamily="34" charset="-79"/>
            </a:endParaRPr>
          </a:p>
        </p:txBody>
      </p:sp>
      <p:grpSp>
        <p:nvGrpSpPr>
          <p:cNvPr id="132" name="Group 131">
            <a:extLst>
              <a:ext uri="{FF2B5EF4-FFF2-40B4-BE49-F238E27FC236}">
                <a16:creationId xmlns:a16="http://schemas.microsoft.com/office/drawing/2014/main" id="{54DC1E1B-2A80-5D4E-9A29-CE2EDAAFD8D9}"/>
              </a:ext>
            </a:extLst>
          </p:cNvPr>
          <p:cNvGrpSpPr/>
          <p:nvPr/>
        </p:nvGrpSpPr>
        <p:grpSpPr>
          <a:xfrm>
            <a:off x="10246348" y="3153449"/>
            <a:ext cx="929064" cy="94331"/>
            <a:chOff x="9980130" y="3142039"/>
            <a:chExt cx="929064" cy="94331"/>
          </a:xfrm>
        </p:grpSpPr>
        <p:sp>
          <p:nvSpPr>
            <p:cNvPr id="133" name="Oval 132">
              <a:extLst>
                <a:ext uri="{FF2B5EF4-FFF2-40B4-BE49-F238E27FC236}">
                  <a16:creationId xmlns:a16="http://schemas.microsoft.com/office/drawing/2014/main" id="{FB3E49DE-785F-7641-A224-9EDC9F82BE18}"/>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34" name="Straight Connector 133">
              <a:extLst>
                <a:ext uri="{FF2B5EF4-FFF2-40B4-BE49-F238E27FC236}">
                  <a16:creationId xmlns:a16="http://schemas.microsoft.com/office/drawing/2014/main" id="{CFD55CC1-FEBB-554A-B763-2A53E4C8C7C7}"/>
                </a:ext>
              </a:extLst>
            </p:cNvPr>
            <p:cNvCxnSpPr>
              <a:cxnSpLocks/>
              <a:stCxn id="133" idx="6"/>
              <a:endCxn id="135" idx="2"/>
            </p:cNvCxnSpPr>
            <p:nvPr/>
          </p:nvCxnSpPr>
          <p:spPr>
            <a:xfrm flipV="1">
              <a:off x="10071570" y="3187759"/>
              <a:ext cx="746184" cy="2891"/>
            </a:xfrm>
            <a:prstGeom prst="line">
              <a:avLst/>
            </a:prstGeom>
            <a:ln w="47625">
              <a:solidFill>
                <a:srgbClr val="FF0000"/>
              </a:solidFill>
            </a:ln>
          </p:spPr>
          <p:style>
            <a:lnRef idx="3">
              <a:schemeClr val="dk1"/>
            </a:lnRef>
            <a:fillRef idx="0">
              <a:schemeClr val="dk1"/>
            </a:fillRef>
            <a:effectRef idx="2">
              <a:schemeClr val="dk1"/>
            </a:effectRef>
            <a:fontRef idx="minor">
              <a:schemeClr val="tx1"/>
            </a:fontRef>
          </p:style>
        </p:cxnSp>
        <p:sp>
          <p:nvSpPr>
            <p:cNvPr id="135" name="Oval 134">
              <a:extLst>
                <a:ext uri="{FF2B5EF4-FFF2-40B4-BE49-F238E27FC236}">
                  <a16:creationId xmlns:a16="http://schemas.microsoft.com/office/drawing/2014/main" id="{4E7F9516-D72C-CF40-AF89-2B63F6A3B36E}"/>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36" name="TextBox 135">
            <a:extLst>
              <a:ext uri="{FF2B5EF4-FFF2-40B4-BE49-F238E27FC236}">
                <a16:creationId xmlns:a16="http://schemas.microsoft.com/office/drawing/2014/main" id="{58C4A122-4632-2747-A64F-DDA4B24ADF7B}"/>
              </a:ext>
            </a:extLst>
          </p:cNvPr>
          <p:cNvSpPr txBox="1"/>
          <p:nvPr/>
        </p:nvSpPr>
        <p:spPr>
          <a:xfrm>
            <a:off x="11440833" y="3007361"/>
            <a:ext cx="540533"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GC</a:t>
            </a:r>
          </a:p>
        </p:txBody>
      </p:sp>
      <p:sp>
        <p:nvSpPr>
          <p:cNvPr id="137" name="Triangle 136">
            <a:extLst>
              <a:ext uri="{FF2B5EF4-FFF2-40B4-BE49-F238E27FC236}">
                <a16:creationId xmlns:a16="http://schemas.microsoft.com/office/drawing/2014/main" id="{1A035B64-CEE3-684E-AD57-34AD50316EE1}"/>
              </a:ext>
            </a:extLst>
          </p:cNvPr>
          <p:cNvSpPr/>
          <p:nvPr/>
        </p:nvSpPr>
        <p:spPr>
          <a:xfrm>
            <a:off x="10308506" y="496811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138" name="Group 137">
            <a:extLst>
              <a:ext uri="{FF2B5EF4-FFF2-40B4-BE49-F238E27FC236}">
                <a16:creationId xmlns:a16="http://schemas.microsoft.com/office/drawing/2014/main" id="{8B14E7F7-1D63-854A-98FD-5B4BA0EB7AAF}"/>
              </a:ext>
            </a:extLst>
          </p:cNvPr>
          <p:cNvGrpSpPr/>
          <p:nvPr/>
        </p:nvGrpSpPr>
        <p:grpSpPr>
          <a:xfrm>
            <a:off x="10246843" y="3398050"/>
            <a:ext cx="929064" cy="94331"/>
            <a:chOff x="9980625" y="3386640"/>
            <a:chExt cx="929064" cy="94331"/>
          </a:xfrm>
        </p:grpSpPr>
        <p:sp>
          <p:nvSpPr>
            <p:cNvPr id="139" name="Oval 138">
              <a:extLst>
                <a:ext uri="{FF2B5EF4-FFF2-40B4-BE49-F238E27FC236}">
                  <a16:creationId xmlns:a16="http://schemas.microsoft.com/office/drawing/2014/main" id="{34CDCA00-A10A-2243-A7E1-79AC3645DA5C}"/>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40" name="Straight Connector 139">
              <a:extLst>
                <a:ext uri="{FF2B5EF4-FFF2-40B4-BE49-F238E27FC236}">
                  <a16:creationId xmlns:a16="http://schemas.microsoft.com/office/drawing/2014/main" id="{94F43947-E5AD-3C49-A1AD-8B8627461400}"/>
                </a:ext>
              </a:extLst>
            </p:cNvPr>
            <p:cNvCxnSpPr>
              <a:cxnSpLocks/>
              <a:stCxn id="139" idx="6"/>
              <a:endCxn id="141" idx="2"/>
            </p:cNvCxnSpPr>
            <p:nvPr/>
          </p:nvCxnSpPr>
          <p:spPr>
            <a:xfrm flipV="1">
              <a:off x="10072065" y="3432360"/>
              <a:ext cx="746184" cy="2891"/>
            </a:xfrm>
            <a:prstGeom prst="line">
              <a:avLst/>
            </a:prstGeom>
            <a:ln w="47625">
              <a:solidFill>
                <a:srgbClr val="FF0000"/>
              </a:solidFill>
            </a:ln>
          </p:spPr>
          <p:style>
            <a:lnRef idx="3">
              <a:schemeClr val="dk1"/>
            </a:lnRef>
            <a:fillRef idx="0">
              <a:schemeClr val="dk1"/>
            </a:fillRef>
            <a:effectRef idx="2">
              <a:schemeClr val="dk1"/>
            </a:effectRef>
            <a:fontRef idx="minor">
              <a:schemeClr val="tx1"/>
            </a:fontRef>
          </p:style>
        </p:cxnSp>
        <p:sp>
          <p:nvSpPr>
            <p:cNvPr id="141" name="Oval 140">
              <a:extLst>
                <a:ext uri="{FF2B5EF4-FFF2-40B4-BE49-F238E27FC236}">
                  <a16:creationId xmlns:a16="http://schemas.microsoft.com/office/drawing/2014/main" id="{B38FDBCF-C186-9048-8D0F-E77787D644F4}"/>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42" name="TextBox 141">
            <a:extLst>
              <a:ext uri="{FF2B5EF4-FFF2-40B4-BE49-F238E27FC236}">
                <a16:creationId xmlns:a16="http://schemas.microsoft.com/office/drawing/2014/main" id="{10BA50E5-CAD2-DB4C-A9BD-F152E2DFB76E}"/>
              </a:ext>
            </a:extLst>
          </p:cNvPr>
          <p:cNvSpPr txBox="1"/>
          <p:nvPr/>
        </p:nvSpPr>
        <p:spPr>
          <a:xfrm>
            <a:off x="11437137" y="3241301"/>
            <a:ext cx="47641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a:t>
            </a:r>
          </a:p>
        </p:txBody>
      </p:sp>
      <p:sp>
        <p:nvSpPr>
          <p:cNvPr id="143" name="Triangle 142">
            <a:extLst>
              <a:ext uri="{FF2B5EF4-FFF2-40B4-BE49-F238E27FC236}">
                <a16:creationId xmlns:a16="http://schemas.microsoft.com/office/drawing/2014/main" id="{8C7B7EE9-5D92-D745-8026-4D0ECBC37A6F}"/>
              </a:ext>
            </a:extLst>
          </p:cNvPr>
          <p:cNvSpPr/>
          <p:nvPr/>
        </p:nvSpPr>
        <p:spPr>
          <a:xfrm>
            <a:off x="10246348" y="5454039"/>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44" name="TextBox 143">
            <a:extLst>
              <a:ext uri="{FF2B5EF4-FFF2-40B4-BE49-F238E27FC236}">
                <a16:creationId xmlns:a16="http://schemas.microsoft.com/office/drawing/2014/main" id="{EFE60B30-240D-E646-9CA7-F59B78C0134D}"/>
              </a:ext>
            </a:extLst>
          </p:cNvPr>
          <p:cNvSpPr txBox="1"/>
          <p:nvPr/>
        </p:nvSpPr>
        <p:spPr>
          <a:xfrm>
            <a:off x="11432050" y="5468246"/>
            <a:ext cx="671979"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CED</a:t>
            </a:r>
          </a:p>
        </p:txBody>
      </p:sp>
      <p:grpSp>
        <p:nvGrpSpPr>
          <p:cNvPr id="145" name="Group 144">
            <a:extLst>
              <a:ext uri="{FF2B5EF4-FFF2-40B4-BE49-F238E27FC236}">
                <a16:creationId xmlns:a16="http://schemas.microsoft.com/office/drawing/2014/main" id="{3220F660-468E-764D-A07D-1A23371EF498}"/>
              </a:ext>
            </a:extLst>
          </p:cNvPr>
          <p:cNvGrpSpPr/>
          <p:nvPr/>
        </p:nvGrpSpPr>
        <p:grpSpPr>
          <a:xfrm>
            <a:off x="10246348" y="3645542"/>
            <a:ext cx="929064" cy="94331"/>
            <a:chOff x="9980130" y="3634132"/>
            <a:chExt cx="929064" cy="94331"/>
          </a:xfrm>
        </p:grpSpPr>
        <p:sp>
          <p:nvSpPr>
            <p:cNvPr id="146" name="Oval 145">
              <a:extLst>
                <a:ext uri="{FF2B5EF4-FFF2-40B4-BE49-F238E27FC236}">
                  <a16:creationId xmlns:a16="http://schemas.microsoft.com/office/drawing/2014/main" id="{E541D44F-0242-8945-B34B-381279D3D477}"/>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47" name="Straight Connector 146">
              <a:extLst>
                <a:ext uri="{FF2B5EF4-FFF2-40B4-BE49-F238E27FC236}">
                  <a16:creationId xmlns:a16="http://schemas.microsoft.com/office/drawing/2014/main" id="{C1FB188D-4A3E-C34B-98EC-08DBA2890434}"/>
                </a:ext>
              </a:extLst>
            </p:cNvPr>
            <p:cNvCxnSpPr>
              <a:cxnSpLocks/>
              <a:stCxn id="146" idx="6"/>
              <a:endCxn id="148"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8" name="Oval 147">
              <a:extLst>
                <a:ext uri="{FF2B5EF4-FFF2-40B4-BE49-F238E27FC236}">
                  <a16:creationId xmlns:a16="http://schemas.microsoft.com/office/drawing/2014/main" id="{39D16B07-8BC3-D347-BA97-679E5EDE10FB}"/>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55" name="TextBox 154">
            <a:extLst>
              <a:ext uri="{FF2B5EF4-FFF2-40B4-BE49-F238E27FC236}">
                <a16:creationId xmlns:a16="http://schemas.microsoft.com/office/drawing/2014/main" id="{06B687A0-3904-FE4B-A659-14A891B6A757}"/>
              </a:ext>
            </a:extLst>
          </p:cNvPr>
          <p:cNvSpPr txBox="1"/>
          <p:nvPr/>
        </p:nvSpPr>
        <p:spPr>
          <a:xfrm>
            <a:off x="11441552" y="3474650"/>
            <a:ext cx="46358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a:t>
            </a:r>
          </a:p>
        </p:txBody>
      </p:sp>
      <p:sp>
        <p:nvSpPr>
          <p:cNvPr id="162" name="TextBox 161">
            <a:extLst>
              <a:ext uri="{FF2B5EF4-FFF2-40B4-BE49-F238E27FC236}">
                <a16:creationId xmlns:a16="http://schemas.microsoft.com/office/drawing/2014/main" id="{CE4EAFC5-D28C-3641-892A-C6202A4FFA47}"/>
              </a:ext>
            </a:extLst>
          </p:cNvPr>
          <p:cNvSpPr txBox="1"/>
          <p:nvPr/>
        </p:nvSpPr>
        <p:spPr>
          <a:xfrm>
            <a:off x="11435769" y="579845"/>
            <a:ext cx="509948"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a:t>
            </a:r>
          </a:p>
          <a:p>
            <a:r>
              <a:rPr lang="en-US" dirty="0">
                <a:latin typeface="Futura Medium" panose="020B0602020204020303" pitchFamily="34" charset="-79"/>
                <a:cs typeface="Futura Medium" panose="020B0602020204020303" pitchFamily="34" charset="-79"/>
              </a:rPr>
              <a:t>BC</a:t>
            </a:r>
          </a:p>
        </p:txBody>
      </p:sp>
      <p:sp>
        <p:nvSpPr>
          <p:cNvPr id="181" name="TextBox 180">
            <a:extLst>
              <a:ext uri="{FF2B5EF4-FFF2-40B4-BE49-F238E27FC236}">
                <a16:creationId xmlns:a16="http://schemas.microsoft.com/office/drawing/2014/main" id="{71945879-6847-B348-9900-37720D7983C4}"/>
              </a:ext>
            </a:extLst>
          </p:cNvPr>
          <p:cNvSpPr txBox="1"/>
          <p:nvPr/>
        </p:nvSpPr>
        <p:spPr>
          <a:xfrm>
            <a:off x="11431278" y="1126897"/>
            <a:ext cx="495649" cy="923330"/>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a:t>
            </a:r>
          </a:p>
          <a:p>
            <a:r>
              <a:rPr lang="en-US" dirty="0">
                <a:latin typeface="Futura Medium" panose="020B0602020204020303" pitchFamily="34" charset="-79"/>
                <a:cs typeface="Futura Medium" panose="020B0602020204020303" pitchFamily="34" charset="-79"/>
              </a:rPr>
              <a:t>EF</a:t>
            </a:r>
          </a:p>
          <a:p>
            <a:r>
              <a:rPr lang="en-US" dirty="0">
                <a:latin typeface="Futura Medium" panose="020B0602020204020303" pitchFamily="34" charset="-79"/>
                <a:cs typeface="Futura Medium" panose="020B0602020204020303" pitchFamily="34" charset="-79"/>
              </a:rPr>
              <a:t>FG</a:t>
            </a:r>
          </a:p>
        </p:txBody>
      </p:sp>
      <p:sp>
        <p:nvSpPr>
          <p:cNvPr id="182" name="TextBox 181">
            <a:extLst>
              <a:ext uri="{FF2B5EF4-FFF2-40B4-BE49-F238E27FC236}">
                <a16:creationId xmlns:a16="http://schemas.microsoft.com/office/drawing/2014/main" id="{3D4457CD-0E20-3242-8B62-4E8DDA8155F7}"/>
              </a:ext>
            </a:extLst>
          </p:cNvPr>
          <p:cNvSpPr txBox="1"/>
          <p:nvPr/>
        </p:nvSpPr>
        <p:spPr>
          <a:xfrm>
            <a:off x="11435769" y="4966329"/>
            <a:ext cx="703911"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ACG</a:t>
            </a:r>
          </a:p>
        </p:txBody>
      </p:sp>
      <p:pic>
        <p:nvPicPr>
          <p:cNvPr id="183" name="Graphic 182" descr="Checkmark with solid fill">
            <a:extLst>
              <a:ext uri="{FF2B5EF4-FFF2-40B4-BE49-F238E27FC236}">
                <a16:creationId xmlns:a16="http://schemas.microsoft.com/office/drawing/2014/main" id="{213B44BC-D6BC-0B4C-9F64-2795F2C9C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7053" y="1750128"/>
            <a:ext cx="240665" cy="240665"/>
          </a:xfrm>
          <a:prstGeom prst="rect">
            <a:avLst/>
          </a:prstGeom>
        </p:spPr>
      </p:pic>
      <p:pic>
        <p:nvPicPr>
          <p:cNvPr id="184" name="Graphic 183" descr="Checkmark with solid fill">
            <a:extLst>
              <a:ext uri="{FF2B5EF4-FFF2-40B4-BE49-F238E27FC236}">
                <a16:creationId xmlns:a16="http://schemas.microsoft.com/office/drawing/2014/main" id="{A4B5D050-D0C1-1F40-B6A0-63AAACD3FE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7052" y="1511387"/>
            <a:ext cx="240665" cy="240665"/>
          </a:xfrm>
          <a:prstGeom prst="rect">
            <a:avLst/>
          </a:prstGeom>
        </p:spPr>
      </p:pic>
      <p:pic>
        <p:nvPicPr>
          <p:cNvPr id="185" name="Graphic 184" descr="Close with solid fill">
            <a:extLst>
              <a:ext uri="{FF2B5EF4-FFF2-40B4-BE49-F238E27FC236}">
                <a16:creationId xmlns:a16="http://schemas.microsoft.com/office/drawing/2014/main" id="{942E9119-DF7C-2A46-9A01-0A1AD05665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7053" y="3090833"/>
            <a:ext cx="240665" cy="240665"/>
          </a:xfrm>
          <a:prstGeom prst="rect">
            <a:avLst/>
          </a:prstGeom>
        </p:spPr>
      </p:pic>
      <p:pic>
        <p:nvPicPr>
          <p:cNvPr id="186" name="Graphic 185" descr="Close with solid fill">
            <a:extLst>
              <a:ext uri="{FF2B5EF4-FFF2-40B4-BE49-F238E27FC236}">
                <a16:creationId xmlns:a16="http://schemas.microsoft.com/office/drawing/2014/main" id="{9D43AFD0-F050-6649-A7DB-DA229EA254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9007" y="3331498"/>
            <a:ext cx="240665" cy="240665"/>
          </a:xfrm>
          <a:prstGeom prst="rect">
            <a:avLst/>
          </a:prstGeom>
        </p:spPr>
      </p:pic>
      <p:sp>
        <p:nvSpPr>
          <p:cNvPr id="193" name="TextBox 192">
            <a:extLst>
              <a:ext uri="{FF2B5EF4-FFF2-40B4-BE49-F238E27FC236}">
                <a16:creationId xmlns:a16="http://schemas.microsoft.com/office/drawing/2014/main" id="{CA7592ED-8786-464D-AAC6-CE3D2E61C7D7}"/>
              </a:ext>
            </a:extLst>
          </p:cNvPr>
          <p:cNvSpPr txBox="1"/>
          <p:nvPr/>
        </p:nvSpPr>
        <p:spPr>
          <a:xfrm>
            <a:off x="3970012" y="651569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E</a:t>
            </a:r>
          </a:p>
        </p:txBody>
      </p:sp>
      <p:sp>
        <p:nvSpPr>
          <p:cNvPr id="194" name="TextBox 193">
            <a:extLst>
              <a:ext uri="{FF2B5EF4-FFF2-40B4-BE49-F238E27FC236}">
                <a16:creationId xmlns:a16="http://schemas.microsoft.com/office/drawing/2014/main" id="{6569871A-47AA-1547-99DE-A2CEEB89A5B1}"/>
              </a:ext>
            </a:extLst>
          </p:cNvPr>
          <p:cNvSpPr txBox="1"/>
          <p:nvPr/>
        </p:nvSpPr>
        <p:spPr>
          <a:xfrm>
            <a:off x="1316889" y="5417664"/>
            <a:ext cx="287665"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F</a:t>
            </a:r>
          </a:p>
        </p:txBody>
      </p:sp>
      <p:sp>
        <p:nvSpPr>
          <p:cNvPr id="195" name="TextBox 194">
            <a:extLst>
              <a:ext uri="{FF2B5EF4-FFF2-40B4-BE49-F238E27FC236}">
                <a16:creationId xmlns:a16="http://schemas.microsoft.com/office/drawing/2014/main" id="{CB8BC8A5-4B86-DD4B-9175-AC7B1D767C5B}"/>
              </a:ext>
            </a:extLst>
          </p:cNvPr>
          <p:cNvSpPr txBox="1"/>
          <p:nvPr/>
        </p:nvSpPr>
        <p:spPr>
          <a:xfrm>
            <a:off x="1282570" y="2901011"/>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G</a:t>
            </a:r>
          </a:p>
        </p:txBody>
      </p:sp>
      <p:sp>
        <p:nvSpPr>
          <p:cNvPr id="196" name="Triangle 195">
            <a:extLst>
              <a:ext uri="{FF2B5EF4-FFF2-40B4-BE49-F238E27FC236}">
                <a16:creationId xmlns:a16="http://schemas.microsoft.com/office/drawing/2014/main" id="{ADD8BDAC-B5F9-3840-B5EC-AB385AB74598}"/>
              </a:ext>
            </a:extLst>
          </p:cNvPr>
          <p:cNvSpPr/>
          <p:nvPr/>
        </p:nvSpPr>
        <p:spPr>
          <a:xfrm rot="19344028">
            <a:off x="750391" y="2743881"/>
            <a:ext cx="3541320" cy="1912928"/>
          </a:xfrm>
          <a:prstGeom prst="triangle">
            <a:avLst>
              <a:gd name="adj" fmla="val 31017"/>
            </a:avLst>
          </a:prstGeom>
          <a:solidFill>
            <a:srgbClr val="FF0000"/>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Futura Medium" panose="020B0602020204020303" pitchFamily="34" charset="-79"/>
              <a:cs typeface="Futura Medium" panose="020B0602020204020303" pitchFamily="34" charset="-79"/>
            </a:endParaRPr>
          </a:p>
        </p:txBody>
      </p:sp>
      <p:sp>
        <p:nvSpPr>
          <p:cNvPr id="197" name="Triangle 196">
            <a:extLst>
              <a:ext uri="{FF2B5EF4-FFF2-40B4-BE49-F238E27FC236}">
                <a16:creationId xmlns:a16="http://schemas.microsoft.com/office/drawing/2014/main" id="{673F9F82-824D-8341-96A3-E8760EF86CC8}"/>
              </a:ext>
            </a:extLst>
          </p:cNvPr>
          <p:cNvSpPr/>
          <p:nvPr/>
        </p:nvSpPr>
        <p:spPr>
          <a:xfrm rot="1774440">
            <a:off x="2328042" y="3067911"/>
            <a:ext cx="2338137" cy="3294108"/>
          </a:xfrm>
          <a:prstGeom prst="triangle">
            <a:avLst>
              <a:gd name="adj" fmla="val 59678"/>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cxnSp>
        <p:nvCxnSpPr>
          <p:cNvPr id="198" name="Straight Connector 197">
            <a:extLst>
              <a:ext uri="{FF2B5EF4-FFF2-40B4-BE49-F238E27FC236}">
                <a16:creationId xmlns:a16="http://schemas.microsoft.com/office/drawing/2014/main" id="{2C5DDCA2-D22C-924A-9D69-431E2638286F}"/>
              </a:ext>
            </a:extLst>
          </p:cNvPr>
          <p:cNvCxnSpPr>
            <a:cxnSpLocks/>
          </p:cNvCxnSpPr>
          <p:nvPr/>
        </p:nvCxnSpPr>
        <p:spPr>
          <a:xfrm flipH="1">
            <a:off x="1699651" y="3420423"/>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3AD2EEC9-6808-3240-B30F-99033787F5B1}"/>
              </a:ext>
            </a:extLst>
          </p:cNvPr>
          <p:cNvCxnSpPr>
            <a:cxnSpLocks/>
          </p:cNvCxnSpPr>
          <p:nvPr/>
        </p:nvCxnSpPr>
        <p:spPr>
          <a:xfrm flipH="1">
            <a:off x="3735549" y="3447205"/>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4" name="Oval 203">
            <a:extLst>
              <a:ext uri="{FF2B5EF4-FFF2-40B4-BE49-F238E27FC236}">
                <a16:creationId xmlns:a16="http://schemas.microsoft.com/office/drawing/2014/main" id="{3F8D43C4-CBE3-4345-9FFF-403521DA19A9}"/>
              </a:ext>
            </a:extLst>
          </p:cNvPr>
          <p:cNvSpPr/>
          <p:nvPr/>
        </p:nvSpPr>
        <p:spPr>
          <a:xfrm>
            <a:off x="4420471"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05" name="TextBox 204">
            <a:extLst>
              <a:ext uri="{FF2B5EF4-FFF2-40B4-BE49-F238E27FC236}">
                <a16:creationId xmlns:a16="http://schemas.microsoft.com/office/drawing/2014/main" id="{525A6996-E53F-2747-B36F-8449288EF406}"/>
              </a:ext>
            </a:extLst>
          </p:cNvPr>
          <p:cNvSpPr txBox="1"/>
          <p:nvPr/>
        </p:nvSpPr>
        <p:spPr>
          <a:xfrm>
            <a:off x="4676883" y="3313490"/>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C</a:t>
            </a:r>
          </a:p>
        </p:txBody>
      </p:sp>
      <p:cxnSp>
        <p:nvCxnSpPr>
          <p:cNvPr id="209" name="Straight Connector 208">
            <a:extLst>
              <a:ext uri="{FF2B5EF4-FFF2-40B4-BE49-F238E27FC236}">
                <a16:creationId xmlns:a16="http://schemas.microsoft.com/office/drawing/2014/main" id="{400344C9-6377-AB4A-AE5D-B8FACE7C01D4}"/>
              </a:ext>
            </a:extLst>
          </p:cNvPr>
          <p:cNvCxnSpPr>
            <a:cxnSpLocks/>
          </p:cNvCxnSpPr>
          <p:nvPr/>
        </p:nvCxnSpPr>
        <p:spPr>
          <a:xfrm flipH="1" flipV="1">
            <a:off x="1445488" y="3447205"/>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10" name="Straight Connector 209">
            <a:extLst>
              <a:ext uri="{FF2B5EF4-FFF2-40B4-BE49-F238E27FC236}">
                <a16:creationId xmlns:a16="http://schemas.microsoft.com/office/drawing/2014/main" id="{702DBC0F-0E16-3041-AF7D-42E5BDA146E7}"/>
              </a:ext>
            </a:extLst>
          </p:cNvPr>
          <p:cNvCxnSpPr>
            <a:cxnSpLocks/>
          </p:cNvCxnSpPr>
          <p:nvPr/>
        </p:nvCxnSpPr>
        <p:spPr>
          <a:xfrm>
            <a:off x="1779353" y="5666988"/>
            <a:ext cx="1879800" cy="1064301"/>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16" name="Oval 215">
            <a:extLst>
              <a:ext uri="{FF2B5EF4-FFF2-40B4-BE49-F238E27FC236}">
                <a16:creationId xmlns:a16="http://schemas.microsoft.com/office/drawing/2014/main" id="{67762175-6E43-B747-A3CF-61C4A3889676}"/>
              </a:ext>
            </a:extLst>
          </p:cNvPr>
          <p:cNvSpPr/>
          <p:nvPr/>
        </p:nvSpPr>
        <p:spPr>
          <a:xfrm>
            <a:off x="3644109" y="663984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17" name="Oval 216">
            <a:extLst>
              <a:ext uri="{FF2B5EF4-FFF2-40B4-BE49-F238E27FC236}">
                <a16:creationId xmlns:a16="http://schemas.microsoft.com/office/drawing/2014/main" id="{A90292BE-7A08-6B4D-BB6B-C10C66EE55CD}"/>
              </a:ext>
            </a:extLst>
          </p:cNvPr>
          <p:cNvSpPr/>
          <p:nvPr/>
        </p:nvSpPr>
        <p:spPr>
          <a:xfrm>
            <a:off x="1608211" y="5510890"/>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18" name="Oval 217">
            <a:extLst>
              <a:ext uri="{FF2B5EF4-FFF2-40B4-BE49-F238E27FC236}">
                <a16:creationId xmlns:a16="http://schemas.microsoft.com/office/drawing/2014/main" id="{D7A977A5-BA63-444E-AC36-85CAF710DE11}"/>
              </a:ext>
            </a:extLst>
          </p:cNvPr>
          <p:cNvSpPr/>
          <p:nvPr/>
        </p:nvSpPr>
        <p:spPr>
          <a:xfrm>
            <a:off x="1339004"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19" name="Straight Connector 218">
            <a:extLst>
              <a:ext uri="{FF2B5EF4-FFF2-40B4-BE49-F238E27FC236}">
                <a16:creationId xmlns:a16="http://schemas.microsoft.com/office/drawing/2014/main" id="{594FE827-226B-7940-815F-FC435A387815}"/>
              </a:ext>
            </a:extLst>
          </p:cNvPr>
          <p:cNvCxnSpPr>
            <a:cxnSpLocks/>
          </p:cNvCxnSpPr>
          <p:nvPr/>
        </p:nvCxnSpPr>
        <p:spPr>
          <a:xfrm flipH="1">
            <a:off x="1624158" y="3376693"/>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88" name="Title 2">
            <a:extLst>
              <a:ext uri="{FF2B5EF4-FFF2-40B4-BE49-F238E27FC236}">
                <a16:creationId xmlns:a16="http://schemas.microsoft.com/office/drawing/2014/main" id="{2CF73BFB-1DE9-4BD4-A5A4-C5AC4A2B7C58}"/>
              </a:ext>
            </a:extLst>
          </p:cNvPr>
          <p:cNvSpPr txBox="1">
            <a:spLocks/>
          </p:cNvSpPr>
          <p:nvPr/>
        </p:nvSpPr>
        <p:spPr>
          <a:xfrm>
            <a:off x="0" y="-57150"/>
            <a:ext cx="8584234" cy="1023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Number of Triangles (a cycle bounds)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E04E28F-3040-4390-8BC5-CC8E4F21C309}"/>
                  </a:ext>
                </a:extLst>
              </p:cNvPr>
              <p:cNvSpPr/>
              <p:nvPr/>
            </p:nvSpPr>
            <p:spPr>
              <a:xfrm>
                <a:off x="9435" y="732763"/>
                <a:ext cx="10793214" cy="1035668"/>
              </a:xfrm>
              <a:prstGeom prst="rect">
                <a:avLst/>
              </a:prstGeom>
            </p:spPr>
            <p:txBody>
              <a:bodyPr wrap="square">
                <a:spAutoFit/>
              </a:bodyPr>
              <a:lstStyle/>
              <a:p>
                <a:r>
                  <a:rPr lang="en-US" sz="2000" dirty="0"/>
                  <a:t>Minimize  </a:t>
                </a:r>
                <a14:m>
                  <m:oMath xmlns:m="http://schemas.openxmlformats.org/officeDocument/2006/math">
                    <m:r>
                      <a:rPr lang="en-US" sz="2000" i="1">
                        <a:latin typeface="Cambria Math" panose="02040503050406030204" pitchFamily="18" charset="0"/>
                      </a:rPr>
                      <m:t>𝑙𝑜𝑠𝑠</m:t>
                    </m:r>
                    <m:d>
                      <m:dPr>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e>
                      <m:sub>
                        <m:r>
                          <a:rPr lang="en-US" sz="2000" i="1">
                            <a:latin typeface="Cambria Math" panose="02040503050406030204" pitchFamily="18" charset="0"/>
                          </a:rPr>
                          <m:t>0</m:t>
                        </m:r>
                      </m:sub>
                    </m:sSub>
                  </m:oMath>
                </a14:m>
                <a:r>
                  <a:rPr lang="en-US" sz="2000" dirty="0">
                    <a:latin typeface="Futura Medium" panose="020B0602020204020303" pitchFamily="34" charset="-79"/>
                    <a:cs typeface="Futura Medium" panose="020B0602020204020303" pitchFamily="34" charset="-79"/>
                  </a:rPr>
                  <a:t> (Number of triangles)</a:t>
                </a:r>
                <a:endParaRPr lang="en-US" sz="2000" i="1" dirty="0">
                  <a:latin typeface="Cambria Math" panose="02040503050406030204" pitchFamily="18" charset="0"/>
                </a:endParaRPr>
              </a:p>
              <a:p>
                <a:r>
                  <a:rPr lang="en-US" sz="2000" dirty="0"/>
                  <a:t>Subject to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𝜎</m:t>
                        </m:r>
                      </m:e>
                      <m:sub>
                        <m:r>
                          <a:rPr lang="en-US" sz="2000" i="1">
                            <a:solidFill>
                              <a:srgbClr val="C00000"/>
                            </a:solidFill>
                            <a:latin typeface="Cambria Math" panose="02040503050406030204" pitchFamily="18" charset="0"/>
                          </a:rPr>
                          <m:t>𝑑𝑒𝑎𝑡</m:t>
                        </m:r>
                        <m:r>
                          <a:rPr lang="en-US" sz="2000" i="1">
                            <a:solidFill>
                              <a:srgbClr val="C00000"/>
                            </a:solidFill>
                            <a:latin typeface="Cambria Math" panose="02040503050406030204" pitchFamily="18" charset="0"/>
                          </a:rPr>
                          <m:t>h</m:t>
                        </m:r>
                      </m:sub>
                    </m:sSub>
                  </m:oMath>
                </a14:m>
                <a:r>
                  <a:rPr lang="en-US" sz="2000" dirty="0">
                    <a:latin typeface="Futura Medium" panose="020B0602020204020303" pitchFamily="34" charset="-79"/>
                    <a:cs typeface="Futura Medium" panose="020B0602020204020303" pitchFamily="34" charset="-79"/>
                  </a:rPr>
                  <a:t> + </a:t>
                </a:r>
                <a:r>
                  <a:rPr lang="en-US" sz="20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000" i="1">
                            <a:solidFill>
                              <a:srgbClr val="1454AF"/>
                            </a:solidFill>
                            <a:latin typeface="Cambria Math" panose="02040503050406030204" pitchFamily="18" charset="0"/>
                          </a:rPr>
                        </m:ctrlPr>
                      </m:sSupPr>
                      <m:e>
                        <m:r>
                          <a:rPr lang="en-US" sz="2000" i="1">
                            <a:solidFill>
                              <a:srgbClr val="1454AF"/>
                            </a:solidFill>
                            <a:latin typeface="Cambria Math" panose="02040503050406030204" pitchFamily="18" charset="0"/>
                          </a:rPr>
                          <m:t>𝑥</m:t>
                        </m:r>
                      </m:e>
                      <m:sup>
                        <m:r>
                          <a:rPr lang="en-US" sz="2000" i="1">
                            <a:solidFill>
                              <a:srgbClr val="1454AF"/>
                            </a:solidFill>
                            <a:latin typeface="Cambria Math" panose="02040503050406030204" pitchFamily="18" charset="0"/>
                          </a:rPr>
                          <m:t>𝑂𝑟𝑖𝑔</m:t>
                        </m:r>
                      </m:sup>
                    </m:sSup>
                  </m:oMath>
                </a14:m>
                <a:endParaRPr lang="en-US" sz="2000" dirty="0">
                  <a:latin typeface="Futura Medium" panose="020B0602020204020303" pitchFamily="34" charset="-79"/>
                  <a:cs typeface="Futura Medium" panose="020B0602020204020303" pitchFamily="34" charset="-79"/>
                </a:endParaRPr>
              </a:p>
              <a:p>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oMath>
                </a14:m>
                <a:r>
                  <a:rPr lang="en-US" sz="2000" dirty="0">
                    <a:latin typeface="Futura Medium" panose="020B0602020204020303" pitchFamily="34" charset="-79"/>
                    <a:cs typeface="Futura Medium" panose="020B0602020204020303" pitchFamily="34" charset="-79"/>
                  </a:rPr>
                  <a:t> must contain the </a:t>
                </a:r>
                <a:r>
                  <a:rPr lang="en-US" sz="20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000" i="1">
                            <a:solidFill>
                              <a:srgbClr val="00B050"/>
                            </a:solidFill>
                            <a:latin typeface="Cambria Math" panose="02040503050406030204" pitchFamily="18" charset="0"/>
                          </a:rPr>
                        </m:ctrlPr>
                      </m:sSupPr>
                      <m:e>
                        <m:r>
                          <a:rPr lang="en-US" sz="2000" i="1">
                            <a:solidFill>
                              <a:srgbClr val="00B050"/>
                            </a:solidFill>
                            <a:latin typeface="Cambria Math" panose="02040503050406030204" pitchFamily="18" charset="0"/>
                          </a:rPr>
                          <m:t>𝑥</m:t>
                        </m:r>
                      </m:e>
                      <m:sup>
                        <m:r>
                          <a:rPr lang="en-US" sz="2000" i="1">
                            <a:solidFill>
                              <a:srgbClr val="00B050"/>
                            </a:solidFill>
                            <a:latin typeface="Cambria Math" panose="02040503050406030204" pitchFamily="18" charset="0"/>
                          </a:rPr>
                          <m:t>𝑂𝑟𝑖𝑔</m:t>
                        </m:r>
                      </m:sup>
                    </m:sSup>
                    <m:r>
                      <a:rPr lang="en-US" sz="2000" i="1">
                        <a:solidFill>
                          <a:srgbClr val="00B050"/>
                        </a:solidFill>
                        <a:latin typeface="Cambria Math" panose="02040503050406030204" pitchFamily="18" charset="0"/>
                      </a:rPr>
                      <m:t>)</m:t>
                    </m:r>
                  </m:oMath>
                </a14:m>
                <a:r>
                  <a:rPr lang="en-US" sz="2000" dirty="0">
                    <a:solidFill>
                      <a:srgbClr val="00B050"/>
                    </a:solidFill>
                    <a:latin typeface="Futura Medium" panose="020B0602020204020303" pitchFamily="34" charset="-79"/>
                    <a:cs typeface="Futura Medium" panose="020B0602020204020303" pitchFamily="34" charset="-79"/>
                  </a:rPr>
                  <a:t> </a:t>
                </a:r>
                <a:r>
                  <a:rPr lang="en-US" sz="2000" dirty="0">
                    <a:latin typeface="Futura Medium" panose="020B0602020204020303" pitchFamily="34" charset="-79"/>
                    <a:cs typeface="Futura Medium" panose="020B0602020204020303" pitchFamily="34" charset="-79"/>
                  </a:rPr>
                  <a:t>and </a:t>
                </a:r>
                <a:r>
                  <a:rPr lang="en-US" sz="2000" dirty="0">
                    <a:solidFill>
                      <a:srgbClr val="FF0000"/>
                    </a:solidFill>
                    <a:latin typeface="Futura Medium" panose="020B0602020204020303" pitchFamily="34" charset="-79"/>
                    <a:cs typeface="Futura Medium" panose="020B0602020204020303" pitchFamily="34" charset="-79"/>
                  </a:rPr>
                  <a:t>no edge born after</a:t>
                </a:r>
              </a:p>
            </p:txBody>
          </p:sp>
        </mc:Choice>
        <mc:Fallback xmlns="">
          <p:sp>
            <p:nvSpPr>
              <p:cNvPr id="2" name="Rectangle 1">
                <a:extLst>
                  <a:ext uri="{FF2B5EF4-FFF2-40B4-BE49-F238E27FC236}">
                    <a16:creationId xmlns:a16="http://schemas.microsoft.com/office/drawing/2014/main" id="{3E04E28F-3040-4390-8BC5-CC8E4F21C309}"/>
                  </a:ext>
                </a:extLst>
              </p:cNvPr>
              <p:cNvSpPr>
                <a:spLocks noRot="1" noChangeAspect="1" noMove="1" noResize="1" noEditPoints="1" noAdjustHandles="1" noChangeArrowheads="1" noChangeShapeType="1" noTextEdit="1"/>
              </p:cNvSpPr>
              <p:nvPr/>
            </p:nvSpPr>
            <p:spPr>
              <a:xfrm>
                <a:off x="9435" y="732763"/>
                <a:ext cx="10793214" cy="1035668"/>
              </a:xfrm>
              <a:prstGeom prst="rect">
                <a:avLst/>
              </a:prstGeom>
              <a:blipFill>
                <a:blip r:embed="rId10"/>
                <a:stretch>
                  <a:fillRect l="-621" t="-3529" b="-10000"/>
                </a:stretch>
              </a:blipFill>
            </p:spPr>
            <p:txBody>
              <a:bodyPr/>
              <a:lstStyle/>
              <a:p>
                <a:r>
                  <a:rPr lang="en-US">
                    <a:noFill/>
                  </a:rPr>
                  <a:t> </a:t>
                </a:r>
              </a:p>
            </p:txBody>
          </p:sp>
        </mc:Fallback>
      </mc:AlternateContent>
    </p:spTree>
    <p:extLst>
      <p:ext uri="{BB962C8B-B14F-4D97-AF65-F5344CB8AC3E}">
        <p14:creationId xmlns:p14="http://schemas.microsoft.com/office/powerpoint/2010/main" val="1773552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a:extLst>
              <a:ext uri="{FF2B5EF4-FFF2-40B4-BE49-F238E27FC236}">
                <a16:creationId xmlns:a16="http://schemas.microsoft.com/office/drawing/2014/main" id="{17783276-F907-7945-A590-929633706EDC}"/>
              </a:ext>
            </a:extLst>
          </p:cNvPr>
          <p:cNvSpPr/>
          <p:nvPr/>
        </p:nvSpPr>
        <p:spPr>
          <a:xfrm>
            <a:off x="10235865" y="73321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98" name="Straight Connector 97">
            <a:extLst>
              <a:ext uri="{FF2B5EF4-FFF2-40B4-BE49-F238E27FC236}">
                <a16:creationId xmlns:a16="http://schemas.microsoft.com/office/drawing/2014/main" id="{41F9837A-D7BC-7D4D-88DE-65654314ED94}"/>
              </a:ext>
            </a:extLst>
          </p:cNvPr>
          <p:cNvCxnSpPr>
            <a:cxnSpLocks/>
            <a:stCxn id="96" idx="6"/>
            <a:endCxn id="99" idx="2"/>
          </p:cNvCxnSpPr>
          <p:nvPr/>
        </p:nvCxnSpPr>
        <p:spPr>
          <a:xfrm flipV="1">
            <a:off x="10327305" y="776039"/>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99" name="Oval 98">
            <a:extLst>
              <a:ext uri="{FF2B5EF4-FFF2-40B4-BE49-F238E27FC236}">
                <a16:creationId xmlns:a16="http://schemas.microsoft.com/office/drawing/2014/main" id="{EDAFD2A5-2FC0-3D45-A0E1-B09EF01AD333}"/>
              </a:ext>
            </a:extLst>
          </p:cNvPr>
          <p:cNvSpPr/>
          <p:nvPr/>
        </p:nvSpPr>
        <p:spPr>
          <a:xfrm>
            <a:off x="11073489" y="7303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00" name="Oval 99">
            <a:extLst>
              <a:ext uri="{FF2B5EF4-FFF2-40B4-BE49-F238E27FC236}">
                <a16:creationId xmlns:a16="http://schemas.microsoft.com/office/drawing/2014/main" id="{F69F6162-877F-ED4B-B295-2B2B1189AEDE}"/>
              </a:ext>
            </a:extLst>
          </p:cNvPr>
          <p:cNvSpPr/>
          <p:nvPr/>
        </p:nvSpPr>
        <p:spPr>
          <a:xfrm>
            <a:off x="10235865" y="10024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1" name="Straight Connector 100">
            <a:extLst>
              <a:ext uri="{FF2B5EF4-FFF2-40B4-BE49-F238E27FC236}">
                <a16:creationId xmlns:a16="http://schemas.microsoft.com/office/drawing/2014/main" id="{D440A946-6066-224E-8354-19977B1392DD}"/>
              </a:ext>
            </a:extLst>
          </p:cNvPr>
          <p:cNvCxnSpPr>
            <a:cxnSpLocks/>
            <a:stCxn id="100" idx="6"/>
            <a:endCxn id="102" idx="2"/>
          </p:cNvCxnSpPr>
          <p:nvPr/>
        </p:nvCxnSpPr>
        <p:spPr>
          <a:xfrm flipV="1">
            <a:off x="10327305" y="104528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2" name="Oval 101">
            <a:extLst>
              <a:ext uri="{FF2B5EF4-FFF2-40B4-BE49-F238E27FC236}">
                <a16:creationId xmlns:a16="http://schemas.microsoft.com/office/drawing/2014/main" id="{BDDC3265-D2B0-6643-9BF8-990A6A07F7A7}"/>
              </a:ext>
            </a:extLst>
          </p:cNvPr>
          <p:cNvSpPr/>
          <p:nvPr/>
        </p:nvSpPr>
        <p:spPr>
          <a:xfrm>
            <a:off x="11073489" y="99956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03" name="Oval 102">
            <a:extLst>
              <a:ext uri="{FF2B5EF4-FFF2-40B4-BE49-F238E27FC236}">
                <a16:creationId xmlns:a16="http://schemas.microsoft.com/office/drawing/2014/main" id="{8F8610F3-33D8-AE4B-9FFD-E0A6E1C67F94}"/>
              </a:ext>
            </a:extLst>
          </p:cNvPr>
          <p:cNvSpPr/>
          <p:nvPr/>
        </p:nvSpPr>
        <p:spPr>
          <a:xfrm>
            <a:off x="10229329" y="12865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4" name="Straight Connector 103">
            <a:extLst>
              <a:ext uri="{FF2B5EF4-FFF2-40B4-BE49-F238E27FC236}">
                <a16:creationId xmlns:a16="http://schemas.microsoft.com/office/drawing/2014/main" id="{4F3FA693-856E-1542-86D4-D59207F2BA9C}"/>
              </a:ext>
            </a:extLst>
          </p:cNvPr>
          <p:cNvCxnSpPr>
            <a:cxnSpLocks/>
            <a:stCxn id="103" idx="6"/>
            <a:endCxn id="105" idx="2"/>
          </p:cNvCxnSpPr>
          <p:nvPr/>
        </p:nvCxnSpPr>
        <p:spPr>
          <a:xfrm flipV="1">
            <a:off x="10320769" y="132934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05" name="Oval 104">
            <a:extLst>
              <a:ext uri="{FF2B5EF4-FFF2-40B4-BE49-F238E27FC236}">
                <a16:creationId xmlns:a16="http://schemas.microsoft.com/office/drawing/2014/main" id="{08305DE7-4050-944A-BA4B-8E0924CC73DB}"/>
              </a:ext>
            </a:extLst>
          </p:cNvPr>
          <p:cNvSpPr/>
          <p:nvPr/>
        </p:nvSpPr>
        <p:spPr>
          <a:xfrm>
            <a:off x="11066953" y="128362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06" name="Oval 105">
            <a:extLst>
              <a:ext uri="{FF2B5EF4-FFF2-40B4-BE49-F238E27FC236}">
                <a16:creationId xmlns:a16="http://schemas.microsoft.com/office/drawing/2014/main" id="{8C8BE46B-8467-B541-9E18-93DB133500DB}"/>
              </a:ext>
            </a:extLst>
          </p:cNvPr>
          <p:cNvSpPr/>
          <p:nvPr/>
        </p:nvSpPr>
        <p:spPr>
          <a:xfrm>
            <a:off x="10229329" y="157317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07" name="Straight Connector 106">
            <a:extLst>
              <a:ext uri="{FF2B5EF4-FFF2-40B4-BE49-F238E27FC236}">
                <a16:creationId xmlns:a16="http://schemas.microsoft.com/office/drawing/2014/main" id="{83551C96-2DF0-914A-9DCA-C0D9A282238F}"/>
              </a:ext>
            </a:extLst>
          </p:cNvPr>
          <p:cNvCxnSpPr>
            <a:cxnSpLocks/>
            <a:stCxn id="106" idx="6"/>
            <a:endCxn id="108" idx="2"/>
          </p:cNvCxnSpPr>
          <p:nvPr/>
        </p:nvCxnSpPr>
        <p:spPr>
          <a:xfrm flipV="1">
            <a:off x="10320769" y="1615999"/>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08" name="Oval 107">
            <a:extLst>
              <a:ext uri="{FF2B5EF4-FFF2-40B4-BE49-F238E27FC236}">
                <a16:creationId xmlns:a16="http://schemas.microsoft.com/office/drawing/2014/main" id="{41A27ECD-3B6D-E946-A4C0-491EA925BCB7}"/>
              </a:ext>
            </a:extLst>
          </p:cNvPr>
          <p:cNvSpPr/>
          <p:nvPr/>
        </p:nvSpPr>
        <p:spPr>
          <a:xfrm>
            <a:off x="11066953" y="157027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09" name="Oval 108">
            <a:extLst>
              <a:ext uri="{FF2B5EF4-FFF2-40B4-BE49-F238E27FC236}">
                <a16:creationId xmlns:a16="http://schemas.microsoft.com/office/drawing/2014/main" id="{EB7724AE-B00F-1D41-9DA2-85AA55F7AED0}"/>
              </a:ext>
            </a:extLst>
          </p:cNvPr>
          <p:cNvSpPr/>
          <p:nvPr/>
        </p:nvSpPr>
        <p:spPr>
          <a:xfrm>
            <a:off x="10230974" y="18276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10" name="Straight Connector 109">
            <a:extLst>
              <a:ext uri="{FF2B5EF4-FFF2-40B4-BE49-F238E27FC236}">
                <a16:creationId xmlns:a16="http://schemas.microsoft.com/office/drawing/2014/main" id="{2BB4491E-01E3-F94D-BE5E-98CC226E75C2}"/>
              </a:ext>
            </a:extLst>
          </p:cNvPr>
          <p:cNvCxnSpPr>
            <a:cxnSpLocks/>
            <a:stCxn id="109" idx="6"/>
            <a:endCxn id="111" idx="2"/>
          </p:cNvCxnSpPr>
          <p:nvPr/>
        </p:nvCxnSpPr>
        <p:spPr>
          <a:xfrm flipV="1">
            <a:off x="10322414" y="187046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11" name="Oval 110">
            <a:extLst>
              <a:ext uri="{FF2B5EF4-FFF2-40B4-BE49-F238E27FC236}">
                <a16:creationId xmlns:a16="http://schemas.microsoft.com/office/drawing/2014/main" id="{C74136F4-2A52-E644-844B-335EAED6FB80}"/>
              </a:ext>
            </a:extLst>
          </p:cNvPr>
          <p:cNvSpPr/>
          <p:nvPr/>
        </p:nvSpPr>
        <p:spPr>
          <a:xfrm>
            <a:off x="11068598" y="182474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12" name="Triangle 111">
            <a:extLst>
              <a:ext uri="{FF2B5EF4-FFF2-40B4-BE49-F238E27FC236}">
                <a16:creationId xmlns:a16="http://schemas.microsoft.com/office/drawing/2014/main" id="{8738A816-75B3-694B-AC47-EB9E7144F492}"/>
              </a:ext>
            </a:extLst>
          </p:cNvPr>
          <p:cNvSpPr/>
          <p:nvPr/>
        </p:nvSpPr>
        <p:spPr>
          <a:xfrm>
            <a:off x="10276466" y="391440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13" name="TextBox 112">
            <a:extLst>
              <a:ext uri="{FF2B5EF4-FFF2-40B4-BE49-F238E27FC236}">
                <a16:creationId xmlns:a16="http://schemas.microsoft.com/office/drawing/2014/main" id="{9C0B8A6E-C6CF-F74B-9452-0E4103D3E883}"/>
              </a:ext>
            </a:extLst>
          </p:cNvPr>
          <p:cNvSpPr txBox="1"/>
          <p:nvPr/>
        </p:nvSpPr>
        <p:spPr>
          <a:xfrm>
            <a:off x="11440003" y="3959235"/>
            <a:ext cx="654346"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ABC</a:t>
            </a:r>
          </a:p>
        </p:txBody>
      </p:sp>
      <p:grpSp>
        <p:nvGrpSpPr>
          <p:cNvPr id="114" name="Group 113">
            <a:extLst>
              <a:ext uri="{FF2B5EF4-FFF2-40B4-BE49-F238E27FC236}">
                <a16:creationId xmlns:a16="http://schemas.microsoft.com/office/drawing/2014/main" id="{FBB14F07-0FA0-144A-BDA9-25300E2283D7}"/>
              </a:ext>
            </a:extLst>
          </p:cNvPr>
          <p:cNvGrpSpPr/>
          <p:nvPr/>
        </p:nvGrpSpPr>
        <p:grpSpPr>
          <a:xfrm>
            <a:off x="10234198" y="2075219"/>
            <a:ext cx="929064" cy="94331"/>
            <a:chOff x="9967980" y="2063809"/>
            <a:chExt cx="929064" cy="94331"/>
          </a:xfrm>
        </p:grpSpPr>
        <p:sp>
          <p:nvSpPr>
            <p:cNvPr id="115" name="Oval 114">
              <a:extLst>
                <a:ext uri="{FF2B5EF4-FFF2-40B4-BE49-F238E27FC236}">
                  <a16:creationId xmlns:a16="http://schemas.microsoft.com/office/drawing/2014/main" id="{2081C83C-C87C-5A41-97A8-5245CD78F36F}"/>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16" name="Straight Connector 115">
              <a:extLst>
                <a:ext uri="{FF2B5EF4-FFF2-40B4-BE49-F238E27FC236}">
                  <a16:creationId xmlns:a16="http://schemas.microsoft.com/office/drawing/2014/main" id="{585D6A36-9C2F-9042-B2AB-1D69CD37F413}"/>
                </a:ext>
              </a:extLst>
            </p:cNvPr>
            <p:cNvCxnSpPr>
              <a:cxnSpLocks/>
              <a:stCxn id="115" idx="6"/>
              <a:endCxn id="117" idx="2"/>
            </p:cNvCxnSpPr>
            <p:nvPr/>
          </p:nvCxnSpPr>
          <p:spPr>
            <a:xfrm flipV="1">
              <a:off x="10059420" y="2109529"/>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17" name="Oval 116">
              <a:extLst>
                <a:ext uri="{FF2B5EF4-FFF2-40B4-BE49-F238E27FC236}">
                  <a16:creationId xmlns:a16="http://schemas.microsoft.com/office/drawing/2014/main" id="{33D7F6E6-9AB6-7C42-AB64-420BE39FBABF}"/>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18" name="TextBox 117">
            <a:extLst>
              <a:ext uri="{FF2B5EF4-FFF2-40B4-BE49-F238E27FC236}">
                <a16:creationId xmlns:a16="http://schemas.microsoft.com/office/drawing/2014/main" id="{C08DFCEF-9D69-F740-97B4-A8A6709B5D76}"/>
              </a:ext>
            </a:extLst>
          </p:cNvPr>
          <p:cNvSpPr txBox="1"/>
          <p:nvPr/>
        </p:nvSpPr>
        <p:spPr>
          <a:xfrm>
            <a:off x="11442950" y="1929251"/>
            <a:ext cx="542264" cy="1200329"/>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AG</a:t>
            </a:r>
          </a:p>
          <a:p>
            <a:r>
              <a:rPr lang="en-US" dirty="0">
                <a:latin typeface="Futura Medium" panose="020B0602020204020303" pitchFamily="34" charset="-79"/>
                <a:cs typeface="Futura Medium" panose="020B0602020204020303" pitchFamily="34" charset="-79"/>
              </a:rPr>
              <a:t>BD</a:t>
            </a:r>
          </a:p>
          <a:p>
            <a:r>
              <a:rPr lang="en-US" dirty="0">
                <a:latin typeface="Futura Medium" panose="020B0602020204020303" pitchFamily="34" charset="-79"/>
                <a:cs typeface="Futura Medium" panose="020B0602020204020303" pitchFamily="34" charset="-79"/>
              </a:rPr>
              <a:t>DE</a:t>
            </a:r>
          </a:p>
          <a:p>
            <a:r>
              <a:rPr lang="en-US" dirty="0">
                <a:latin typeface="Futura Medium" panose="020B0602020204020303" pitchFamily="34" charset="-79"/>
                <a:cs typeface="Futura Medium" panose="020B0602020204020303" pitchFamily="34" charset="-79"/>
              </a:rPr>
              <a:t>CD</a:t>
            </a:r>
          </a:p>
        </p:txBody>
      </p:sp>
      <p:grpSp>
        <p:nvGrpSpPr>
          <p:cNvPr id="119" name="Group 118">
            <a:extLst>
              <a:ext uri="{FF2B5EF4-FFF2-40B4-BE49-F238E27FC236}">
                <a16:creationId xmlns:a16="http://schemas.microsoft.com/office/drawing/2014/main" id="{FC87A12A-912A-1648-AAE3-3B88128465E4}"/>
              </a:ext>
            </a:extLst>
          </p:cNvPr>
          <p:cNvGrpSpPr/>
          <p:nvPr/>
        </p:nvGrpSpPr>
        <p:grpSpPr>
          <a:xfrm>
            <a:off x="10236308" y="2339667"/>
            <a:ext cx="929064" cy="94331"/>
            <a:chOff x="9970090" y="2328257"/>
            <a:chExt cx="929064" cy="94331"/>
          </a:xfrm>
        </p:grpSpPr>
        <p:sp>
          <p:nvSpPr>
            <p:cNvPr id="120" name="Oval 119">
              <a:extLst>
                <a:ext uri="{FF2B5EF4-FFF2-40B4-BE49-F238E27FC236}">
                  <a16:creationId xmlns:a16="http://schemas.microsoft.com/office/drawing/2014/main" id="{3BCA6A3D-5D4D-0D44-AFE3-E0BE915B6F89}"/>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1" name="Straight Connector 120">
              <a:extLst>
                <a:ext uri="{FF2B5EF4-FFF2-40B4-BE49-F238E27FC236}">
                  <a16:creationId xmlns:a16="http://schemas.microsoft.com/office/drawing/2014/main" id="{3FEBE450-DF89-1C41-B8AB-9452EAA8D1D2}"/>
                </a:ext>
              </a:extLst>
            </p:cNvPr>
            <p:cNvCxnSpPr>
              <a:cxnSpLocks/>
              <a:stCxn id="120" idx="6"/>
              <a:endCxn id="122"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22" name="Oval 121">
              <a:extLst>
                <a:ext uri="{FF2B5EF4-FFF2-40B4-BE49-F238E27FC236}">
                  <a16:creationId xmlns:a16="http://schemas.microsoft.com/office/drawing/2014/main" id="{C9FF9E61-3765-0941-9133-12EA258B4386}"/>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123" name="Group 122">
            <a:extLst>
              <a:ext uri="{FF2B5EF4-FFF2-40B4-BE49-F238E27FC236}">
                <a16:creationId xmlns:a16="http://schemas.microsoft.com/office/drawing/2014/main" id="{07E1331C-2E7D-7049-989A-DEFE388664F8}"/>
              </a:ext>
            </a:extLst>
          </p:cNvPr>
          <p:cNvGrpSpPr/>
          <p:nvPr/>
        </p:nvGrpSpPr>
        <p:grpSpPr>
          <a:xfrm>
            <a:off x="10236308" y="2605841"/>
            <a:ext cx="929064" cy="94331"/>
            <a:chOff x="9970090" y="2594431"/>
            <a:chExt cx="929064" cy="94331"/>
          </a:xfrm>
        </p:grpSpPr>
        <p:sp>
          <p:nvSpPr>
            <p:cNvPr id="124" name="Oval 123">
              <a:extLst>
                <a:ext uri="{FF2B5EF4-FFF2-40B4-BE49-F238E27FC236}">
                  <a16:creationId xmlns:a16="http://schemas.microsoft.com/office/drawing/2014/main" id="{2C6B5B78-FB71-844D-BAB3-2DBD3E7DB6CD}"/>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5" name="Straight Connector 124">
              <a:extLst>
                <a:ext uri="{FF2B5EF4-FFF2-40B4-BE49-F238E27FC236}">
                  <a16:creationId xmlns:a16="http://schemas.microsoft.com/office/drawing/2014/main" id="{F3650453-43B6-374D-B78C-18D0935AD591}"/>
                </a:ext>
              </a:extLst>
            </p:cNvPr>
            <p:cNvCxnSpPr>
              <a:cxnSpLocks/>
              <a:stCxn id="124" idx="6"/>
              <a:endCxn id="126"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26" name="Oval 125">
              <a:extLst>
                <a:ext uri="{FF2B5EF4-FFF2-40B4-BE49-F238E27FC236}">
                  <a16:creationId xmlns:a16="http://schemas.microsoft.com/office/drawing/2014/main" id="{B77C92DE-866A-334C-9A5B-EDA705F0F6D9}"/>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127" name="Group 126">
            <a:extLst>
              <a:ext uri="{FF2B5EF4-FFF2-40B4-BE49-F238E27FC236}">
                <a16:creationId xmlns:a16="http://schemas.microsoft.com/office/drawing/2014/main" id="{D8E6B1A1-DE12-3C42-B962-B5D14948E6C8}"/>
              </a:ext>
            </a:extLst>
          </p:cNvPr>
          <p:cNvGrpSpPr/>
          <p:nvPr/>
        </p:nvGrpSpPr>
        <p:grpSpPr>
          <a:xfrm>
            <a:off x="10236308" y="2891591"/>
            <a:ext cx="929064" cy="94331"/>
            <a:chOff x="9970090" y="2880181"/>
            <a:chExt cx="929064" cy="94331"/>
          </a:xfrm>
        </p:grpSpPr>
        <p:sp>
          <p:nvSpPr>
            <p:cNvPr id="128" name="Oval 127">
              <a:extLst>
                <a:ext uri="{FF2B5EF4-FFF2-40B4-BE49-F238E27FC236}">
                  <a16:creationId xmlns:a16="http://schemas.microsoft.com/office/drawing/2014/main" id="{D57EEF0C-E07B-4241-BD4E-550DFFE38C45}"/>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29" name="Straight Connector 128">
              <a:extLst>
                <a:ext uri="{FF2B5EF4-FFF2-40B4-BE49-F238E27FC236}">
                  <a16:creationId xmlns:a16="http://schemas.microsoft.com/office/drawing/2014/main" id="{968BC4D8-653A-F24E-8034-31FC4DB94603}"/>
                </a:ext>
              </a:extLst>
            </p:cNvPr>
            <p:cNvCxnSpPr>
              <a:cxnSpLocks/>
              <a:stCxn id="128" idx="6"/>
              <a:endCxn id="130"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0" name="Oval 129">
              <a:extLst>
                <a:ext uri="{FF2B5EF4-FFF2-40B4-BE49-F238E27FC236}">
                  <a16:creationId xmlns:a16="http://schemas.microsoft.com/office/drawing/2014/main" id="{43268CEA-885F-D84A-854B-A25AF547EDC5}"/>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31" name="Triangle 130">
            <a:extLst>
              <a:ext uri="{FF2B5EF4-FFF2-40B4-BE49-F238E27FC236}">
                <a16:creationId xmlns:a16="http://schemas.microsoft.com/office/drawing/2014/main" id="{538F8E4F-8365-2345-B461-6CB90D2AB19F}"/>
              </a:ext>
            </a:extLst>
          </p:cNvPr>
          <p:cNvSpPr/>
          <p:nvPr/>
        </p:nvSpPr>
        <p:spPr>
          <a:xfrm>
            <a:off x="10276466" y="4436136"/>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32" name="TextBox 131">
            <a:extLst>
              <a:ext uri="{FF2B5EF4-FFF2-40B4-BE49-F238E27FC236}">
                <a16:creationId xmlns:a16="http://schemas.microsoft.com/office/drawing/2014/main" id="{DE9085CD-EA38-264D-9413-7584A149E408}"/>
              </a:ext>
            </a:extLst>
          </p:cNvPr>
          <p:cNvSpPr txBox="1"/>
          <p:nvPr/>
        </p:nvSpPr>
        <p:spPr>
          <a:xfrm>
            <a:off x="11426238" y="4435402"/>
            <a:ext cx="651140"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BCD</a:t>
            </a:r>
          </a:p>
          <a:p>
            <a:endParaRPr lang="en-US" dirty="0">
              <a:latin typeface="Futura Medium" panose="020B0602020204020303" pitchFamily="34" charset="-79"/>
              <a:cs typeface="Futura Medium" panose="020B0602020204020303" pitchFamily="34" charset="-79"/>
            </a:endParaRPr>
          </a:p>
        </p:txBody>
      </p:sp>
      <p:grpSp>
        <p:nvGrpSpPr>
          <p:cNvPr id="133" name="Group 132">
            <a:extLst>
              <a:ext uri="{FF2B5EF4-FFF2-40B4-BE49-F238E27FC236}">
                <a16:creationId xmlns:a16="http://schemas.microsoft.com/office/drawing/2014/main" id="{01545972-72B3-3849-8DC4-A15D504D2F04}"/>
              </a:ext>
            </a:extLst>
          </p:cNvPr>
          <p:cNvGrpSpPr/>
          <p:nvPr/>
        </p:nvGrpSpPr>
        <p:grpSpPr>
          <a:xfrm>
            <a:off x="10246348" y="3153449"/>
            <a:ext cx="929064" cy="94331"/>
            <a:chOff x="9980130" y="3142039"/>
            <a:chExt cx="929064" cy="94331"/>
          </a:xfrm>
        </p:grpSpPr>
        <p:sp>
          <p:nvSpPr>
            <p:cNvPr id="134" name="Oval 133">
              <a:extLst>
                <a:ext uri="{FF2B5EF4-FFF2-40B4-BE49-F238E27FC236}">
                  <a16:creationId xmlns:a16="http://schemas.microsoft.com/office/drawing/2014/main" id="{7B1EA2F2-FD4F-764E-A903-1BB0F153971B}"/>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35" name="Straight Connector 134">
              <a:extLst>
                <a:ext uri="{FF2B5EF4-FFF2-40B4-BE49-F238E27FC236}">
                  <a16:creationId xmlns:a16="http://schemas.microsoft.com/office/drawing/2014/main" id="{1E62E34C-088C-1A48-AE3D-2A2A70C48668}"/>
                </a:ext>
              </a:extLst>
            </p:cNvPr>
            <p:cNvCxnSpPr>
              <a:cxnSpLocks/>
              <a:stCxn id="134" idx="6"/>
              <a:endCxn id="136"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36" name="Oval 135">
              <a:extLst>
                <a:ext uri="{FF2B5EF4-FFF2-40B4-BE49-F238E27FC236}">
                  <a16:creationId xmlns:a16="http://schemas.microsoft.com/office/drawing/2014/main" id="{ACAB7312-7D38-004F-A0E0-71DD9DB83367}"/>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37" name="TextBox 136">
            <a:extLst>
              <a:ext uri="{FF2B5EF4-FFF2-40B4-BE49-F238E27FC236}">
                <a16:creationId xmlns:a16="http://schemas.microsoft.com/office/drawing/2014/main" id="{8BE570A2-C044-3D4F-B539-A94D948B5D04}"/>
              </a:ext>
            </a:extLst>
          </p:cNvPr>
          <p:cNvSpPr txBox="1"/>
          <p:nvPr/>
        </p:nvSpPr>
        <p:spPr>
          <a:xfrm>
            <a:off x="11440833" y="3007361"/>
            <a:ext cx="540533"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GC</a:t>
            </a:r>
          </a:p>
        </p:txBody>
      </p:sp>
      <p:grpSp>
        <p:nvGrpSpPr>
          <p:cNvPr id="139" name="Group 138">
            <a:extLst>
              <a:ext uri="{FF2B5EF4-FFF2-40B4-BE49-F238E27FC236}">
                <a16:creationId xmlns:a16="http://schemas.microsoft.com/office/drawing/2014/main" id="{F4C580BE-B096-EB41-A27B-2D828CF83158}"/>
              </a:ext>
            </a:extLst>
          </p:cNvPr>
          <p:cNvGrpSpPr/>
          <p:nvPr/>
        </p:nvGrpSpPr>
        <p:grpSpPr>
          <a:xfrm>
            <a:off x="10246843" y="3398050"/>
            <a:ext cx="929064" cy="94331"/>
            <a:chOff x="9980625" y="3386640"/>
            <a:chExt cx="929064" cy="94331"/>
          </a:xfrm>
        </p:grpSpPr>
        <p:sp>
          <p:nvSpPr>
            <p:cNvPr id="140" name="Oval 139">
              <a:extLst>
                <a:ext uri="{FF2B5EF4-FFF2-40B4-BE49-F238E27FC236}">
                  <a16:creationId xmlns:a16="http://schemas.microsoft.com/office/drawing/2014/main" id="{89AFB109-C9DC-1941-8820-0F26C5F56AD7}"/>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41" name="Straight Connector 140">
              <a:extLst>
                <a:ext uri="{FF2B5EF4-FFF2-40B4-BE49-F238E27FC236}">
                  <a16:creationId xmlns:a16="http://schemas.microsoft.com/office/drawing/2014/main" id="{1E242FD1-5B4E-0146-8038-A072A01AA50E}"/>
                </a:ext>
              </a:extLst>
            </p:cNvPr>
            <p:cNvCxnSpPr>
              <a:cxnSpLocks/>
              <a:stCxn id="140" idx="6"/>
              <a:endCxn id="142" idx="2"/>
            </p:cNvCxnSpPr>
            <p:nvPr/>
          </p:nvCxnSpPr>
          <p:spPr>
            <a:xfrm flipV="1">
              <a:off x="10072065" y="3432360"/>
              <a:ext cx="746184" cy="2891"/>
            </a:xfrm>
            <a:prstGeom prst="line">
              <a:avLst/>
            </a:prstGeom>
            <a:ln w="47625">
              <a:solidFill>
                <a:srgbClr val="FF0000"/>
              </a:solidFill>
            </a:ln>
          </p:spPr>
          <p:style>
            <a:lnRef idx="3">
              <a:schemeClr val="dk1"/>
            </a:lnRef>
            <a:fillRef idx="0">
              <a:schemeClr val="dk1"/>
            </a:fillRef>
            <a:effectRef idx="2">
              <a:schemeClr val="dk1"/>
            </a:effectRef>
            <a:fontRef idx="minor">
              <a:schemeClr val="tx1"/>
            </a:fontRef>
          </p:style>
        </p:cxnSp>
        <p:sp>
          <p:nvSpPr>
            <p:cNvPr id="142" name="Oval 141">
              <a:extLst>
                <a:ext uri="{FF2B5EF4-FFF2-40B4-BE49-F238E27FC236}">
                  <a16:creationId xmlns:a16="http://schemas.microsoft.com/office/drawing/2014/main" id="{8F3BF357-6189-4C4F-820B-043AAE7D25AA}"/>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43" name="TextBox 142">
            <a:extLst>
              <a:ext uri="{FF2B5EF4-FFF2-40B4-BE49-F238E27FC236}">
                <a16:creationId xmlns:a16="http://schemas.microsoft.com/office/drawing/2014/main" id="{4407A1F2-90D2-8B4D-A2E6-670CB7B23ECF}"/>
              </a:ext>
            </a:extLst>
          </p:cNvPr>
          <p:cNvSpPr txBox="1"/>
          <p:nvPr/>
        </p:nvSpPr>
        <p:spPr>
          <a:xfrm>
            <a:off x="11437137" y="3241301"/>
            <a:ext cx="47641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a:t>
            </a:r>
          </a:p>
        </p:txBody>
      </p:sp>
      <p:sp>
        <p:nvSpPr>
          <p:cNvPr id="144" name="Triangle 143">
            <a:extLst>
              <a:ext uri="{FF2B5EF4-FFF2-40B4-BE49-F238E27FC236}">
                <a16:creationId xmlns:a16="http://schemas.microsoft.com/office/drawing/2014/main" id="{680193FF-2FAD-374D-8D8A-7D801EC2999E}"/>
              </a:ext>
            </a:extLst>
          </p:cNvPr>
          <p:cNvSpPr/>
          <p:nvPr/>
        </p:nvSpPr>
        <p:spPr>
          <a:xfrm>
            <a:off x="10246348" y="5454039"/>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45" name="TextBox 144">
            <a:extLst>
              <a:ext uri="{FF2B5EF4-FFF2-40B4-BE49-F238E27FC236}">
                <a16:creationId xmlns:a16="http://schemas.microsoft.com/office/drawing/2014/main" id="{BAAEA699-21AC-D14C-82E3-A3BCEA3C309D}"/>
              </a:ext>
            </a:extLst>
          </p:cNvPr>
          <p:cNvSpPr txBox="1"/>
          <p:nvPr/>
        </p:nvSpPr>
        <p:spPr>
          <a:xfrm>
            <a:off x="11432050" y="5468246"/>
            <a:ext cx="64472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CED</a:t>
            </a:r>
          </a:p>
        </p:txBody>
      </p:sp>
      <p:grpSp>
        <p:nvGrpSpPr>
          <p:cNvPr id="146" name="Group 145">
            <a:extLst>
              <a:ext uri="{FF2B5EF4-FFF2-40B4-BE49-F238E27FC236}">
                <a16:creationId xmlns:a16="http://schemas.microsoft.com/office/drawing/2014/main" id="{108383AD-3E6C-C947-8306-FD43F469275D}"/>
              </a:ext>
            </a:extLst>
          </p:cNvPr>
          <p:cNvGrpSpPr/>
          <p:nvPr/>
        </p:nvGrpSpPr>
        <p:grpSpPr>
          <a:xfrm>
            <a:off x="10246348" y="3645542"/>
            <a:ext cx="929064" cy="94331"/>
            <a:chOff x="9980130" y="3634132"/>
            <a:chExt cx="929064" cy="94331"/>
          </a:xfrm>
        </p:grpSpPr>
        <p:sp>
          <p:nvSpPr>
            <p:cNvPr id="147" name="Oval 146">
              <a:extLst>
                <a:ext uri="{FF2B5EF4-FFF2-40B4-BE49-F238E27FC236}">
                  <a16:creationId xmlns:a16="http://schemas.microsoft.com/office/drawing/2014/main" id="{C4699736-9CA7-2542-A68F-062111F289A5}"/>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48" name="Straight Connector 147">
              <a:extLst>
                <a:ext uri="{FF2B5EF4-FFF2-40B4-BE49-F238E27FC236}">
                  <a16:creationId xmlns:a16="http://schemas.microsoft.com/office/drawing/2014/main" id="{A331705C-6E3E-F04B-95FF-795918A3D8DA}"/>
                </a:ext>
              </a:extLst>
            </p:cNvPr>
            <p:cNvCxnSpPr>
              <a:cxnSpLocks/>
              <a:stCxn id="147" idx="6"/>
              <a:endCxn id="155"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55" name="Oval 154">
              <a:extLst>
                <a:ext uri="{FF2B5EF4-FFF2-40B4-BE49-F238E27FC236}">
                  <a16:creationId xmlns:a16="http://schemas.microsoft.com/office/drawing/2014/main" id="{7E1F6C37-1BEB-D343-93A7-0F0FE9F34E6E}"/>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156" name="TextBox 155">
            <a:extLst>
              <a:ext uri="{FF2B5EF4-FFF2-40B4-BE49-F238E27FC236}">
                <a16:creationId xmlns:a16="http://schemas.microsoft.com/office/drawing/2014/main" id="{60CA3388-83E9-D84D-9402-E64EF09E6738}"/>
              </a:ext>
            </a:extLst>
          </p:cNvPr>
          <p:cNvSpPr txBox="1"/>
          <p:nvPr/>
        </p:nvSpPr>
        <p:spPr>
          <a:xfrm>
            <a:off x="11441552" y="3474650"/>
            <a:ext cx="46358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a:t>
            </a:r>
          </a:p>
        </p:txBody>
      </p:sp>
      <p:sp>
        <p:nvSpPr>
          <p:cNvPr id="159" name="TextBox 158">
            <a:extLst>
              <a:ext uri="{FF2B5EF4-FFF2-40B4-BE49-F238E27FC236}">
                <a16:creationId xmlns:a16="http://schemas.microsoft.com/office/drawing/2014/main" id="{0872E1DC-D3C4-EA4E-ACAB-6D73DD383C4E}"/>
              </a:ext>
            </a:extLst>
          </p:cNvPr>
          <p:cNvSpPr txBox="1"/>
          <p:nvPr/>
        </p:nvSpPr>
        <p:spPr>
          <a:xfrm>
            <a:off x="11435769" y="579845"/>
            <a:ext cx="509948"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a:t>
            </a:r>
          </a:p>
          <a:p>
            <a:r>
              <a:rPr lang="en-US" dirty="0">
                <a:latin typeface="Futura Medium" panose="020B0602020204020303" pitchFamily="34" charset="-79"/>
                <a:cs typeface="Futura Medium" panose="020B0602020204020303" pitchFamily="34" charset="-79"/>
              </a:rPr>
              <a:t>BC</a:t>
            </a:r>
          </a:p>
        </p:txBody>
      </p:sp>
      <p:sp>
        <p:nvSpPr>
          <p:cNvPr id="162" name="TextBox 161">
            <a:extLst>
              <a:ext uri="{FF2B5EF4-FFF2-40B4-BE49-F238E27FC236}">
                <a16:creationId xmlns:a16="http://schemas.microsoft.com/office/drawing/2014/main" id="{F231BA2B-25F2-F84A-A73B-F62FA17DF507}"/>
              </a:ext>
            </a:extLst>
          </p:cNvPr>
          <p:cNvSpPr txBox="1"/>
          <p:nvPr/>
        </p:nvSpPr>
        <p:spPr>
          <a:xfrm>
            <a:off x="11431278" y="1126897"/>
            <a:ext cx="495649" cy="923330"/>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a:t>
            </a:r>
          </a:p>
          <a:p>
            <a:r>
              <a:rPr lang="en-US" dirty="0">
                <a:latin typeface="Futura Medium" panose="020B0602020204020303" pitchFamily="34" charset="-79"/>
                <a:cs typeface="Futura Medium" panose="020B0602020204020303" pitchFamily="34" charset="-79"/>
              </a:rPr>
              <a:t>EF</a:t>
            </a:r>
          </a:p>
          <a:p>
            <a:r>
              <a:rPr lang="en-US" dirty="0">
                <a:latin typeface="Futura Medium" panose="020B0602020204020303" pitchFamily="34" charset="-79"/>
                <a:cs typeface="Futura Medium" panose="020B0602020204020303" pitchFamily="34" charset="-79"/>
              </a:rPr>
              <a:t>FG</a:t>
            </a:r>
          </a:p>
        </p:txBody>
      </p:sp>
      <p:pic>
        <p:nvPicPr>
          <p:cNvPr id="182" name="Graphic 181" descr="Checkmark with solid fill">
            <a:extLst>
              <a:ext uri="{FF2B5EF4-FFF2-40B4-BE49-F238E27FC236}">
                <a16:creationId xmlns:a16="http://schemas.microsoft.com/office/drawing/2014/main" id="{0D38F1A1-3134-9B46-9E3A-B92D574442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7053" y="1750128"/>
            <a:ext cx="240665" cy="240665"/>
          </a:xfrm>
          <a:prstGeom prst="rect">
            <a:avLst/>
          </a:prstGeom>
        </p:spPr>
      </p:pic>
      <p:pic>
        <p:nvPicPr>
          <p:cNvPr id="183" name="Graphic 182" descr="Checkmark with solid fill">
            <a:extLst>
              <a:ext uri="{FF2B5EF4-FFF2-40B4-BE49-F238E27FC236}">
                <a16:creationId xmlns:a16="http://schemas.microsoft.com/office/drawing/2014/main" id="{221D6F15-CFB4-6249-9DDD-F83CC12DC9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7052" y="1511387"/>
            <a:ext cx="240665" cy="240665"/>
          </a:xfrm>
          <a:prstGeom prst="rect">
            <a:avLst/>
          </a:prstGeom>
        </p:spPr>
      </p:pic>
      <p:pic>
        <p:nvPicPr>
          <p:cNvPr id="185" name="Graphic 184" descr="Close with solid fill">
            <a:extLst>
              <a:ext uri="{FF2B5EF4-FFF2-40B4-BE49-F238E27FC236}">
                <a16:creationId xmlns:a16="http://schemas.microsoft.com/office/drawing/2014/main" id="{DFC6F71F-BC66-DA45-B0DB-948A13F07C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9007" y="3331498"/>
            <a:ext cx="240665" cy="240665"/>
          </a:xfrm>
          <a:prstGeom prst="rect">
            <a:avLst/>
          </a:prstGeom>
        </p:spPr>
      </p:pic>
      <p:pic>
        <p:nvPicPr>
          <p:cNvPr id="186" name="Graphic 185" descr="Checkmark with solid fill">
            <a:extLst>
              <a:ext uri="{FF2B5EF4-FFF2-40B4-BE49-F238E27FC236}">
                <a16:creationId xmlns:a16="http://schemas.microsoft.com/office/drawing/2014/main" id="{C75D1A48-B7E2-E145-98F2-D602650C68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6478" y="1972471"/>
            <a:ext cx="240665" cy="240665"/>
          </a:xfrm>
          <a:prstGeom prst="rect">
            <a:avLst/>
          </a:prstGeom>
        </p:spPr>
      </p:pic>
      <p:pic>
        <p:nvPicPr>
          <p:cNvPr id="187" name="Graphic 186" descr="Checkmark with solid fill">
            <a:extLst>
              <a:ext uri="{FF2B5EF4-FFF2-40B4-BE49-F238E27FC236}">
                <a16:creationId xmlns:a16="http://schemas.microsoft.com/office/drawing/2014/main" id="{2880EF39-E05A-D94A-BA67-C874D4C7F5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6478" y="679107"/>
            <a:ext cx="240665" cy="240665"/>
          </a:xfrm>
          <a:prstGeom prst="rect">
            <a:avLst/>
          </a:prstGeom>
        </p:spPr>
      </p:pic>
      <p:sp>
        <p:nvSpPr>
          <p:cNvPr id="254" name="TextBox 253">
            <a:extLst>
              <a:ext uri="{FF2B5EF4-FFF2-40B4-BE49-F238E27FC236}">
                <a16:creationId xmlns:a16="http://schemas.microsoft.com/office/drawing/2014/main" id="{3BF85B26-42F7-6A4D-B615-0F1B4CF9A691}"/>
              </a:ext>
            </a:extLst>
          </p:cNvPr>
          <p:cNvSpPr txBox="1"/>
          <p:nvPr/>
        </p:nvSpPr>
        <p:spPr>
          <a:xfrm>
            <a:off x="3880928" y="198298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A</a:t>
            </a:r>
          </a:p>
        </p:txBody>
      </p:sp>
      <p:sp>
        <p:nvSpPr>
          <p:cNvPr id="257" name="TextBox 256">
            <a:extLst>
              <a:ext uri="{FF2B5EF4-FFF2-40B4-BE49-F238E27FC236}">
                <a16:creationId xmlns:a16="http://schemas.microsoft.com/office/drawing/2014/main" id="{DFCA133F-49E6-CD4E-9DC1-0A985EFB0124}"/>
              </a:ext>
            </a:extLst>
          </p:cNvPr>
          <p:cNvSpPr txBox="1"/>
          <p:nvPr/>
        </p:nvSpPr>
        <p:spPr>
          <a:xfrm>
            <a:off x="3970012" y="651569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E</a:t>
            </a:r>
          </a:p>
        </p:txBody>
      </p:sp>
      <p:sp>
        <p:nvSpPr>
          <p:cNvPr id="258" name="TextBox 257">
            <a:extLst>
              <a:ext uri="{FF2B5EF4-FFF2-40B4-BE49-F238E27FC236}">
                <a16:creationId xmlns:a16="http://schemas.microsoft.com/office/drawing/2014/main" id="{A3C90589-F064-314A-834B-9894A2BBF10A}"/>
              </a:ext>
            </a:extLst>
          </p:cNvPr>
          <p:cNvSpPr txBox="1"/>
          <p:nvPr/>
        </p:nvSpPr>
        <p:spPr>
          <a:xfrm>
            <a:off x="1316889" y="5417664"/>
            <a:ext cx="287665"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F</a:t>
            </a:r>
          </a:p>
        </p:txBody>
      </p:sp>
      <p:sp>
        <p:nvSpPr>
          <p:cNvPr id="259" name="TextBox 258">
            <a:extLst>
              <a:ext uri="{FF2B5EF4-FFF2-40B4-BE49-F238E27FC236}">
                <a16:creationId xmlns:a16="http://schemas.microsoft.com/office/drawing/2014/main" id="{07BFA8E6-59ED-A740-BB62-638D22232F65}"/>
              </a:ext>
            </a:extLst>
          </p:cNvPr>
          <p:cNvSpPr txBox="1"/>
          <p:nvPr/>
        </p:nvSpPr>
        <p:spPr>
          <a:xfrm>
            <a:off x="1282570" y="2901011"/>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G</a:t>
            </a:r>
          </a:p>
        </p:txBody>
      </p:sp>
      <p:sp>
        <p:nvSpPr>
          <p:cNvPr id="260" name="Triangle 259">
            <a:extLst>
              <a:ext uri="{FF2B5EF4-FFF2-40B4-BE49-F238E27FC236}">
                <a16:creationId xmlns:a16="http://schemas.microsoft.com/office/drawing/2014/main" id="{0C147051-6989-2641-8363-099A4605F1BC}"/>
              </a:ext>
            </a:extLst>
          </p:cNvPr>
          <p:cNvSpPr/>
          <p:nvPr/>
        </p:nvSpPr>
        <p:spPr>
          <a:xfrm rot="19344028">
            <a:off x="750391" y="2743881"/>
            <a:ext cx="3541320" cy="1912928"/>
          </a:xfrm>
          <a:prstGeom prst="triangle">
            <a:avLst>
              <a:gd name="adj" fmla="val 31017"/>
            </a:avLst>
          </a:prstGeom>
          <a:solidFill>
            <a:srgbClr val="FF0000"/>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Futura Medium" panose="020B0602020204020303" pitchFamily="34" charset="-79"/>
              <a:cs typeface="Futura Medium" panose="020B0602020204020303" pitchFamily="34" charset="-79"/>
            </a:endParaRPr>
          </a:p>
        </p:txBody>
      </p:sp>
      <p:sp>
        <p:nvSpPr>
          <p:cNvPr id="261" name="Triangle 260">
            <a:extLst>
              <a:ext uri="{FF2B5EF4-FFF2-40B4-BE49-F238E27FC236}">
                <a16:creationId xmlns:a16="http://schemas.microsoft.com/office/drawing/2014/main" id="{7B019F7D-B18A-D14C-AA60-AF881F3A5F04}"/>
              </a:ext>
            </a:extLst>
          </p:cNvPr>
          <p:cNvSpPr/>
          <p:nvPr/>
        </p:nvSpPr>
        <p:spPr>
          <a:xfrm rot="1774440">
            <a:off x="2328042" y="3067911"/>
            <a:ext cx="2338137" cy="3294108"/>
          </a:xfrm>
          <a:prstGeom prst="triangle">
            <a:avLst>
              <a:gd name="adj" fmla="val 59678"/>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cxnSp>
        <p:nvCxnSpPr>
          <p:cNvPr id="262" name="Straight Connector 261">
            <a:extLst>
              <a:ext uri="{FF2B5EF4-FFF2-40B4-BE49-F238E27FC236}">
                <a16:creationId xmlns:a16="http://schemas.microsoft.com/office/drawing/2014/main" id="{66AD517E-630B-174E-9591-672FCFEE26DB}"/>
              </a:ext>
            </a:extLst>
          </p:cNvPr>
          <p:cNvCxnSpPr>
            <a:cxnSpLocks/>
          </p:cNvCxnSpPr>
          <p:nvPr/>
        </p:nvCxnSpPr>
        <p:spPr>
          <a:xfrm flipH="1">
            <a:off x="1699651" y="3420423"/>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263" name="Straight Connector 262">
            <a:extLst>
              <a:ext uri="{FF2B5EF4-FFF2-40B4-BE49-F238E27FC236}">
                <a16:creationId xmlns:a16="http://schemas.microsoft.com/office/drawing/2014/main" id="{756A5C61-47BC-F741-B847-C89E813FE304}"/>
              </a:ext>
            </a:extLst>
          </p:cNvPr>
          <p:cNvCxnSpPr>
            <a:cxnSpLocks/>
          </p:cNvCxnSpPr>
          <p:nvPr/>
        </p:nvCxnSpPr>
        <p:spPr>
          <a:xfrm flipH="1">
            <a:off x="3735549" y="3447205"/>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65" name="Triangle 264">
            <a:extLst>
              <a:ext uri="{FF2B5EF4-FFF2-40B4-BE49-F238E27FC236}">
                <a16:creationId xmlns:a16="http://schemas.microsoft.com/office/drawing/2014/main" id="{D845EA65-CD60-4646-9C86-2AD1B98996BD}"/>
              </a:ext>
            </a:extLst>
          </p:cNvPr>
          <p:cNvSpPr/>
          <p:nvPr/>
        </p:nvSpPr>
        <p:spPr>
          <a:xfrm>
            <a:off x="1402373" y="2166221"/>
            <a:ext cx="3057615" cy="1184446"/>
          </a:xfrm>
          <a:prstGeom prst="triangle">
            <a:avLst>
              <a:gd name="adj" fmla="val 74863"/>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68" name="Oval 267">
            <a:extLst>
              <a:ext uri="{FF2B5EF4-FFF2-40B4-BE49-F238E27FC236}">
                <a16:creationId xmlns:a16="http://schemas.microsoft.com/office/drawing/2014/main" id="{17EAF686-5815-6E44-AFD9-765461950F20}"/>
              </a:ext>
            </a:extLst>
          </p:cNvPr>
          <p:cNvSpPr/>
          <p:nvPr/>
        </p:nvSpPr>
        <p:spPr>
          <a:xfrm>
            <a:off x="4420471"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69" name="TextBox 268">
            <a:extLst>
              <a:ext uri="{FF2B5EF4-FFF2-40B4-BE49-F238E27FC236}">
                <a16:creationId xmlns:a16="http://schemas.microsoft.com/office/drawing/2014/main" id="{7A01177D-6A29-2B45-B04D-B83BE7F143D8}"/>
              </a:ext>
            </a:extLst>
          </p:cNvPr>
          <p:cNvSpPr txBox="1"/>
          <p:nvPr/>
        </p:nvSpPr>
        <p:spPr>
          <a:xfrm>
            <a:off x="4676883" y="3313490"/>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C</a:t>
            </a:r>
          </a:p>
        </p:txBody>
      </p:sp>
      <p:cxnSp>
        <p:nvCxnSpPr>
          <p:cNvPr id="271" name="Straight Connector 270">
            <a:extLst>
              <a:ext uri="{FF2B5EF4-FFF2-40B4-BE49-F238E27FC236}">
                <a16:creationId xmlns:a16="http://schemas.microsoft.com/office/drawing/2014/main" id="{A5DB8FE4-DC1A-A744-84AB-5C8CFAB76303}"/>
              </a:ext>
            </a:extLst>
          </p:cNvPr>
          <p:cNvCxnSpPr>
            <a:cxnSpLocks/>
          </p:cNvCxnSpPr>
          <p:nvPr/>
        </p:nvCxnSpPr>
        <p:spPr>
          <a:xfrm flipH="1">
            <a:off x="1510146" y="2171319"/>
            <a:ext cx="2173351" cy="1119788"/>
          </a:xfrm>
          <a:prstGeom prst="line">
            <a:avLst/>
          </a:prstGeom>
          <a:ln w="47625" cmpd="sng">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73" name="Straight Connector 272">
            <a:extLst>
              <a:ext uri="{FF2B5EF4-FFF2-40B4-BE49-F238E27FC236}">
                <a16:creationId xmlns:a16="http://schemas.microsoft.com/office/drawing/2014/main" id="{3855A27E-78F3-DD40-BDED-033ECD77E6AC}"/>
              </a:ext>
            </a:extLst>
          </p:cNvPr>
          <p:cNvCxnSpPr>
            <a:cxnSpLocks/>
          </p:cNvCxnSpPr>
          <p:nvPr/>
        </p:nvCxnSpPr>
        <p:spPr>
          <a:xfrm flipH="1" flipV="1">
            <a:off x="1445488" y="3447205"/>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74" name="Straight Connector 273">
            <a:extLst>
              <a:ext uri="{FF2B5EF4-FFF2-40B4-BE49-F238E27FC236}">
                <a16:creationId xmlns:a16="http://schemas.microsoft.com/office/drawing/2014/main" id="{518E0182-3765-FF4E-864D-990E5A138CFA}"/>
              </a:ext>
            </a:extLst>
          </p:cNvPr>
          <p:cNvCxnSpPr>
            <a:cxnSpLocks/>
          </p:cNvCxnSpPr>
          <p:nvPr/>
        </p:nvCxnSpPr>
        <p:spPr>
          <a:xfrm>
            <a:off x="1779353" y="5666988"/>
            <a:ext cx="1879800" cy="1064301"/>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76" name="Straight Connector 275">
            <a:extLst>
              <a:ext uri="{FF2B5EF4-FFF2-40B4-BE49-F238E27FC236}">
                <a16:creationId xmlns:a16="http://schemas.microsoft.com/office/drawing/2014/main" id="{312C44F9-10F8-494D-9589-247A46DCEDD5}"/>
              </a:ext>
            </a:extLst>
          </p:cNvPr>
          <p:cNvCxnSpPr>
            <a:cxnSpLocks/>
            <a:stCxn id="277" idx="1"/>
            <a:endCxn id="268" idx="1"/>
          </p:cNvCxnSpPr>
          <p:nvPr/>
        </p:nvCxnSpPr>
        <p:spPr>
          <a:xfrm>
            <a:off x="3695235" y="2106661"/>
            <a:ext cx="752018" cy="1184446"/>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77" name="Oval 276">
            <a:extLst>
              <a:ext uri="{FF2B5EF4-FFF2-40B4-BE49-F238E27FC236}">
                <a16:creationId xmlns:a16="http://schemas.microsoft.com/office/drawing/2014/main" id="{B83AE30C-F83F-444F-AA93-35C8D6DB6AA8}"/>
              </a:ext>
            </a:extLst>
          </p:cNvPr>
          <p:cNvSpPr/>
          <p:nvPr/>
        </p:nvSpPr>
        <p:spPr>
          <a:xfrm>
            <a:off x="3668453" y="207987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80" name="Oval 279">
            <a:extLst>
              <a:ext uri="{FF2B5EF4-FFF2-40B4-BE49-F238E27FC236}">
                <a16:creationId xmlns:a16="http://schemas.microsoft.com/office/drawing/2014/main" id="{444FB789-EAFE-A04F-A906-721070FAA348}"/>
              </a:ext>
            </a:extLst>
          </p:cNvPr>
          <p:cNvSpPr/>
          <p:nvPr/>
        </p:nvSpPr>
        <p:spPr>
          <a:xfrm>
            <a:off x="3644109" y="663984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81" name="Oval 280">
            <a:extLst>
              <a:ext uri="{FF2B5EF4-FFF2-40B4-BE49-F238E27FC236}">
                <a16:creationId xmlns:a16="http://schemas.microsoft.com/office/drawing/2014/main" id="{5FAF5B5E-F771-2E4C-B05D-7D07A6B90DC1}"/>
              </a:ext>
            </a:extLst>
          </p:cNvPr>
          <p:cNvSpPr/>
          <p:nvPr/>
        </p:nvSpPr>
        <p:spPr>
          <a:xfrm>
            <a:off x="1608211" y="5510890"/>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82" name="Oval 281">
            <a:extLst>
              <a:ext uri="{FF2B5EF4-FFF2-40B4-BE49-F238E27FC236}">
                <a16:creationId xmlns:a16="http://schemas.microsoft.com/office/drawing/2014/main" id="{91E163A6-2A4F-AF4E-AA74-626C8A8DB518}"/>
              </a:ext>
            </a:extLst>
          </p:cNvPr>
          <p:cNvSpPr/>
          <p:nvPr/>
        </p:nvSpPr>
        <p:spPr>
          <a:xfrm>
            <a:off x="1339004"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83" name="Straight Connector 282">
            <a:extLst>
              <a:ext uri="{FF2B5EF4-FFF2-40B4-BE49-F238E27FC236}">
                <a16:creationId xmlns:a16="http://schemas.microsoft.com/office/drawing/2014/main" id="{5CADA58A-0863-6246-BB60-DF3314621336}"/>
              </a:ext>
            </a:extLst>
          </p:cNvPr>
          <p:cNvCxnSpPr>
            <a:cxnSpLocks/>
          </p:cNvCxnSpPr>
          <p:nvPr/>
        </p:nvCxnSpPr>
        <p:spPr>
          <a:xfrm flipH="1">
            <a:off x="1521884" y="3355765"/>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49" name="Title 2">
            <a:extLst>
              <a:ext uri="{FF2B5EF4-FFF2-40B4-BE49-F238E27FC236}">
                <a16:creationId xmlns:a16="http://schemas.microsoft.com/office/drawing/2014/main" id="{7CB847F8-834F-4C05-BFB9-6BEF7213B52A}"/>
              </a:ext>
            </a:extLst>
          </p:cNvPr>
          <p:cNvSpPr txBox="1">
            <a:spLocks/>
          </p:cNvSpPr>
          <p:nvPr/>
        </p:nvSpPr>
        <p:spPr>
          <a:xfrm>
            <a:off x="0" y="-57150"/>
            <a:ext cx="8584234" cy="1023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Number of Triangles (a cycle bounds)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3495608-F624-4C16-A975-DB2601126B29}"/>
                  </a:ext>
                </a:extLst>
              </p:cNvPr>
              <p:cNvSpPr/>
              <p:nvPr/>
            </p:nvSpPr>
            <p:spPr>
              <a:xfrm>
                <a:off x="3450" y="677628"/>
                <a:ext cx="10118974" cy="1035668"/>
              </a:xfrm>
              <a:prstGeom prst="rect">
                <a:avLst/>
              </a:prstGeom>
            </p:spPr>
            <p:txBody>
              <a:bodyPr wrap="square">
                <a:spAutoFit/>
              </a:bodyPr>
              <a:lstStyle/>
              <a:p>
                <a:r>
                  <a:rPr lang="en-US" sz="2000" dirty="0"/>
                  <a:t>Minimize  </a:t>
                </a:r>
                <a14:m>
                  <m:oMath xmlns:m="http://schemas.openxmlformats.org/officeDocument/2006/math">
                    <m:r>
                      <a:rPr lang="en-US" sz="2000" i="1">
                        <a:latin typeface="Cambria Math" panose="02040503050406030204" pitchFamily="18" charset="0"/>
                      </a:rPr>
                      <m:t>𝑙𝑜𝑠𝑠</m:t>
                    </m:r>
                    <m:d>
                      <m:dPr>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e>
                      <m:sub>
                        <m:r>
                          <a:rPr lang="en-US" sz="2000" i="1">
                            <a:latin typeface="Cambria Math" panose="02040503050406030204" pitchFamily="18" charset="0"/>
                          </a:rPr>
                          <m:t>0</m:t>
                        </m:r>
                      </m:sub>
                    </m:sSub>
                  </m:oMath>
                </a14:m>
                <a:r>
                  <a:rPr lang="en-US" sz="2000" dirty="0">
                    <a:latin typeface="Futura Medium" panose="020B0602020204020303" pitchFamily="34" charset="-79"/>
                    <a:cs typeface="Futura Medium" panose="020B0602020204020303" pitchFamily="34" charset="-79"/>
                  </a:rPr>
                  <a:t> (Number of triangles)</a:t>
                </a:r>
                <a:endParaRPr lang="en-US" sz="2000" i="1" dirty="0">
                  <a:latin typeface="Cambria Math" panose="02040503050406030204" pitchFamily="18" charset="0"/>
                </a:endParaRPr>
              </a:p>
              <a:p>
                <a:r>
                  <a:rPr lang="en-US" sz="2000" dirty="0"/>
                  <a:t>Subject to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𝜎</m:t>
                        </m:r>
                      </m:e>
                      <m:sub>
                        <m:r>
                          <a:rPr lang="en-US" sz="2000" i="1">
                            <a:solidFill>
                              <a:srgbClr val="C00000"/>
                            </a:solidFill>
                            <a:latin typeface="Cambria Math" panose="02040503050406030204" pitchFamily="18" charset="0"/>
                          </a:rPr>
                          <m:t>𝑑𝑒𝑎𝑡</m:t>
                        </m:r>
                        <m:r>
                          <a:rPr lang="en-US" sz="2000" i="1">
                            <a:solidFill>
                              <a:srgbClr val="C00000"/>
                            </a:solidFill>
                            <a:latin typeface="Cambria Math" panose="02040503050406030204" pitchFamily="18" charset="0"/>
                          </a:rPr>
                          <m:t>h</m:t>
                        </m:r>
                      </m:sub>
                    </m:sSub>
                  </m:oMath>
                </a14:m>
                <a:r>
                  <a:rPr lang="en-US" sz="2000" dirty="0">
                    <a:latin typeface="Futura Medium" panose="020B0602020204020303" pitchFamily="34" charset="-79"/>
                    <a:cs typeface="Futura Medium" panose="020B0602020204020303" pitchFamily="34" charset="-79"/>
                  </a:rPr>
                  <a:t> + </a:t>
                </a:r>
                <a:r>
                  <a:rPr lang="en-US" sz="20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000" i="1">
                            <a:solidFill>
                              <a:srgbClr val="1454AF"/>
                            </a:solidFill>
                            <a:latin typeface="Cambria Math" panose="02040503050406030204" pitchFamily="18" charset="0"/>
                          </a:rPr>
                        </m:ctrlPr>
                      </m:sSupPr>
                      <m:e>
                        <m:r>
                          <a:rPr lang="en-US" sz="2000" i="1">
                            <a:solidFill>
                              <a:srgbClr val="1454AF"/>
                            </a:solidFill>
                            <a:latin typeface="Cambria Math" panose="02040503050406030204" pitchFamily="18" charset="0"/>
                          </a:rPr>
                          <m:t>𝑥</m:t>
                        </m:r>
                      </m:e>
                      <m:sup>
                        <m:r>
                          <a:rPr lang="en-US" sz="2000" i="1">
                            <a:solidFill>
                              <a:srgbClr val="1454AF"/>
                            </a:solidFill>
                            <a:latin typeface="Cambria Math" panose="02040503050406030204" pitchFamily="18" charset="0"/>
                          </a:rPr>
                          <m:t>𝑂𝑟𝑖𝑔</m:t>
                        </m:r>
                      </m:sup>
                    </m:sSup>
                  </m:oMath>
                </a14:m>
                <a:endParaRPr lang="en-US" sz="2000" dirty="0">
                  <a:latin typeface="Futura Medium" panose="020B0602020204020303" pitchFamily="34" charset="-79"/>
                  <a:cs typeface="Futura Medium" panose="020B0602020204020303" pitchFamily="34" charset="-79"/>
                </a:endParaRPr>
              </a:p>
              <a:p>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oMath>
                </a14:m>
                <a:r>
                  <a:rPr lang="en-US" sz="2000" dirty="0">
                    <a:latin typeface="Futura Medium" panose="020B0602020204020303" pitchFamily="34" charset="-79"/>
                    <a:cs typeface="Futura Medium" panose="020B0602020204020303" pitchFamily="34" charset="-79"/>
                  </a:rPr>
                  <a:t> must contain the </a:t>
                </a:r>
                <a:r>
                  <a:rPr lang="en-US" sz="20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000" i="1">
                            <a:solidFill>
                              <a:srgbClr val="00B050"/>
                            </a:solidFill>
                            <a:latin typeface="Cambria Math" panose="02040503050406030204" pitchFamily="18" charset="0"/>
                          </a:rPr>
                        </m:ctrlPr>
                      </m:sSupPr>
                      <m:e>
                        <m:r>
                          <a:rPr lang="en-US" sz="2000" i="1">
                            <a:solidFill>
                              <a:srgbClr val="00B050"/>
                            </a:solidFill>
                            <a:latin typeface="Cambria Math" panose="02040503050406030204" pitchFamily="18" charset="0"/>
                          </a:rPr>
                          <m:t>𝑥</m:t>
                        </m:r>
                      </m:e>
                      <m:sup>
                        <m:r>
                          <a:rPr lang="en-US" sz="2000" i="1">
                            <a:solidFill>
                              <a:srgbClr val="00B050"/>
                            </a:solidFill>
                            <a:latin typeface="Cambria Math" panose="02040503050406030204" pitchFamily="18" charset="0"/>
                          </a:rPr>
                          <m:t>𝑂𝑟𝑖𝑔</m:t>
                        </m:r>
                      </m:sup>
                    </m:sSup>
                    <m:r>
                      <a:rPr lang="en-US" sz="2000" i="1">
                        <a:solidFill>
                          <a:srgbClr val="00B050"/>
                        </a:solidFill>
                        <a:latin typeface="Cambria Math" panose="02040503050406030204" pitchFamily="18" charset="0"/>
                      </a:rPr>
                      <m:t>)</m:t>
                    </m:r>
                  </m:oMath>
                </a14:m>
                <a:r>
                  <a:rPr lang="en-US" sz="2000" dirty="0">
                    <a:solidFill>
                      <a:srgbClr val="00B050"/>
                    </a:solidFill>
                    <a:latin typeface="Futura Medium" panose="020B0602020204020303" pitchFamily="34" charset="-79"/>
                    <a:cs typeface="Futura Medium" panose="020B0602020204020303" pitchFamily="34" charset="-79"/>
                  </a:rPr>
                  <a:t> </a:t>
                </a:r>
                <a:r>
                  <a:rPr lang="en-US" sz="2000" dirty="0">
                    <a:latin typeface="Futura Medium" panose="020B0602020204020303" pitchFamily="34" charset="-79"/>
                    <a:cs typeface="Futura Medium" panose="020B0602020204020303" pitchFamily="34" charset="-79"/>
                  </a:rPr>
                  <a:t>and </a:t>
                </a:r>
                <a:r>
                  <a:rPr lang="en-US" sz="2000" dirty="0">
                    <a:solidFill>
                      <a:srgbClr val="FF0000"/>
                    </a:solidFill>
                    <a:latin typeface="Futura Medium" panose="020B0602020204020303" pitchFamily="34" charset="-79"/>
                    <a:cs typeface="Futura Medium" panose="020B0602020204020303" pitchFamily="34" charset="-79"/>
                  </a:rPr>
                  <a:t>no edge born after</a:t>
                </a:r>
              </a:p>
            </p:txBody>
          </p:sp>
        </mc:Choice>
        <mc:Fallback xmlns="">
          <p:sp>
            <p:nvSpPr>
              <p:cNvPr id="2" name="Rectangle 1">
                <a:extLst>
                  <a:ext uri="{FF2B5EF4-FFF2-40B4-BE49-F238E27FC236}">
                    <a16:creationId xmlns:a16="http://schemas.microsoft.com/office/drawing/2014/main" id="{13495608-F624-4C16-A975-DB2601126B29}"/>
                  </a:ext>
                </a:extLst>
              </p:cNvPr>
              <p:cNvSpPr>
                <a:spLocks noRot="1" noChangeAspect="1" noMove="1" noResize="1" noEditPoints="1" noAdjustHandles="1" noChangeArrowheads="1" noChangeShapeType="1" noTextEdit="1"/>
              </p:cNvSpPr>
              <p:nvPr/>
            </p:nvSpPr>
            <p:spPr>
              <a:xfrm>
                <a:off x="3450" y="677628"/>
                <a:ext cx="10118974" cy="1035668"/>
              </a:xfrm>
              <a:prstGeom prst="rect">
                <a:avLst/>
              </a:prstGeom>
              <a:blipFill>
                <a:blip r:embed="rId10"/>
                <a:stretch>
                  <a:fillRect l="-663" t="-3529" b="-10000"/>
                </a:stretch>
              </a:blipFill>
            </p:spPr>
            <p:txBody>
              <a:bodyPr/>
              <a:lstStyle/>
              <a:p>
                <a:r>
                  <a:rPr lang="en-US">
                    <a:noFill/>
                  </a:rPr>
                  <a:t> </a:t>
                </a:r>
              </a:p>
            </p:txBody>
          </p:sp>
        </mc:Fallback>
      </mc:AlternateContent>
    </p:spTree>
    <p:extLst>
      <p:ext uri="{BB962C8B-B14F-4D97-AF65-F5344CB8AC3E}">
        <p14:creationId xmlns:p14="http://schemas.microsoft.com/office/powerpoint/2010/main" val="199981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Oval 161">
            <a:extLst>
              <a:ext uri="{FF2B5EF4-FFF2-40B4-BE49-F238E27FC236}">
                <a16:creationId xmlns:a16="http://schemas.microsoft.com/office/drawing/2014/main" id="{442C973F-297E-5344-BD53-1D556AD892F2}"/>
              </a:ext>
            </a:extLst>
          </p:cNvPr>
          <p:cNvSpPr/>
          <p:nvPr/>
        </p:nvSpPr>
        <p:spPr>
          <a:xfrm>
            <a:off x="10235865" y="73321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81" name="Straight Connector 180">
            <a:extLst>
              <a:ext uri="{FF2B5EF4-FFF2-40B4-BE49-F238E27FC236}">
                <a16:creationId xmlns:a16="http://schemas.microsoft.com/office/drawing/2014/main" id="{DE82CC1E-256E-934E-AA4E-19BCE9FF7011}"/>
              </a:ext>
            </a:extLst>
          </p:cNvPr>
          <p:cNvCxnSpPr>
            <a:cxnSpLocks/>
            <a:stCxn id="162" idx="6"/>
            <a:endCxn id="182" idx="2"/>
          </p:cNvCxnSpPr>
          <p:nvPr/>
        </p:nvCxnSpPr>
        <p:spPr>
          <a:xfrm flipV="1">
            <a:off x="10327305" y="776039"/>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82" name="Oval 181">
            <a:extLst>
              <a:ext uri="{FF2B5EF4-FFF2-40B4-BE49-F238E27FC236}">
                <a16:creationId xmlns:a16="http://schemas.microsoft.com/office/drawing/2014/main" id="{FF44A86A-A780-944F-874C-830F7487B22B}"/>
              </a:ext>
            </a:extLst>
          </p:cNvPr>
          <p:cNvSpPr/>
          <p:nvPr/>
        </p:nvSpPr>
        <p:spPr>
          <a:xfrm>
            <a:off x="11073489" y="7303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83" name="Oval 182">
            <a:extLst>
              <a:ext uri="{FF2B5EF4-FFF2-40B4-BE49-F238E27FC236}">
                <a16:creationId xmlns:a16="http://schemas.microsoft.com/office/drawing/2014/main" id="{E98A7371-2CD8-7149-82E8-BF1F468BDC8D}"/>
              </a:ext>
            </a:extLst>
          </p:cNvPr>
          <p:cNvSpPr/>
          <p:nvPr/>
        </p:nvSpPr>
        <p:spPr>
          <a:xfrm>
            <a:off x="10235865" y="10024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84" name="Straight Connector 183">
            <a:extLst>
              <a:ext uri="{FF2B5EF4-FFF2-40B4-BE49-F238E27FC236}">
                <a16:creationId xmlns:a16="http://schemas.microsoft.com/office/drawing/2014/main" id="{DFBDFD19-E0FB-CE41-8D35-41E3FC6256D0}"/>
              </a:ext>
            </a:extLst>
          </p:cNvPr>
          <p:cNvCxnSpPr>
            <a:cxnSpLocks/>
            <a:stCxn id="183" idx="6"/>
            <a:endCxn id="185" idx="2"/>
          </p:cNvCxnSpPr>
          <p:nvPr/>
        </p:nvCxnSpPr>
        <p:spPr>
          <a:xfrm flipV="1">
            <a:off x="10327305" y="104528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5" name="Oval 184">
            <a:extLst>
              <a:ext uri="{FF2B5EF4-FFF2-40B4-BE49-F238E27FC236}">
                <a16:creationId xmlns:a16="http://schemas.microsoft.com/office/drawing/2014/main" id="{6872D3D4-FB22-724F-9537-A55CF60474EB}"/>
              </a:ext>
            </a:extLst>
          </p:cNvPr>
          <p:cNvSpPr/>
          <p:nvPr/>
        </p:nvSpPr>
        <p:spPr>
          <a:xfrm>
            <a:off x="11073489" y="99956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86" name="Oval 185">
            <a:extLst>
              <a:ext uri="{FF2B5EF4-FFF2-40B4-BE49-F238E27FC236}">
                <a16:creationId xmlns:a16="http://schemas.microsoft.com/office/drawing/2014/main" id="{58444253-D101-D842-BDB8-16BC7701F5D7}"/>
              </a:ext>
            </a:extLst>
          </p:cNvPr>
          <p:cNvSpPr/>
          <p:nvPr/>
        </p:nvSpPr>
        <p:spPr>
          <a:xfrm>
            <a:off x="10229329" y="12865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87" name="Straight Connector 186">
            <a:extLst>
              <a:ext uri="{FF2B5EF4-FFF2-40B4-BE49-F238E27FC236}">
                <a16:creationId xmlns:a16="http://schemas.microsoft.com/office/drawing/2014/main" id="{85E70D86-594F-5343-89A5-C5D278183335}"/>
              </a:ext>
            </a:extLst>
          </p:cNvPr>
          <p:cNvCxnSpPr>
            <a:cxnSpLocks/>
            <a:stCxn id="186" idx="6"/>
            <a:endCxn id="188" idx="2"/>
          </p:cNvCxnSpPr>
          <p:nvPr/>
        </p:nvCxnSpPr>
        <p:spPr>
          <a:xfrm flipV="1">
            <a:off x="10320769" y="132934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8" name="Oval 187">
            <a:extLst>
              <a:ext uri="{FF2B5EF4-FFF2-40B4-BE49-F238E27FC236}">
                <a16:creationId xmlns:a16="http://schemas.microsoft.com/office/drawing/2014/main" id="{BB07DB07-64C6-DF40-ABD1-6D1C528C486C}"/>
              </a:ext>
            </a:extLst>
          </p:cNvPr>
          <p:cNvSpPr/>
          <p:nvPr/>
        </p:nvSpPr>
        <p:spPr>
          <a:xfrm>
            <a:off x="11066953" y="128362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89" name="Oval 188">
            <a:extLst>
              <a:ext uri="{FF2B5EF4-FFF2-40B4-BE49-F238E27FC236}">
                <a16:creationId xmlns:a16="http://schemas.microsoft.com/office/drawing/2014/main" id="{069EC765-027C-EC43-85E7-E752B509618C}"/>
              </a:ext>
            </a:extLst>
          </p:cNvPr>
          <p:cNvSpPr/>
          <p:nvPr/>
        </p:nvSpPr>
        <p:spPr>
          <a:xfrm>
            <a:off x="10229329" y="157317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90" name="Straight Connector 189">
            <a:extLst>
              <a:ext uri="{FF2B5EF4-FFF2-40B4-BE49-F238E27FC236}">
                <a16:creationId xmlns:a16="http://schemas.microsoft.com/office/drawing/2014/main" id="{8DA650A6-19C4-484D-B796-BB4FE3B25D77}"/>
              </a:ext>
            </a:extLst>
          </p:cNvPr>
          <p:cNvCxnSpPr>
            <a:cxnSpLocks/>
            <a:stCxn id="189" idx="6"/>
            <a:endCxn id="191" idx="2"/>
          </p:cNvCxnSpPr>
          <p:nvPr/>
        </p:nvCxnSpPr>
        <p:spPr>
          <a:xfrm flipV="1">
            <a:off x="10320769" y="1615999"/>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91" name="Oval 190">
            <a:extLst>
              <a:ext uri="{FF2B5EF4-FFF2-40B4-BE49-F238E27FC236}">
                <a16:creationId xmlns:a16="http://schemas.microsoft.com/office/drawing/2014/main" id="{6E207521-060F-D34D-A8F3-30FEA665D9D1}"/>
              </a:ext>
            </a:extLst>
          </p:cNvPr>
          <p:cNvSpPr/>
          <p:nvPr/>
        </p:nvSpPr>
        <p:spPr>
          <a:xfrm>
            <a:off x="11066953" y="157027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92" name="Oval 191">
            <a:extLst>
              <a:ext uri="{FF2B5EF4-FFF2-40B4-BE49-F238E27FC236}">
                <a16:creationId xmlns:a16="http://schemas.microsoft.com/office/drawing/2014/main" id="{1D1D7A3D-DE15-2D46-A086-8618D26EE45C}"/>
              </a:ext>
            </a:extLst>
          </p:cNvPr>
          <p:cNvSpPr/>
          <p:nvPr/>
        </p:nvSpPr>
        <p:spPr>
          <a:xfrm>
            <a:off x="10230974" y="18276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93" name="Straight Connector 192">
            <a:extLst>
              <a:ext uri="{FF2B5EF4-FFF2-40B4-BE49-F238E27FC236}">
                <a16:creationId xmlns:a16="http://schemas.microsoft.com/office/drawing/2014/main" id="{E4A185DD-AF79-164F-8427-C812F8E883E9}"/>
              </a:ext>
            </a:extLst>
          </p:cNvPr>
          <p:cNvCxnSpPr>
            <a:cxnSpLocks/>
            <a:stCxn id="192" idx="6"/>
            <a:endCxn id="194" idx="2"/>
          </p:cNvCxnSpPr>
          <p:nvPr/>
        </p:nvCxnSpPr>
        <p:spPr>
          <a:xfrm flipV="1">
            <a:off x="10322414" y="187046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94" name="Oval 193">
            <a:extLst>
              <a:ext uri="{FF2B5EF4-FFF2-40B4-BE49-F238E27FC236}">
                <a16:creationId xmlns:a16="http://schemas.microsoft.com/office/drawing/2014/main" id="{8CD5EC88-FEFE-5041-B01F-4441D87B7C72}"/>
              </a:ext>
            </a:extLst>
          </p:cNvPr>
          <p:cNvSpPr/>
          <p:nvPr/>
        </p:nvSpPr>
        <p:spPr>
          <a:xfrm>
            <a:off x="11068598" y="182474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95" name="Triangle 194">
            <a:extLst>
              <a:ext uri="{FF2B5EF4-FFF2-40B4-BE49-F238E27FC236}">
                <a16:creationId xmlns:a16="http://schemas.microsoft.com/office/drawing/2014/main" id="{980A44CC-FCA6-B34E-B9F1-C49A93DD8C1F}"/>
              </a:ext>
            </a:extLst>
          </p:cNvPr>
          <p:cNvSpPr/>
          <p:nvPr/>
        </p:nvSpPr>
        <p:spPr>
          <a:xfrm>
            <a:off x="10276466" y="391440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96" name="TextBox 195">
            <a:extLst>
              <a:ext uri="{FF2B5EF4-FFF2-40B4-BE49-F238E27FC236}">
                <a16:creationId xmlns:a16="http://schemas.microsoft.com/office/drawing/2014/main" id="{080503F1-0794-C144-8125-2B6DE6CAF95C}"/>
              </a:ext>
            </a:extLst>
          </p:cNvPr>
          <p:cNvSpPr txBox="1"/>
          <p:nvPr/>
        </p:nvSpPr>
        <p:spPr>
          <a:xfrm>
            <a:off x="11440003" y="3959235"/>
            <a:ext cx="654346"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ABC</a:t>
            </a:r>
          </a:p>
        </p:txBody>
      </p:sp>
      <p:grpSp>
        <p:nvGrpSpPr>
          <p:cNvPr id="197" name="Group 196">
            <a:extLst>
              <a:ext uri="{FF2B5EF4-FFF2-40B4-BE49-F238E27FC236}">
                <a16:creationId xmlns:a16="http://schemas.microsoft.com/office/drawing/2014/main" id="{673AAD89-DF67-764A-AAF1-2978125D8092}"/>
              </a:ext>
            </a:extLst>
          </p:cNvPr>
          <p:cNvGrpSpPr/>
          <p:nvPr/>
        </p:nvGrpSpPr>
        <p:grpSpPr>
          <a:xfrm>
            <a:off x="10234198" y="2075219"/>
            <a:ext cx="929064" cy="94331"/>
            <a:chOff x="9967980" y="2063809"/>
            <a:chExt cx="929064" cy="94331"/>
          </a:xfrm>
        </p:grpSpPr>
        <p:sp>
          <p:nvSpPr>
            <p:cNvPr id="198" name="Oval 197">
              <a:extLst>
                <a:ext uri="{FF2B5EF4-FFF2-40B4-BE49-F238E27FC236}">
                  <a16:creationId xmlns:a16="http://schemas.microsoft.com/office/drawing/2014/main" id="{259A8852-1C42-104E-89A0-9E72FF9FB468}"/>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99" name="Straight Connector 198">
              <a:extLst>
                <a:ext uri="{FF2B5EF4-FFF2-40B4-BE49-F238E27FC236}">
                  <a16:creationId xmlns:a16="http://schemas.microsoft.com/office/drawing/2014/main" id="{30A7B95C-F2FA-DE43-A364-48D37F9FA5AB}"/>
                </a:ext>
              </a:extLst>
            </p:cNvPr>
            <p:cNvCxnSpPr>
              <a:cxnSpLocks/>
              <a:stCxn id="198" idx="6"/>
              <a:endCxn id="200" idx="2"/>
            </p:cNvCxnSpPr>
            <p:nvPr/>
          </p:nvCxnSpPr>
          <p:spPr>
            <a:xfrm flipV="1">
              <a:off x="10059420" y="2109529"/>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200" name="Oval 199">
              <a:extLst>
                <a:ext uri="{FF2B5EF4-FFF2-40B4-BE49-F238E27FC236}">
                  <a16:creationId xmlns:a16="http://schemas.microsoft.com/office/drawing/2014/main" id="{C057834E-2086-3441-8587-60960557A090}"/>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01" name="TextBox 200">
            <a:extLst>
              <a:ext uri="{FF2B5EF4-FFF2-40B4-BE49-F238E27FC236}">
                <a16:creationId xmlns:a16="http://schemas.microsoft.com/office/drawing/2014/main" id="{F9EDFE7C-C47A-A246-966C-E8E5235B1AD3}"/>
              </a:ext>
            </a:extLst>
          </p:cNvPr>
          <p:cNvSpPr txBox="1"/>
          <p:nvPr/>
        </p:nvSpPr>
        <p:spPr>
          <a:xfrm>
            <a:off x="11442950" y="1929251"/>
            <a:ext cx="542264" cy="1200329"/>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AG</a:t>
            </a:r>
          </a:p>
          <a:p>
            <a:r>
              <a:rPr lang="en-US" dirty="0">
                <a:latin typeface="Futura Medium" panose="020B0602020204020303" pitchFamily="34" charset="-79"/>
                <a:cs typeface="Futura Medium" panose="020B0602020204020303" pitchFamily="34" charset="-79"/>
              </a:rPr>
              <a:t>BD</a:t>
            </a:r>
          </a:p>
          <a:p>
            <a:r>
              <a:rPr lang="en-US" dirty="0">
                <a:latin typeface="Futura Medium" panose="020B0602020204020303" pitchFamily="34" charset="-79"/>
                <a:cs typeface="Futura Medium" panose="020B0602020204020303" pitchFamily="34" charset="-79"/>
              </a:rPr>
              <a:t>DE</a:t>
            </a:r>
          </a:p>
          <a:p>
            <a:r>
              <a:rPr lang="en-US" dirty="0">
                <a:latin typeface="Futura Medium" panose="020B0602020204020303" pitchFamily="34" charset="-79"/>
                <a:cs typeface="Futura Medium" panose="020B0602020204020303" pitchFamily="34" charset="-79"/>
              </a:rPr>
              <a:t>CD</a:t>
            </a:r>
          </a:p>
        </p:txBody>
      </p:sp>
      <p:grpSp>
        <p:nvGrpSpPr>
          <p:cNvPr id="202" name="Group 201">
            <a:extLst>
              <a:ext uri="{FF2B5EF4-FFF2-40B4-BE49-F238E27FC236}">
                <a16:creationId xmlns:a16="http://schemas.microsoft.com/office/drawing/2014/main" id="{5E90C348-AA88-8043-A087-BF81A21353EC}"/>
              </a:ext>
            </a:extLst>
          </p:cNvPr>
          <p:cNvGrpSpPr/>
          <p:nvPr/>
        </p:nvGrpSpPr>
        <p:grpSpPr>
          <a:xfrm>
            <a:off x="10236308" y="2339667"/>
            <a:ext cx="929064" cy="94331"/>
            <a:chOff x="9970090" y="2328257"/>
            <a:chExt cx="929064" cy="94331"/>
          </a:xfrm>
        </p:grpSpPr>
        <p:sp>
          <p:nvSpPr>
            <p:cNvPr id="203" name="Oval 202">
              <a:extLst>
                <a:ext uri="{FF2B5EF4-FFF2-40B4-BE49-F238E27FC236}">
                  <a16:creationId xmlns:a16="http://schemas.microsoft.com/office/drawing/2014/main" id="{1D21F88A-AE9A-BE4A-8890-796F34076A81}"/>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04" name="Straight Connector 203">
              <a:extLst>
                <a:ext uri="{FF2B5EF4-FFF2-40B4-BE49-F238E27FC236}">
                  <a16:creationId xmlns:a16="http://schemas.microsoft.com/office/drawing/2014/main" id="{7E54EC75-BA4B-A242-A229-35EE8D0E6D30}"/>
                </a:ext>
              </a:extLst>
            </p:cNvPr>
            <p:cNvCxnSpPr>
              <a:cxnSpLocks/>
              <a:stCxn id="203" idx="6"/>
              <a:endCxn id="205"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05" name="Oval 204">
              <a:extLst>
                <a:ext uri="{FF2B5EF4-FFF2-40B4-BE49-F238E27FC236}">
                  <a16:creationId xmlns:a16="http://schemas.microsoft.com/office/drawing/2014/main" id="{7CFEC5A5-8BA5-9548-AA60-2A889E58595F}"/>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206" name="Group 205">
            <a:extLst>
              <a:ext uri="{FF2B5EF4-FFF2-40B4-BE49-F238E27FC236}">
                <a16:creationId xmlns:a16="http://schemas.microsoft.com/office/drawing/2014/main" id="{0BBA2406-6B2D-BD43-8886-5CECC6158D24}"/>
              </a:ext>
            </a:extLst>
          </p:cNvPr>
          <p:cNvGrpSpPr/>
          <p:nvPr/>
        </p:nvGrpSpPr>
        <p:grpSpPr>
          <a:xfrm>
            <a:off x="10236308" y="2605841"/>
            <a:ext cx="929064" cy="94331"/>
            <a:chOff x="9970090" y="2594431"/>
            <a:chExt cx="929064" cy="94331"/>
          </a:xfrm>
        </p:grpSpPr>
        <p:sp>
          <p:nvSpPr>
            <p:cNvPr id="207" name="Oval 206">
              <a:extLst>
                <a:ext uri="{FF2B5EF4-FFF2-40B4-BE49-F238E27FC236}">
                  <a16:creationId xmlns:a16="http://schemas.microsoft.com/office/drawing/2014/main" id="{1E8CE8C9-A55F-BA4E-ABD0-1CBFD1EE98AC}"/>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08" name="Straight Connector 207">
              <a:extLst>
                <a:ext uri="{FF2B5EF4-FFF2-40B4-BE49-F238E27FC236}">
                  <a16:creationId xmlns:a16="http://schemas.microsoft.com/office/drawing/2014/main" id="{0F203ABC-C4A3-4F41-AF99-8998CF92306B}"/>
                </a:ext>
              </a:extLst>
            </p:cNvPr>
            <p:cNvCxnSpPr>
              <a:cxnSpLocks/>
              <a:stCxn id="207" idx="6"/>
              <a:endCxn id="209"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209" name="Oval 208">
              <a:extLst>
                <a:ext uri="{FF2B5EF4-FFF2-40B4-BE49-F238E27FC236}">
                  <a16:creationId xmlns:a16="http://schemas.microsoft.com/office/drawing/2014/main" id="{2C3CB6C1-2D45-C04E-AD7F-EA0912FE3AD0}"/>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210" name="Group 209">
            <a:extLst>
              <a:ext uri="{FF2B5EF4-FFF2-40B4-BE49-F238E27FC236}">
                <a16:creationId xmlns:a16="http://schemas.microsoft.com/office/drawing/2014/main" id="{8C98F069-0E63-8549-A853-BF58DC44913D}"/>
              </a:ext>
            </a:extLst>
          </p:cNvPr>
          <p:cNvGrpSpPr/>
          <p:nvPr/>
        </p:nvGrpSpPr>
        <p:grpSpPr>
          <a:xfrm>
            <a:off x="10236308" y="2891591"/>
            <a:ext cx="929064" cy="94331"/>
            <a:chOff x="9970090" y="2880181"/>
            <a:chExt cx="929064" cy="94331"/>
          </a:xfrm>
        </p:grpSpPr>
        <p:sp>
          <p:nvSpPr>
            <p:cNvPr id="211" name="Oval 210">
              <a:extLst>
                <a:ext uri="{FF2B5EF4-FFF2-40B4-BE49-F238E27FC236}">
                  <a16:creationId xmlns:a16="http://schemas.microsoft.com/office/drawing/2014/main" id="{CFAC317A-311A-7A45-84CF-F883640987A1}"/>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12" name="Straight Connector 211">
              <a:extLst>
                <a:ext uri="{FF2B5EF4-FFF2-40B4-BE49-F238E27FC236}">
                  <a16:creationId xmlns:a16="http://schemas.microsoft.com/office/drawing/2014/main" id="{51A3AE43-655C-B648-8C66-F9E7757F4268}"/>
                </a:ext>
              </a:extLst>
            </p:cNvPr>
            <p:cNvCxnSpPr>
              <a:cxnSpLocks/>
              <a:stCxn id="211" idx="6"/>
              <a:endCxn id="213"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13" name="Oval 212">
              <a:extLst>
                <a:ext uri="{FF2B5EF4-FFF2-40B4-BE49-F238E27FC236}">
                  <a16:creationId xmlns:a16="http://schemas.microsoft.com/office/drawing/2014/main" id="{400FCAC2-2346-E248-ACE8-6F9FFE20BBE4}"/>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14" name="Triangle 213">
            <a:extLst>
              <a:ext uri="{FF2B5EF4-FFF2-40B4-BE49-F238E27FC236}">
                <a16:creationId xmlns:a16="http://schemas.microsoft.com/office/drawing/2014/main" id="{0BB86F95-522C-F14F-B88C-D99A68CFF3B9}"/>
              </a:ext>
            </a:extLst>
          </p:cNvPr>
          <p:cNvSpPr/>
          <p:nvPr/>
        </p:nvSpPr>
        <p:spPr>
          <a:xfrm>
            <a:off x="10276466" y="4436136"/>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15" name="TextBox 214">
            <a:extLst>
              <a:ext uri="{FF2B5EF4-FFF2-40B4-BE49-F238E27FC236}">
                <a16:creationId xmlns:a16="http://schemas.microsoft.com/office/drawing/2014/main" id="{4F1E3E1E-0521-4E42-BE8E-5262C395406C}"/>
              </a:ext>
            </a:extLst>
          </p:cNvPr>
          <p:cNvSpPr txBox="1"/>
          <p:nvPr/>
        </p:nvSpPr>
        <p:spPr>
          <a:xfrm>
            <a:off x="11426238" y="4435402"/>
            <a:ext cx="651140"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BCD</a:t>
            </a:r>
          </a:p>
          <a:p>
            <a:endParaRPr lang="en-US" dirty="0">
              <a:latin typeface="Futura Medium" panose="020B0602020204020303" pitchFamily="34" charset="-79"/>
              <a:cs typeface="Futura Medium" panose="020B0602020204020303" pitchFamily="34" charset="-79"/>
            </a:endParaRPr>
          </a:p>
        </p:txBody>
      </p:sp>
      <p:grpSp>
        <p:nvGrpSpPr>
          <p:cNvPr id="216" name="Group 215">
            <a:extLst>
              <a:ext uri="{FF2B5EF4-FFF2-40B4-BE49-F238E27FC236}">
                <a16:creationId xmlns:a16="http://schemas.microsoft.com/office/drawing/2014/main" id="{2156B6D8-CE2A-4842-B2B4-6CB04AEF31C5}"/>
              </a:ext>
            </a:extLst>
          </p:cNvPr>
          <p:cNvGrpSpPr/>
          <p:nvPr/>
        </p:nvGrpSpPr>
        <p:grpSpPr>
          <a:xfrm>
            <a:off x="10246348" y="3153449"/>
            <a:ext cx="929064" cy="94331"/>
            <a:chOff x="9980130" y="3142039"/>
            <a:chExt cx="929064" cy="94331"/>
          </a:xfrm>
        </p:grpSpPr>
        <p:sp>
          <p:nvSpPr>
            <p:cNvPr id="217" name="Oval 216">
              <a:extLst>
                <a:ext uri="{FF2B5EF4-FFF2-40B4-BE49-F238E27FC236}">
                  <a16:creationId xmlns:a16="http://schemas.microsoft.com/office/drawing/2014/main" id="{4A86734A-4F82-0441-9D3A-2E3F84E731A0}"/>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18" name="Straight Connector 217">
              <a:extLst>
                <a:ext uri="{FF2B5EF4-FFF2-40B4-BE49-F238E27FC236}">
                  <a16:creationId xmlns:a16="http://schemas.microsoft.com/office/drawing/2014/main" id="{158613A2-6E26-5346-B578-1072CD7C0F4C}"/>
                </a:ext>
              </a:extLst>
            </p:cNvPr>
            <p:cNvCxnSpPr>
              <a:cxnSpLocks/>
              <a:stCxn id="217" idx="6"/>
              <a:endCxn id="219"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19" name="Oval 218">
              <a:extLst>
                <a:ext uri="{FF2B5EF4-FFF2-40B4-BE49-F238E27FC236}">
                  <a16:creationId xmlns:a16="http://schemas.microsoft.com/office/drawing/2014/main" id="{AFCAA5D1-8207-564A-B327-40CDC88FA537}"/>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20" name="TextBox 219">
            <a:extLst>
              <a:ext uri="{FF2B5EF4-FFF2-40B4-BE49-F238E27FC236}">
                <a16:creationId xmlns:a16="http://schemas.microsoft.com/office/drawing/2014/main" id="{80E9979E-C301-CA45-B848-C1A661F8CA81}"/>
              </a:ext>
            </a:extLst>
          </p:cNvPr>
          <p:cNvSpPr txBox="1"/>
          <p:nvPr/>
        </p:nvSpPr>
        <p:spPr>
          <a:xfrm>
            <a:off x="11440833" y="3007361"/>
            <a:ext cx="540533"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GC</a:t>
            </a:r>
          </a:p>
        </p:txBody>
      </p:sp>
      <p:grpSp>
        <p:nvGrpSpPr>
          <p:cNvPr id="221" name="Group 220">
            <a:extLst>
              <a:ext uri="{FF2B5EF4-FFF2-40B4-BE49-F238E27FC236}">
                <a16:creationId xmlns:a16="http://schemas.microsoft.com/office/drawing/2014/main" id="{D68ED789-9F4C-DF40-926D-DF6C9E35D502}"/>
              </a:ext>
            </a:extLst>
          </p:cNvPr>
          <p:cNvGrpSpPr/>
          <p:nvPr/>
        </p:nvGrpSpPr>
        <p:grpSpPr>
          <a:xfrm>
            <a:off x="10246843" y="3398050"/>
            <a:ext cx="929064" cy="94331"/>
            <a:chOff x="9980625" y="3386640"/>
            <a:chExt cx="929064" cy="94331"/>
          </a:xfrm>
        </p:grpSpPr>
        <p:sp>
          <p:nvSpPr>
            <p:cNvPr id="222" name="Oval 221">
              <a:extLst>
                <a:ext uri="{FF2B5EF4-FFF2-40B4-BE49-F238E27FC236}">
                  <a16:creationId xmlns:a16="http://schemas.microsoft.com/office/drawing/2014/main" id="{09C81F56-1468-984B-9DCD-5A4A9CD521DA}"/>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23" name="Straight Connector 222">
              <a:extLst>
                <a:ext uri="{FF2B5EF4-FFF2-40B4-BE49-F238E27FC236}">
                  <a16:creationId xmlns:a16="http://schemas.microsoft.com/office/drawing/2014/main" id="{12FFC61F-5159-6C4E-A893-39B7F71C4D95}"/>
                </a:ext>
              </a:extLst>
            </p:cNvPr>
            <p:cNvCxnSpPr>
              <a:cxnSpLocks/>
              <a:stCxn id="222" idx="6"/>
              <a:endCxn id="224" idx="2"/>
            </p:cNvCxnSpPr>
            <p:nvPr/>
          </p:nvCxnSpPr>
          <p:spPr>
            <a:xfrm flipV="1">
              <a:off x="10072065" y="3432360"/>
              <a:ext cx="746184" cy="2891"/>
            </a:xfrm>
            <a:prstGeom prst="line">
              <a:avLst/>
            </a:prstGeom>
            <a:ln w="47625">
              <a:solidFill>
                <a:srgbClr val="FF0000"/>
              </a:solidFill>
            </a:ln>
          </p:spPr>
          <p:style>
            <a:lnRef idx="3">
              <a:schemeClr val="dk1"/>
            </a:lnRef>
            <a:fillRef idx="0">
              <a:schemeClr val="dk1"/>
            </a:fillRef>
            <a:effectRef idx="2">
              <a:schemeClr val="dk1"/>
            </a:effectRef>
            <a:fontRef idx="minor">
              <a:schemeClr val="tx1"/>
            </a:fontRef>
          </p:style>
        </p:cxnSp>
        <p:sp>
          <p:nvSpPr>
            <p:cNvPr id="224" name="Oval 223">
              <a:extLst>
                <a:ext uri="{FF2B5EF4-FFF2-40B4-BE49-F238E27FC236}">
                  <a16:creationId xmlns:a16="http://schemas.microsoft.com/office/drawing/2014/main" id="{7A8D65FB-21AD-3F4D-85FB-ED85263E04BB}"/>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25" name="TextBox 224">
            <a:extLst>
              <a:ext uri="{FF2B5EF4-FFF2-40B4-BE49-F238E27FC236}">
                <a16:creationId xmlns:a16="http://schemas.microsoft.com/office/drawing/2014/main" id="{79F8D3C7-55F0-6D4D-9B87-3802A23AA8B2}"/>
              </a:ext>
            </a:extLst>
          </p:cNvPr>
          <p:cNvSpPr txBox="1"/>
          <p:nvPr/>
        </p:nvSpPr>
        <p:spPr>
          <a:xfrm>
            <a:off x="11437137" y="3241301"/>
            <a:ext cx="47641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a:t>
            </a:r>
          </a:p>
        </p:txBody>
      </p:sp>
      <p:grpSp>
        <p:nvGrpSpPr>
          <p:cNvPr id="228" name="Group 227">
            <a:extLst>
              <a:ext uri="{FF2B5EF4-FFF2-40B4-BE49-F238E27FC236}">
                <a16:creationId xmlns:a16="http://schemas.microsoft.com/office/drawing/2014/main" id="{D17CA88F-0048-D443-BF73-3F1B8F751616}"/>
              </a:ext>
            </a:extLst>
          </p:cNvPr>
          <p:cNvGrpSpPr/>
          <p:nvPr/>
        </p:nvGrpSpPr>
        <p:grpSpPr>
          <a:xfrm>
            <a:off x="10246348" y="3645542"/>
            <a:ext cx="929064" cy="94331"/>
            <a:chOff x="9980130" y="3634132"/>
            <a:chExt cx="929064" cy="94331"/>
          </a:xfrm>
        </p:grpSpPr>
        <p:sp>
          <p:nvSpPr>
            <p:cNvPr id="229" name="Oval 228">
              <a:extLst>
                <a:ext uri="{FF2B5EF4-FFF2-40B4-BE49-F238E27FC236}">
                  <a16:creationId xmlns:a16="http://schemas.microsoft.com/office/drawing/2014/main" id="{2B0E3886-CD0F-C249-A69F-B2C7C7E3909C}"/>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30" name="Straight Connector 229">
              <a:extLst>
                <a:ext uri="{FF2B5EF4-FFF2-40B4-BE49-F238E27FC236}">
                  <a16:creationId xmlns:a16="http://schemas.microsoft.com/office/drawing/2014/main" id="{E9801560-848A-4A42-9375-8218EB43B3E3}"/>
                </a:ext>
              </a:extLst>
            </p:cNvPr>
            <p:cNvCxnSpPr>
              <a:cxnSpLocks/>
              <a:stCxn id="229" idx="6"/>
              <a:endCxn id="231"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31" name="Oval 230">
              <a:extLst>
                <a:ext uri="{FF2B5EF4-FFF2-40B4-BE49-F238E27FC236}">
                  <a16:creationId xmlns:a16="http://schemas.microsoft.com/office/drawing/2014/main" id="{D5CF9D2A-7957-2E47-8DDD-B0F1312C00AE}"/>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32" name="TextBox 231">
            <a:extLst>
              <a:ext uri="{FF2B5EF4-FFF2-40B4-BE49-F238E27FC236}">
                <a16:creationId xmlns:a16="http://schemas.microsoft.com/office/drawing/2014/main" id="{BCE7FEB5-85E5-5F43-B70B-A2E3DAB784D6}"/>
              </a:ext>
            </a:extLst>
          </p:cNvPr>
          <p:cNvSpPr txBox="1"/>
          <p:nvPr/>
        </p:nvSpPr>
        <p:spPr>
          <a:xfrm>
            <a:off x="11441552" y="3474650"/>
            <a:ext cx="46358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a:t>
            </a:r>
          </a:p>
        </p:txBody>
      </p:sp>
      <p:sp>
        <p:nvSpPr>
          <p:cNvPr id="233" name="TextBox 232">
            <a:extLst>
              <a:ext uri="{FF2B5EF4-FFF2-40B4-BE49-F238E27FC236}">
                <a16:creationId xmlns:a16="http://schemas.microsoft.com/office/drawing/2014/main" id="{4050D855-B96C-EE46-857B-C4CE3993120E}"/>
              </a:ext>
            </a:extLst>
          </p:cNvPr>
          <p:cNvSpPr txBox="1"/>
          <p:nvPr/>
        </p:nvSpPr>
        <p:spPr>
          <a:xfrm>
            <a:off x="11435769" y="579845"/>
            <a:ext cx="509948"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a:t>
            </a:r>
          </a:p>
          <a:p>
            <a:r>
              <a:rPr lang="en-US" dirty="0">
                <a:latin typeface="Futura Medium" panose="020B0602020204020303" pitchFamily="34" charset="-79"/>
                <a:cs typeface="Futura Medium" panose="020B0602020204020303" pitchFamily="34" charset="-79"/>
              </a:rPr>
              <a:t>BC</a:t>
            </a:r>
          </a:p>
        </p:txBody>
      </p:sp>
      <p:sp>
        <p:nvSpPr>
          <p:cNvPr id="234" name="TextBox 233">
            <a:extLst>
              <a:ext uri="{FF2B5EF4-FFF2-40B4-BE49-F238E27FC236}">
                <a16:creationId xmlns:a16="http://schemas.microsoft.com/office/drawing/2014/main" id="{A162A5AA-7319-6540-A250-CD2DB9DCCB69}"/>
              </a:ext>
            </a:extLst>
          </p:cNvPr>
          <p:cNvSpPr txBox="1"/>
          <p:nvPr/>
        </p:nvSpPr>
        <p:spPr>
          <a:xfrm>
            <a:off x="11431278" y="1126897"/>
            <a:ext cx="495649" cy="923330"/>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a:t>
            </a:r>
          </a:p>
          <a:p>
            <a:r>
              <a:rPr lang="en-US" dirty="0">
                <a:latin typeface="Futura Medium" panose="020B0602020204020303" pitchFamily="34" charset="-79"/>
                <a:cs typeface="Futura Medium" panose="020B0602020204020303" pitchFamily="34" charset="-79"/>
              </a:rPr>
              <a:t>EF</a:t>
            </a:r>
          </a:p>
          <a:p>
            <a:r>
              <a:rPr lang="en-US" dirty="0">
                <a:latin typeface="Futura Medium" panose="020B0602020204020303" pitchFamily="34" charset="-79"/>
                <a:cs typeface="Futura Medium" panose="020B0602020204020303" pitchFamily="34" charset="-79"/>
              </a:rPr>
              <a:t>FG</a:t>
            </a:r>
          </a:p>
        </p:txBody>
      </p:sp>
      <p:pic>
        <p:nvPicPr>
          <p:cNvPr id="235" name="Graphic 234" descr="Checkmark with solid fill">
            <a:extLst>
              <a:ext uri="{FF2B5EF4-FFF2-40B4-BE49-F238E27FC236}">
                <a16:creationId xmlns:a16="http://schemas.microsoft.com/office/drawing/2014/main" id="{018B9ACE-18EF-514A-804E-E26CBDED17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7053" y="1750128"/>
            <a:ext cx="240665" cy="240665"/>
          </a:xfrm>
          <a:prstGeom prst="rect">
            <a:avLst/>
          </a:prstGeom>
        </p:spPr>
      </p:pic>
      <p:pic>
        <p:nvPicPr>
          <p:cNvPr id="236" name="Graphic 235" descr="Checkmark with solid fill">
            <a:extLst>
              <a:ext uri="{FF2B5EF4-FFF2-40B4-BE49-F238E27FC236}">
                <a16:creationId xmlns:a16="http://schemas.microsoft.com/office/drawing/2014/main" id="{BC9D9477-243F-2F4D-9C75-DA35215D48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7052" y="1511387"/>
            <a:ext cx="240665" cy="240665"/>
          </a:xfrm>
          <a:prstGeom prst="rect">
            <a:avLst/>
          </a:prstGeom>
        </p:spPr>
      </p:pic>
      <p:pic>
        <p:nvPicPr>
          <p:cNvPr id="237" name="Graphic 236" descr="Close with solid fill">
            <a:extLst>
              <a:ext uri="{FF2B5EF4-FFF2-40B4-BE49-F238E27FC236}">
                <a16:creationId xmlns:a16="http://schemas.microsoft.com/office/drawing/2014/main" id="{7924FB1A-1463-3141-9613-28E87083B6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7052" y="2847418"/>
            <a:ext cx="240665" cy="240665"/>
          </a:xfrm>
          <a:prstGeom prst="rect">
            <a:avLst/>
          </a:prstGeom>
        </p:spPr>
      </p:pic>
      <p:pic>
        <p:nvPicPr>
          <p:cNvPr id="238" name="Graphic 237" descr="Checkmark with solid fill">
            <a:extLst>
              <a:ext uri="{FF2B5EF4-FFF2-40B4-BE49-F238E27FC236}">
                <a16:creationId xmlns:a16="http://schemas.microsoft.com/office/drawing/2014/main" id="{185465D9-F4CE-E046-B599-FD91B03B50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6478" y="1972471"/>
            <a:ext cx="240665" cy="240665"/>
          </a:xfrm>
          <a:prstGeom prst="rect">
            <a:avLst/>
          </a:prstGeom>
        </p:spPr>
      </p:pic>
      <p:pic>
        <p:nvPicPr>
          <p:cNvPr id="239" name="Graphic 238" descr="Checkmark with solid fill">
            <a:extLst>
              <a:ext uri="{FF2B5EF4-FFF2-40B4-BE49-F238E27FC236}">
                <a16:creationId xmlns:a16="http://schemas.microsoft.com/office/drawing/2014/main" id="{B46A7B19-9F13-4D46-B722-31AAAEAB6B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6478" y="679107"/>
            <a:ext cx="240665" cy="240665"/>
          </a:xfrm>
          <a:prstGeom prst="rect">
            <a:avLst/>
          </a:prstGeom>
        </p:spPr>
      </p:pic>
      <p:sp>
        <p:nvSpPr>
          <p:cNvPr id="250" name="TextBox 249">
            <a:extLst>
              <a:ext uri="{FF2B5EF4-FFF2-40B4-BE49-F238E27FC236}">
                <a16:creationId xmlns:a16="http://schemas.microsoft.com/office/drawing/2014/main" id="{A1A20476-E0D6-014E-B928-39ABF7FE01E2}"/>
              </a:ext>
            </a:extLst>
          </p:cNvPr>
          <p:cNvSpPr txBox="1"/>
          <p:nvPr/>
        </p:nvSpPr>
        <p:spPr>
          <a:xfrm>
            <a:off x="3880928" y="198298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A</a:t>
            </a:r>
          </a:p>
        </p:txBody>
      </p:sp>
      <p:sp>
        <p:nvSpPr>
          <p:cNvPr id="252" name="TextBox 251">
            <a:extLst>
              <a:ext uri="{FF2B5EF4-FFF2-40B4-BE49-F238E27FC236}">
                <a16:creationId xmlns:a16="http://schemas.microsoft.com/office/drawing/2014/main" id="{E409E8F2-777D-E841-AD2D-D2C99250AEEB}"/>
              </a:ext>
            </a:extLst>
          </p:cNvPr>
          <p:cNvSpPr txBox="1"/>
          <p:nvPr/>
        </p:nvSpPr>
        <p:spPr>
          <a:xfrm>
            <a:off x="6421223" y="5509216"/>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D</a:t>
            </a:r>
          </a:p>
        </p:txBody>
      </p:sp>
      <p:sp>
        <p:nvSpPr>
          <p:cNvPr id="253" name="TextBox 252">
            <a:extLst>
              <a:ext uri="{FF2B5EF4-FFF2-40B4-BE49-F238E27FC236}">
                <a16:creationId xmlns:a16="http://schemas.microsoft.com/office/drawing/2014/main" id="{303AC682-08FD-6848-8E69-EF773473E301}"/>
              </a:ext>
            </a:extLst>
          </p:cNvPr>
          <p:cNvSpPr txBox="1"/>
          <p:nvPr/>
        </p:nvSpPr>
        <p:spPr>
          <a:xfrm>
            <a:off x="3970012" y="651569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E</a:t>
            </a:r>
          </a:p>
        </p:txBody>
      </p:sp>
      <p:sp>
        <p:nvSpPr>
          <p:cNvPr id="254" name="TextBox 253">
            <a:extLst>
              <a:ext uri="{FF2B5EF4-FFF2-40B4-BE49-F238E27FC236}">
                <a16:creationId xmlns:a16="http://schemas.microsoft.com/office/drawing/2014/main" id="{65661622-A90C-C448-9697-C1ADBDD01EE7}"/>
              </a:ext>
            </a:extLst>
          </p:cNvPr>
          <p:cNvSpPr txBox="1"/>
          <p:nvPr/>
        </p:nvSpPr>
        <p:spPr>
          <a:xfrm>
            <a:off x="1316889" y="5417664"/>
            <a:ext cx="287665"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F</a:t>
            </a:r>
          </a:p>
        </p:txBody>
      </p:sp>
      <p:sp>
        <p:nvSpPr>
          <p:cNvPr id="255" name="TextBox 254">
            <a:extLst>
              <a:ext uri="{FF2B5EF4-FFF2-40B4-BE49-F238E27FC236}">
                <a16:creationId xmlns:a16="http://schemas.microsoft.com/office/drawing/2014/main" id="{D03A6435-6445-FB48-A753-1873C82CEFE6}"/>
              </a:ext>
            </a:extLst>
          </p:cNvPr>
          <p:cNvSpPr txBox="1"/>
          <p:nvPr/>
        </p:nvSpPr>
        <p:spPr>
          <a:xfrm>
            <a:off x="1282570" y="2901011"/>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G</a:t>
            </a:r>
          </a:p>
        </p:txBody>
      </p:sp>
      <p:sp>
        <p:nvSpPr>
          <p:cNvPr id="256" name="Triangle 255">
            <a:extLst>
              <a:ext uri="{FF2B5EF4-FFF2-40B4-BE49-F238E27FC236}">
                <a16:creationId xmlns:a16="http://schemas.microsoft.com/office/drawing/2014/main" id="{374F6E69-4C7B-B34A-B03E-FD551C64DE97}"/>
              </a:ext>
            </a:extLst>
          </p:cNvPr>
          <p:cNvSpPr/>
          <p:nvPr/>
        </p:nvSpPr>
        <p:spPr>
          <a:xfrm rot="19344028">
            <a:off x="750391" y="2743881"/>
            <a:ext cx="3541320" cy="1912928"/>
          </a:xfrm>
          <a:prstGeom prst="triangle">
            <a:avLst>
              <a:gd name="adj" fmla="val 31017"/>
            </a:avLst>
          </a:prstGeom>
          <a:solidFill>
            <a:srgbClr val="FF0000"/>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Futura Medium" panose="020B0602020204020303" pitchFamily="34" charset="-79"/>
              <a:cs typeface="Futura Medium" panose="020B0602020204020303" pitchFamily="34" charset="-79"/>
            </a:endParaRPr>
          </a:p>
        </p:txBody>
      </p:sp>
      <p:sp>
        <p:nvSpPr>
          <p:cNvPr id="257" name="Triangle 256">
            <a:extLst>
              <a:ext uri="{FF2B5EF4-FFF2-40B4-BE49-F238E27FC236}">
                <a16:creationId xmlns:a16="http://schemas.microsoft.com/office/drawing/2014/main" id="{8AF4A539-CC89-D644-912C-DF299D12E4C7}"/>
              </a:ext>
            </a:extLst>
          </p:cNvPr>
          <p:cNvSpPr/>
          <p:nvPr/>
        </p:nvSpPr>
        <p:spPr>
          <a:xfrm rot="1774440">
            <a:off x="2328042" y="3067911"/>
            <a:ext cx="2338137" cy="3294108"/>
          </a:xfrm>
          <a:prstGeom prst="triangle">
            <a:avLst>
              <a:gd name="adj" fmla="val 59678"/>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cxnSp>
        <p:nvCxnSpPr>
          <p:cNvPr id="258" name="Straight Connector 257">
            <a:extLst>
              <a:ext uri="{FF2B5EF4-FFF2-40B4-BE49-F238E27FC236}">
                <a16:creationId xmlns:a16="http://schemas.microsoft.com/office/drawing/2014/main" id="{68B4F49D-7AE8-574A-9AC8-FF1C4763BEE7}"/>
              </a:ext>
            </a:extLst>
          </p:cNvPr>
          <p:cNvCxnSpPr>
            <a:cxnSpLocks/>
          </p:cNvCxnSpPr>
          <p:nvPr/>
        </p:nvCxnSpPr>
        <p:spPr>
          <a:xfrm flipH="1">
            <a:off x="1699651" y="3420423"/>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C8169A61-FACF-8749-9854-8BEB12A97051}"/>
              </a:ext>
            </a:extLst>
          </p:cNvPr>
          <p:cNvCxnSpPr>
            <a:cxnSpLocks/>
          </p:cNvCxnSpPr>
          <p:nvPr/>
        </p:nvCxnSpPr>
        <p:spPr>
          <a:xfrm flipH="1">
            <a:off x="3735549" y="3447205"/>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260" name="Straight Connector 259">
            <a:extLst>
              <a:ext uri="{FF2B5EF4-FFF2-40B4-BE49-F238E27FC236}">
                <a16:creationId xmlns:a16="http://schemas.microsoft.com/office/drawing/2014/main" id="{C0539196-3D36-E048-815B-9D623DF45C58}"/>
              </a:ext>
            </a:extLst>
          </p:cNvPr>
          <p:cNvCxnSpPr>
            <a:cxnSpLocks/>
          </p:cNvCxnSpPr>
          <p:nvPr/>
        </p:nvCxnSpPr>
        <p:spPr>
          <a:xfrm>
            <a:off x="4507511" y="3352106"/>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61" name="Triangle 260">
            <a:extLst>
              <a:ext uri="{FF2B5EF4-FFF2-40B4-BE49-F238E27FC236}">
                <a16:creationId xmlns:a16="http://schemas.microsoft.com/office/drawing/2014/main" id="{EB0AE83B-9D1A-8D46-8E31-53607D24A08C}"/>
              </a:ext>
            </a:extLst>
          </p:cNvPr>
          <p:cNvSpPr/>
          <p:nvPr/>
        </p:nvSpPr>
        <p:spPr>
          <a:xfrm>
            <a:off x="1402373" y="2166221"/>
            <a:ext cx="3057615" cy="1184446"/>
          </a:xfrm>
          <a:prstGeom prst="triangle">
            <a:avLst>
              <a:gd name="adj" fmla="val 74863"/>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62" name="Triangle 261">
            <a:extLst>
              <a:ext uri="{FF2B5EF4-FFF2-40B4-BE49-F238E27FC236}">
                <a16:creationId xmlns:a16="http://schemas.microsoft.com/office/drawing/2014/main" id="{C74B8297-301B-5A4E-A4E2-C09F3C1DB1D1}"/>
              </a:ext>
            </a:extLst>
          </p:cNvPr>
          <p:cNvSpPr/>
          <p:nvPr/>
        </p:nvSpPr>
        <p:spPr>
          <a:xfrm rot="20330545">
            <a:off x="3149150" y="3512831"/>
            <a:ext cx="2721203" cy="2773599"/>
          </a:xfrm>
          <a:prstGeom prst="triangle">
            <a:avLst>
              <a:gd name="adj" fmla="val 70009"/>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264" name="Oval 263">
            <a:extLst>
              <a:ext uri="{FF2B5EF4-FFF2-40B4-BE49-F238E27FC236}">
                <a16:creationId xmlns:a16="http://schemas.microsoft.com/office/drawing/2014/main" id="{4D7A7808-4D15-284C-B084-D62D9A17B5F4}"/>
              </a:ext>
            </a:extLst>
          </p:cNvPr>
          <p:cNvSpPr/>
          <p:nvPr/>
        </p:nvSpPr>
        <p:spPr>
          <a:xfrm>
            <a:off x="4420471"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65" name="TextBox 264">
            <a:extLst>
              <a:ext uri="{FF2B5EF4-FFF2-40B4-BE49-F238E27FC236}">
                <a16:creationId xmlns:a16="http://schemas.microsoft.com/office/drawing/2014/main" id="{1BD59AC2-5E5D-0A4D-B402-56561F8BD262}"/>
              </a:ext>
            </a:extLst>
          </p:cNvPr>
          <p:cNvSpPr txBox="1"/>
          <p:nvPr/>
        </p:nvSpPr>
        <p:spPr>
          <a:xfrm>
            <a:off x="4676883" y="3313490"/>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C</a:t>
            </a:r>
          </a:p>
        </p:txBody>
      </p:sp>
      <p:cxnSp>
        <p:nvCxnSpPr>
          <p:cNvPr id="267" name="Straight Connector 266">
            <a:extLst>
              <a:ext uri="{FF2B5EF4-FFF2-40B4-BE49-F238E27FC236}">
                <a16:creationId xmlns:a16="http://schemas.microsoft.com/office/drawing/2014/main" id="{186DCC37-4499-7540-BA0C-D55C624CD945}"/>
              </a:ext>
            </a:extLst>
          </p:cNvPr>
          <p:cNvCxnSpPr>
            <a:cxnSpLocks/>
          </p:cNvCxnSpPr>
          <p:nvPr/>
        </p:nvCxnSpPr>
        <p:spPr>
          <a:xfrm flipH="1">
            <a:off x="1510146" y="2171319"/>
            <a:ext cx="2173351" cy="1119788"/>
          </a:xfrm>
          <a:prstGeom prst="line">
            <a:avLst/>
          </a:prstGeom>
          <a:ln w="47625" cmpd="sng">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68" name="Straight Connector 267">
            <a:extLst>
              <a:ext uri="{FF2B5EF4-FFF2-40B4-BE49-F238E27FC236}">
                <a16:creationId xmlns:a16="http://schemas.microsoft.com/office/drawing/2014/main" id="{64D9E8C5-9AEC-B24F-88EE-D09BFE5E00A4}"/>
              </a:ext>
            </a:extLst>
          </p:cNvPr>
          <p:cNvCxnSpPr>
            <a:cxnSpLocks/>
          </p:cNvCxnSpPr>
          <p:nvPr/>
        </p:nvCxnSpPr>
        <p:spPr>
          <a:xfrm flipV="1">
            <a:off x="3777804" y="5752509"/>
            <a:ext cx="2466391" cy="952482"/>
          </a:xfrm>
          <a:prstGeom prst="line">
            <a:avLst/>
          </a:prstGeom>
          <a:ln w="47625">
            <a:solidFill>
              <a:srgbClr val="00B050"/>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69" name="Straight Connector 268">
            <a:extLst>
              <a:ext uri="{FF2B5EF4-FFF2-40B4-BE49-F238E27FC236}">
                <a16:creationId xmlns:a16="http://schemas.microsoft.com/office/drawing/2014/main" id="{B67A5629-86E6-E249-B549-EE0CBC9139B7}"/>
              </a:ext>
            </a:extLst>
          </p:cNvPr>
          <p:cNvCxnSpPr>
            <a:cxnSpLocks/>
          </p:cNvCxnSpPr>
          <p:nvPr/>
        </p:nvCxnSpPr>
        <p:spPr>
          <a:xfrm flipH="1" flipV="1">
            <a:off x="1445488" y="3447205"/>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70" name="Straight Connector 269">
            <a:extLst>
              <a:ext uri="{FF2B5EF4-FFF2-40B4-BE49-F238E27FC236}">
                <a16:creationId xmlns:a16="http://schemas.microsoft.com/office/drawing/2014/main" id="{DEB30771-9268-1C4A-A299-22DC65E6E7C8}"/>
              </a:ext>
            </a:extLst>
          </p:cNvPr>
          <p:cNvCxnSpPr>
            <a:cxnSpLocks/>
          </p:cNvCxnSpPr>
          <p:nvPr/>
        </p:nvCxnSpPr>
        <p:spPr>
          <a:xfrm>
            <a:off x="1779353" y="5666988"/>
            <a:ext cx="1879800" cy="1064301"/>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72" name="Straight Connector 271">
            <a:extLst>
              <a:ext uri="{FF2B5EF4-FFF2-40B4-BE49-F238E27FC236}">
                <a16:creationId xmlns:a16="http://schemas.microsoft.com/office/drawing/2014/main" id="{0FE9EB67-1351-ED43-A385-18E94DA533DB}"/>
              </a:ext>
            </a:extLst>
          </p:cNvPr>
          <p:cNvCxnSpPr>
            <a:cxnSpLocks/>
            <a:stCxn id="273" idx="1"/>
            <a:endCxn id="264" idx="1"/>
          </p:cNvCxnSpPr>
          <p:nvPr/>
        </p:nvCxnSpPr>
        <p:spPr>
          <a:xfrm>
            <a:off x="3695235" y="2106661"/>
            <a:ext cx="752018" cy="1184446"/>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73" name="Oval 272">
            <a:extLst>
              <a:ext uri="{FF2B5EF4-FFF2-40B4-BE49-F238E27FC236}">
                <a16:creationId xmlns:a16="http://schemas.microsoft.com/office/drawing/2014/main" id="{8105FD1B-8A47-3241-A16B-9536EA5C21F1}"/>
              </a:ext>
            </a:extLst>
          </p:cNvPr>
          <p:cNvSpPr/>
          <p:nvPr/>
        </p:nvSpPr>
        <p:spPr>
          <a:xfrm>
            <a:off x="3668453" y="207987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75" name="Oval 274">
            <a:extLst>
              <a:ext uri="{FF2B5EF4-FFF2-40B4-BE49-F238E27FC236}">
                <a16:creationId xmlns:a16="http://schemas.microsoft.com/office/drawing/2014/main" id="{8E108A71-9E8D-7842-8615-0ED4DF72E04A}"/>
              </a:ext>
            </a:extLst>
          </p:cNvPr>
          <p:cNvSpPr/>
          <p:nvPr/>
        </p:nvSpPr>
        <p:spPr>
          <a:xfrm>
            <a:off x="6202369" y="559641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76" name="Oval 275">
            <a:extLst>
              <a:ext uri="{FF2B5EF4-FFF2-40B4-BE49-F238E27FC236}">
                <a16:creationId xmlns:a16="http://schemas.microsoft.com/office/drawing/2014/main" id="{C1F5AC56-C1D8-514F-BB00-3C5E1ADC3015}"/>
              </a:ext>
            </a:extLst>
          </p:cNvPr>
          <p:cNvSpPr/>
          <p:nvPr/>
        </p:nvSpPr>
        <p:spPr>
          <a:xfrm>
            <a:off x="3644109" y="663984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77" name="Oval 276">
            <a:extLst>
              <a:ext uri="{FF2B5EF4-FFF2-40B4-BE49-F238E27FC236}">
                <a16:creationId xmlns:a16="http://schemas.microsoft.com/office/drawing/2014/main" id="{1F78BCC3-2AFF-0D4C-994E-3EB6CC5DE5A6}"/>
              </a:ext>
            </a:extLst>
          </p:cNvPr>
          <p:cNvSpPr/>
          <p:nvPr/>
        </p:nvSpPr>
        <p:spPr>
          <a:xfrm>
            <a:off x="1608211" y="5510890"/>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78" name="Oval 277">
            <a:extLst>
              <a:ext uri="{FF2B5EF4-FFF2-40B4-BE49-F238E27FC236}">
                <a16:creationId xmlns:a16="http://schemas.microsoft.com/office/drawing/2014/main" id="{FFDD09E4-B50D-BF44-9B15-DBCB38BAAD35}"/>
              </a:ext>
            </a:extLst>
          </p:cNvPr>
          <p:cNvSpPr/>
          <p:nvPr/>
        </p:nvSpPr>
        <p:spPr>
          <a:xfrm>
            <a:off x="1339004"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79" name="Straight Connector 278">
            <a:extLst>
              <a:ext uri="{FF2B5EF4-FFF2-40B4-BE49-F238E27FC236}">
                <a16:creationId xmlns:a16="http://schemas.microsoft.com/office/drawing/2014/main" id="{CB1ED474-239B-2B41-B5C0-4531859D5195}"/>
              </a:ext>
            </a:extLst>
          </p:cNvPr>
          <p:cNvCxnSpPr>
            <a:cxnSpLocks/>
          </p:cNvCxnSpPr>
          <p:nvPr/>
        </p:nvCxnSpPr>
        <p:spPr>
          <a:xfrm flipH="1">
            <a:off x="1521884" y="3355765"/>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5" name="Title 2">
            <a:extLst>
              <a:ext uri="{FF2B5EF4-FFF2-40B4-BE49-F238E27FC236}">
                <a16:creationId xmlns:a16="http://schemas.microsoft.com/office/drawing/2014/main" id="{15649DC1-DCD2-4C72-BE3D-1F9A2C8BE70A}"/>
              </a:ext>
            </a:extLst>
          </p:cNvPr>
          <p:cNvSpPr txBox="1">
            <a:spLocks/>
          </p:cNvSpPr>
          <p:nvPr/>
        </p:nvSpPr>
        <p:spPr>
          <a:xfrm>
            <a:off x="0" y="-57150"/>
            <a:ext cx="8584234" cy="1023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Number of Triangles (a cycle bounds)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EB1A798-8B14-41FB-9D8E-BA5412D7FDAE}"/>
                  </a:ext>
                </a:extLst>
              </p:cNvPr>
              <p:cNvSpPr/>
              <p:nvPr/>
            </p:nvSpPr>
            <p:spPr>
              <a:xfrm>
                <a:off x="7389" y="732763"/>
                <a:ext cx="9915930" cy="1035668"/>
              </a:xfrm>
              <a:prstGeom prst="rect">
                <a:avLst/>
              </a:prstGeom>
            </p:spPr>
            <p:txBody>
              <a:bodyPr wrap="square">
                <a:spAutoFit/>
              </a:bodyPr>
              <a:lstStyle/>
              <a:p>
                <a:r>
                  <a:rPr lang="en-US" sz="2000" dirty="0"/>
                  <a:t>Minimize  </a:t>
                </a:r>
                <a14:m>
                  <m:oMath xmlns:m="http://schemas.openxmlformats.org/officeDocument/2006/math">
                    <m:r>
                      <a:rPr lang="en-US" sz="2000" i="1">
                        <a:latin typeface="Cambria Math" panose="02040503050406030204" pitchFamily="18" charset="0"/>
                      </a:rPr>
                      <m:t>𝑙𝑜𝑠𝑠</m:t>
                    </m:r>
                    <m:d>
                      <m:dPr>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e>
                      <m:sub>
                        <m:r>
                          <a:rPr lang="en-US" sz="2000" i="1">
                            <a:latin typeface="Cambria Math" panose="02040503050406030204" pitchFamily="18" charset="0"/>
                          </a:rPr>
                          <m:t>0</m:t>
                        </m:r>
                      </m:sub>
                    </m:sSub>
                  </m:oMath>
                </a14:m>
                <a:r>
                  <a:rPr lang="en-US" sz="2000" dirty="0">
                    <a:latin typeface="Futura Medium" panose="020B0602020204020303" pitchFamily="34" charset="-79"/>
                    <a:cs typeface="Futura Medium" panose="020B0602020204020303" pitchFamily="34" charset="-79"/>
                  </a:rPr>
                  <a:t> (Number of triangles)</a:t>
                </a:r>
                <a:endParaRPr lang="en-US" sz="2000" i="1" dirty="0">
                  <a:latin typeface="Cambria Math" panose="02040503050406030204" pitchFamily="18" charset="0"/>
                </a:endParaRPr>
              </a:p>
              <a:p>
                <a:r>
                  <a:rPr lang="en-US" sz="2000" dirty="0"/>
                  <a:t>Subject to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𝜎</m:t>
                        </m:r>
                      </m:e>
                      <m:sub>
                        <m:r>
                          <a:rPr lang="en-US" sz="2000" i="1">
                            <a:solidFill>
                              <a:srgbClr val="C00000"/>
                            </a:solidFill>
                            <a:latin typeface="Cambria Math" panose="02040503050406030204" pitchFamily="18" charset="0"/>
                          </a:rPr>
                          <m:t>𝑑𝑒𝑎𝑡</m:t>
                        </m:r>
                        <m:r>
                          <a:rPr lang="en-US" sz="2000" i="1">
                            <a:solidFill>
                              <a:srgbClr val="C00000"/>
                            </a:solidFill>
                            <a:latin typeface="Cambria Math" panose="02040503050406030204" pitchFamily="18" charset="0"/>
                          </a:rPr>
                          <m:t>h</m:t>
                        </m:r>
                      </m:sub>
                    </m:sSub>
                  </m:oMath>
                </a14:m>
                <a:r>
                  <a:rPr lang="en-US" sz="2000" dirty="0">
                    <a:latin typeface="Futura Medium" panose="020B0602020204020303" pitchFamily="34" charset="-79"/>
                    <a:cs typeface="Futura Medium" panose="020B0602020204020303" pitchFamily="34" charset="-79"/>
                  </a:rPr>
                  <a:t> + </a:t>
                </a:r>
                <a:r>
                  <a:rPr lang="en-US" sz="20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000" i="1">
                            <a:solidFill>
                              <a:srgbClr val="1454AF"/>
                            </a:solidFill>
                            <a:latin typeface="Cambria Math" panose="02040503050406030204" pitchFamily="18" charset="0"/>
                          </a:rPr>
                        </m:ctrlPr>
                      </m:sSupPr>
                      <m:e>
                        <m:r>
                          <a:rPr lang="en-US" sz="2000" i="1">
                            <a:solidFill>
                              <a:srgbClr val="1454AF"/>
                            </a:solidFill>
                            <a:latin typeface="Cambria Math" panose="02040503050406030204" pitchFamily="18" charset="0"/>
                          </a:rPr>
                          <m:t>𝑥</m:t>
                        </m:r>
                      </m:e>
                      <m:sup>
                        <m:r>
                          <a:rPr lang="en-US" sz="2000" i="1">
                            <a:solidFill>
                              <a:srgbClr val="1454AF"/>
                            </a:solidFill>
                            <a:latin typeface="Cambria Math" panose="02040503050406030204" pitchFamily="18" charset="0"/>
                          </a:rPr>
                          <m:t>𝑂𝑟𝑖𝑔</m:t>
                        </m:r>
                      </m:sup>
                    </m:sSup>
                  </m:oMath>
                </a14:m>
                <a:endParaRPr lang="en-US" sz="2000" dirty="0">
                  <a:latin typeface="Futura Medium" panose="020B0602020204020303" pitchFamily="34" charset="-79"/>
                  <a:cs typeface="Futura Medium" panose="020B0602020204020303" pitchFamily="34" charset="-79"/>
                </a:endParaRPr>
              </a:p>
              <a:p>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oMath>
                </a14:m>
                <a:r>
                  <a:rPr lang="en-US" sz="2000" dirty="0">
                    <a:latin typeface="Futura Medium" panose="020B0602020204020303" pitchFamily="34" charset="-79"/>
                    <a:cs typeface="Futura Medium" panose="020B0602020204020303" pitchFamily="34" charset="-79"/>
                  </a:rPr>
                  <a:t> must contain the </a:t>
                </a:r>
                <a:r>
                  <a:rPr lang="en-US" sz="20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000" i="1">
                            <a:solidFill>
                              <a:srgbClr val="00B050"/>
                            </a:solidFill>
                            <a:latin typeface="Cambria Math" panose="02040503050406030204" pitchFamily="18" charset="0"/>
                          </a:rPr>
                        </m:ctrlPr>
                      </m:sSupPr>
                      <m:e>
                        <m:r>
                          <a:rPr lang="en-US" sz="2000" i="1">
                            <a:solidFill>
                              <a:srgbClr val="00B050"/>
                            </a:solidFill>
                            <a:latin typeface="Cambria Math" panose="02040503050406030204" pitchFamily="18" charset="0"/>
                          </a:rPr>
                          <m:t>𝑥</m:t>
                        </m:r>
                      </m:e>
                      <m:sup>
                        <m:r>
                          <a:rPr lang="en-US" sz="2000" i="1">
                            <a:solidFill>
                              <a:srgbClr val="00B050"/>
                            </a:solidFill>
                            <a:latin typeface="Cambria Math" panose="02040503050406030204" pitchFamily="18" charset="0"/>
                          </a:rPr>
                          <m:t>𝑂𝑟𝑖𝑔</m:t>
                        </m:r>
                      </m:sup>
                    </m:sSup>
                    <m:r>
                      <a:rPr lang="en-US" sz="2000" i="1">
                        <a:solidFill>
                          <a:srgbClr val="00B050"/>
                        </a:solidFill>
                        <a:latin typeface="Cambria Math" panose="02040503050406030204" pitchFamily="18" charset="0"/>
                      </a:rPr>
                      <m:t>)</m:t>
                    </m:r>
                  </m:oMath>
                </a14:m>
                <a:r>
                  <a:rPr lang="en-US" sz="2000" dirty="0">
                    <a:solidFill>
                      <a:srgbClr val="00B050"/>
                    </a:solidFill>
                    <a:latin typeface="Futura Medium" panose="020B0602020204020303" pitchFamily="34" charset="-79"/>
                    <a:cs typeface="Futura Medium" panose="020B0602020204020303" pitchFamily="34" charset="-79"/>
                  </a:rPr>
                  <a:t> </a:t>
                </a:r>
                <a:r>
                  <a:rPr lang="en-US" sz="2000" dirty="0">
                    <a:latin typeface="Futura Medium" panose="020B0602020204020303" pitchFamily="34" charset="-79"/>
                    <a:cs typeface="Futura Medium" panose="020B0602020204020303" pitchFamily="34" charset="-79"/>
                  </a:rPr>
                  <a:t>and </a:t>
                </a:r>
                <a:r>
                  <a:rPr lang="en-US" sz="2000" dirty="0">
                    <a:solidFill>
                      <a:srgbClr val="FF0000"/>
                    </a:solidFill>
                    <a:latin typeface="Futura Medium" panose="020B0602020204020303" pitchFamily="34" charset="-79"/>
                    <a:cs typeface="Futura Medium" panose="020B0602020204020303" pitchFamily="34" charset="-79"/>
                  </a:rPr>
                  <a:t>no edge born after</a:t>
                </a:r>
              </a:p>
            </p:txBody>
          </p:sp>
        </mc:Choice>
        <mc:Fallback xmlns="">
          <p:sp>
            <p:nvSpPr>
              <p:cNvPr id="2" name="Rectangle 1">
                <a:extLst>
                  <a:ext uri="{FF2B5EF4-FFF2-40B4-BE49-F238E27FC236}">
                    <a16:creationId xmlns:a16="http://schemas.microsoft.com/office/drawing/2014/main" id="{1EB1A798-8B14-41FB-9D8E-BA5412D7FDAE}"/>
                  </a:ext>
                </a:extLst>
              </p:cNvPr>
              <p:cNvSpPr>
                <a:spLocks noRot="1" noChangeAspect="1" noMove="1" noResize="1" noEditPoints="1" noAdjustHandles="1" noChangeArrowheads="1" noChangeShapeType="1" noTextEdit="1"/>
              </p:cNvSpPr>
              <p:nvPr/>
            </p:nvSpPr>
            <p:spPr>
              <a:xfrm>
                <a:off x="7389" y="732763"/>
                <a:ext cx="9915930" cy="1035668"/>
              </a:xfrm>
              <a:prstGeom prst="rect">
                <a:avLst/>
              </a:prstGeom>
              <a:blipFill>
                <a:blip r:embed="rId10"/>
                <a:stretch>
                  <a:fillRect l="-615" t="-3529" b="-10000"/>
                </a:stretch>
              </a:blipFill>
            </p:spPr>
            <p:txBody>
              <a:bodyPr/>
              <a:lstStyle/>
              <a:p>
                <a:r>
                  <a:rPr lang="en-US">
                    <a:noFill/>
                  </a:rPr>
                  <a:t> </a:t>
                </a:r>
              </a:p>
            </p:txBody>
          </p:sp>
        </mc:Fallback>
      </mc:AlternateContent>
    </p:spTree>
    <p:extLst>
      <p:ext uri="{BB962C8B-B14F-4D97-AF65-F5344CB8AC3E}">
        <p14:creationId xmlns:p14="http://schemas.microsoft.com/office/powerpoint/2010/main" val="3227987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Box 148">
            <a:extLst>
              <a:ext uri="{FF2B5EF4-FFF2-40B4-BE49-F238E27FC236}">
                <a16:creationId xmlns:a16="http://schemas.microsoft.com/office/drawing/2014/main" id="{453CAF7A-0DE9-4941-9FE8-EC16F8119659}"/>
              </a:ext>
            </a:extLst>
          </p:cNvPr>
          <p:cNvSpPr txBox="1"/>
          <p:nvPr/>
        </p:nvSpPr>
        <p:spPr>
          <a:xfrm>
            <a:off x="3880928" y="198298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A</a:t>
            </a:r>
          </a:p>
        </p:txBody>
      </p:sp>
      <p:sp>
        <p:nvSpPr>
          <p:cNvPr id="150" name="TextBox 149">
            <a:extLst>
              <a:ext uri="{FF2B5EF4-FFF2-40B4-BE49-F238E27FC236}">
                <a16:creationId xmlns:a16="http://schemas.microsoft.com/office/drawing/2014/main" id="{0A479061-810D-3444-A5A8-1E883AFE93C3}"/>
              </a:ext>
            </a:extLst>
          </p:cNvPr>
          <p:cNvSpPr txBox="1"/>
          <p:nvPr/>
        </p:nvSpPr>
        <p:spPr>
          <a:xfrm>
            <a:off x="5729805" y="2656655"/>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B</a:t>
            </a:r>
          </a:p>
        </p:txBody>
      </p:sp>
      <p:sp>
        <p:nvSpPr>
          <p:cNvPr id="151" name="TextBox 150">
            <a:extLst>
              <a:ext uri="{FF2B5EF4-FFF2-40B4-BE49-F238E27FC236}">
                <a16:creationId xmlns:a16="http://schemas.microsoft.com/office/drawing/2014/main" id="{4F27B889-E868-1243-B6F7-C06A6F05B594}"/>
              </a:ext>
            </a:extLst>
          </p:cNvPr>
          <p:cNvSpPr txBox="1"/>
          <p:nvPr/>
        </p:nvSpPr>
        <p:spPr>
          <a:xfrm>
            <a:off x="6421223" y="5509216"/>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D</a:t>
            </a:r>
          </a:p>
        </p:txBody>
      </p:sp>
      <p:sp>
        <p:nvSpPr>
          <p:cNvPr id="152" name="TextBox 151">
            <a:extLst>
              <a:ext uri="{FF2B5EF4-FFF2-40B4-BE49-F238E27FC236}">
                <a16:creationId xmlns:a16="http://schemas.microsoft.com/office/drawing/2014/main" id="{D038FE1A-ED7E-FF47-BAE2-9226E1CFC629}"/>
              </a:ext>
            </a:extLst>
          </p:cNvPr>
          <p:cNvSpPr txBox="1"/>
          <p:nvPr/>
        </p:nvSpPr>
        <p:spPr>
          <a:xfrm>
            <a:off x="3970012" y="651569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E</a:t>
            </a:r>
          </a:p>
        </p:txBody>
      </p:sp>
      <p:sp>
        <p:nvSpPr>
          <p:cNvPr id="153" name="TextBox 152">
            <a:extLst>
              <a:ext uri="{FF2B5EF4-FFF2-40B4-BE49-F238E27FC236}">
                <a16:creationId xmlns:a16="http://schemas.microsoft.com/office/drawing/2014/main" id="{31018E03-48C6-D943-9EF5-B8B17BC3D9C0}"/>
              </a:ext>
            </a:extLst>
          </p:cNvPr>
          <p:cNvSpPr txBox="1"/>
          <p:nvPr/>
        </p:nvSpPr>
        <p:spPr>
          <a:xfrm>
            <a:off x="1316889" y="5417664"/>
            <a:ext cx="287665"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F</a:t>
            </a:r>
          </a:p>
        </p:txBody>
      </p:sp>
      <p:sp>
        <p:nvSpPr>
          <p:cNvPr id="154" name="TextBox 153">
            <a:extLst>
              <a:ext uri="{FF2B5EF4-FFF2-40B4-BE49-F238E27FC236}">
                <a16:creationId xmlns:a16="http://schemas.microsoft.com/office/drawing/2014/main" id="{48D87311-8BDE-384B-90B1-8A2E31AAF565}"/>
              </a:ext>
            </a:extLst>
          </p:cNvPr>
          <p:cNvSpPr txBox="1"/>
          <p:nvPr/>
        </p:nvSpPr>
        <p:spPr>
          <a:xfrm>
            <a:off x="1282570" y="2901011"/>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G</a:t>
            </a:r>
          </a:p>
        </p:txBody>
      </p:sp>
      <p:sp>
        <p:nvSpPr>
          <p:cNvPr id="157" name="Triangle 156">
            <a:extLst>
              <a:ext uri="{FF2B5EF4-FFF2-40B4-BE49-F238E27FC236}">
                <a16:creationId xmlns:a16="http://schemas.microsoft.com/office/drawing/2014/main" id="{F81162A6-B726-7E4C-9257-10029F30DEB3}"/>
              </a:ext>
            </a:extLst>
          </p:cNvPr>
          <p:cNvSpPr/>
          <p:nvPr/>
        </p:nvSpPr>
        <p:spPr>
          <a:xfrm rot="19344028">
            <a:off x="750391" y="2743881"/>
            <a:ext cx="3541320" cy="1912928"/>
          </a:xfrm>
          <a:prstGeom prst="triangle">
            <a:avLst>
              <a:gd name="adj" fmla="val 31017"/>
            </a:avLst>
          </a:prstGeom>
          <a:solidFill>
            <a:srgbClr val="FF0000"/>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Futura Medium" panose="020B0602020204020303" pitchFamily="34" charset="-79"/>
              <a:cs typeface="Futura Medium" panose="020B0602020204020303" pitchFamily="34" charset="-79"/>
            </a:endParaRPr>
          </a:p>
        </p:txBody>
      </p:sp>
      <p:sp>
        <p:nvSpPr>
          <p:cNvPr id="158" name="Triangle 157">
            <a:extLst>
              <a:ext uri="{FF2B5EF4-FFF2-40B4-BE49-F238E27FC236}">
                <a16:creationId xmlns:a16="http://schemas.microsoft.com/office/drawing/2014/main" id="{6FF68E82-07CC-0A40-AFE3-10A0BF4E9210}"/>
              </a:ext>
            </a:extLst>
          </p:cNvPr>
          <p:cNvSpPr/>
          <p:nvPr/>
        </p:nvSpPr>
        <p:spPr>
          <a:xfrm rot="1774440">
            <a:off x="2328042" y="3067911"/>
            <a:ext cx="2338137" cy="3294108"/>
          </a:xfrm>
          <a:prstGeom prst="triangle">
            <a:avLst>
              <a:gd name="adj" fmla="val 59678"/>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cxnSp>
        <p:nvCxnSpPr>
          <p:cNvPr id="160" name="Straight Connector 159">
            <a:extLst>
              <a:ext uri="{FF2B5EF4-FFF2-40B4-BE49-F238E27FC236}">
                <a16:creationId xmlns:a16="http://schemas.microsoft.com/office/drawing/2014/main" id="{48508C83-587E-0E40-9B8D-44528EA96C41}"/>
              </a:ext>
            </a:extLst>
          </p:cNvPr>
          <p:cNvCxnSpPr>
            <a:cxnSpLocks/>
          </p:cNvCxnSpPr>
          <p:nvPr/>
        </p:nvCxnSpPr>
        <p:spPr>
          <a:xfrm flipH="1">
            <a:off x="1699651" y="3420423"/>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61" name="Straight Connector 160">
            <a:extLst>
              <a:ext uri="{FF2B5EF4-FFF2-40B4-BE49-F238E27FC236}">
                <a16:creationId xmlns:a16="http://schemas.microsoft.com/office/drawing/2014/main" id="{1064432F-C221-0542-9704-C983F13ED4E4}"/>
              </a:ext>
            </a:extLst>
          </p:cNvPr>
          <p:cNvCxnSpPr>
            <a:cxnSpLocks/>
          </p:cNvCxnSpPr>
          <p:nvPr/>
        </p:nvCxnSpPr>
        <p:spPr>
          <a:xfrm flipH="1">
            <a:off x="3735549" y="3447205"/>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0AD0871-DD59-7647-BFB9-CD5C2CCB2FBA}"/>
              </a:ext>
            </a:extLst>
          </p:cNvPr>
          <p:cNvCxnSpPr>
            <a:cxnSpLocks/>
          </p:cNvCxnSpPr>
          <p:nvPr/>
        </p:nvCxnSpPr>
        <p:spPr>
          <a:xfrm>
            <a:off x="4507511" y="3352106"/>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4" name="Triangle 93">
            <a:extLst>
              <a:ext uri="{FF2B5EF4-FFF2-40B4-BE49-F238E27FC236}">
                <a16:creationId xmlns:a16="http://schemas.microsoft.com/office/drawing/2014/main" id="{F8E801ED-F5D1-3347-B237-EAA31122172D}"/>
              </a:ext>
            </a:extLst>
          </p:cNvPr>
          <p:cNvSpPr/>
          <p:nvPr/>
        </p:nvSpPr>
        <p:spPr>
          <a:xfrm>
            <a:off x="1402373" y="2166221"/>
            <a:ext cx="3057615" cy="1184446"/>
          </a:xfrm>
          <a:prstGeom prst="triangle">
            <a:avLst>
              <a:gd name="adj" fmla="val 74863"/>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96" name="Triangle 95">
            <a:extLst>
              <a:ext uri="{FF2B5EF4-FFF2-40B4-BE49-F238E27FC236}">
                <a16:creationId xmlns:a16="http://schemas.microsoft.com/office/drawing/2014/main" id="{90256126-D8F1-4545-B64C-DCA0DDFDC801}"/>
              </a:ext>
            </a:extLst>
          </p:cNvPr>
          <p:cNvSpPr/>
          <p:nvPr/>
        </p:nvSpPr>
        <p:spPr>
          <a:xfrm rot="20330545">
            <a:off x="3149150" y="3512831"/>
            <a:ext cx="2721203" cy="2773599"/>
          </a:xfrm>
          <a:prstGeom prst="triangle">
            <a:avLst>
              <a:gd name="adj" fmla="val 70009"/>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88" name="Triangle 87">
            <a:extLst>
              <a:ext uri="{FF2B5EF4-FFF2-40B4-BE49-F238E27FC236}">
                <a16:creationId xmlns:a16="http://schemas.microsoft.com/office/drawing/2014/main" id="{B464EE30-A7E7-C545-BE79-0D8F6FEDFCE2}"/>
              </a:ext>
            </a:extLst>
          </p:cNvPr>
          <p:cNvSpPr/>
          <p:nvPr/>
        </p:nvSpPr>
        <p:spPr>
          <a:xfrm rot="3147343">
            <a:off x="4419718" y="3604662"/>
            <a:ext cx="2912775" cy="1187274"/>
          </a:xfrm>
          <a:prstGeom prst="triangle">
            <a:avLst>
              <a:gd name="adj" fmla="val 19707"/>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165" name="Oval 164">
            <a:extLst>
              <a:ext uri="{FF2B5EF4-FFF2-40B4-BE49-F238E27FC236}">
                <a16:creationId xmlns:a16="http://schemas.microsoft.com/office/drawing/2014/main" id="{9EAC35F1-797B-5C44-AFB7-8F5F4C5024A2}"/>
              </a:ext>
            </a:extLst>
          </p:cNvPr>
          <p:cNvSpPr/>
          <p:nvPr/>
        </p:nvSpPr>
        <p:spPr>
          <a:xfrm>
            <a:off x="4420471"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63" name="TextBox 162">
            <a:extLst>
              <a:ext uri="{FF2B5EF4-FFF2-40B4-BE49-F238E27FC236}">
                <a16:creationId xmlns:a16="http://schemas.microsoft.com/office/drawing/2014/main" id="{BFD776E6-52B1-AE43-945E-2DDAD2DC7F1C}"/>
              </a:ext>
            </a:extLst>
          </p:cNvPr>
          <p:cNvSpPr txBox="1"/>
          <p:nvPr/>
        </p:nvSpPr>
        <p:spPr>
          <a:xfrm>
            <a:off x="4676883" y="3313490"/>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C</a:t>
            </a:r>
          </a:p>
        </p:txBody>
      </p:sp>
      <p:cxnSp>
        <p:nvCxnSpPr>
          <p:cNvPr id="169" name="Straight Connector 168">
            <a:extLst>
              <a:ext uri="{FF2B5EF4-FFF2-40B4-BE49-F238E27FC236}">
                <a16:creationId xmlns:a16="http://schemas.microsoft.com/office/drawing/2014/main" id="{83523D1B-8658-4442-981F-63AA26AB055E}"/>
              </a:ext>
            </a:extLst>
          </p:cNvPr>
          <p:cNvCxnSpPr>
            <a:cxnSpLocks/>
            <a:stCxn id="176" idx="4"/>
          </p:cNvCxnSpPr>
          <p:nvPr/>
        </p:nvCxnSpPr>
        <p:spPr>
          <a:xfrm>
            <a:off x="5848505" y="3218971"/>
            <a:ext cx="460348" cy="2377440"/>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C4DB1165-98C3-2F43-B8B9-C5A386FC2760}"/>
              </a:ext>
            </a:extLst>
          </p:cNvPr>
          <p:cNvCxnSpPr>
            <a:cxnSpLocks/>
          </p:cNvCxnSpPr>
          <p:nvPr/>
        </p:nvCxnSpPr>
        <p:spPr>
          <a:xfrm flipH="1">
            <a:off x="1510146" y="2171319"/>
            <a:ext cx="2173351" cy="1119788"/>
          </a:xfrm>
          <a:prstGeom prst="line">
            <a:avLst/>
          </a:prstGeom>
          <a:ln w="47625" cmpd="sng">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722AD4BF-AF3E-B64B-B494-E90CE7028301}"/>
              </a:ext>
            </a:extLst>
          </p:cNvPr>
          <p:cNvCxnSpPr>
            <a:cxnSpLocks/>
          </p:cNvCxnSpPr>
          <p:nvPr/>
        </p:nvCxnSpPr>
        <p:spPr>
          <a:xfrm flipV="1">
            <a:off x="3777804" y="5752509"/>
            <a:ext cx="2466391" cy="952482"/>
          </a:xfrm>
          <a:prstGeom prst="line">
            <a:avLst/>
          </a:prstGeom>
          <a:ln w="47625">
            <a:solidFill>
              <a:srgbClr val="00B050"/>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C89C989F-EE7F-E543-BF1E-4D0F5868A220}"/>
              </a:ext>
            </a:extLst>
          </p:cNvPr>
          <p:cNvCxnSpPr>
            <a:cxnSpLocks/>
          </p:cNvCxnSpPr>
          <p:nvPr/>
        </p:nvCxnSpPr>
        <p:spPr>
          <a:xfrm flipH="1" flipV="1">
            <a:off x="1445488" y="3447205"/>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3" name="Straight Connector 172">
            <a:extLst>
              <a:ext uri="{FF2B5EF4-FFF2-40B4-BE49-F238E27FC236}">
                <a16:creationId xmlns:a16="http://schemas.microsoft.com/office/drawing/2014/main" id="{F4EF0CAA-DE56-BA46-8D46-0A3738748F0F}"/>
              </a:ext>
            </a:extLst>
          </p:cNvPr>
          <p:cNvCxnSpPr>
            <a:cxnSpLocks/>
          </p:cNvCxnSpPr>
          <p:nvPr/>
        </p:nvCxnSpPr>
        <p:spPr>
          <a:xfrm>
            <a:off x="1779353" y="5666988"/>
            <a:ext cx="1879800" cy="1064301"/>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82" name="Oval 181">
            <a:extLst>
              <a:ext uri="{FF2B5EF4-FFF2-40B4-BE49-F238E27FC236}">
                <a16:creationId xmlns:a16="http://schemas.microsoft.com/office/drawing/2014/main" id="{DADA3EF7-5E1A-BE4D-8E6D-B64D46E2E89E}"/>
              </a:ext>
            </a:extLst>
          </p:cNvPr>
          <p:cNvSpPr/>
          <p:nvPr/>
        </p:nvSpPr>
        <p:spPr>
          <a:xfrm>
            <a:off x="10427250" y="73321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83" name="Straight Connector 182">
            <a:extLst>
              <a:ext uri="{FF2B5EF4-FFF2-40B4-BE49-F238E27FC236}">
                <a16:creationId xmlns:a16="http://schemas.microsoft.com/office/drawing/2014/main" id="{C7FF2C85-6EBE-C44F-8CE2-1565D34B7B09}"/>
              </a:ext>
            </a:extLst>
          </p:cNvPr>
          <p:cNvCxnSpPr>
            <a:cxnSpLocks/>
            <a:stCxn id="182" idx="6"/>
            <a:endCxn id="184" idx="2"/>
          </p:cNvCxnSpPr>
          <p:nvPr/>
        </p:nvCxnSpPr>
        <p:spPr>
          <a:xfrm flipV="1">
            <a:off x="10518690" y="776039"/>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84" name="Oval 183">
            <a:extLst>
              <a:ext uri="{FF2B5EF4-FFF2-40B4-BE49-F238E27FC236}">
                <a16:creationId xmlns:a16="http://schemas.microsoft.com/office/drawing/2014/main" id="{36E9BF2D-BF75-A943-AAE0-E010B2B03AFA}"/>
              </a:ext>
            </a:extLst>
          </p:cNvPr>
          <p:cNvSpPr/>
          <p:nvPr/>
        </p:nvSpPr>
        <p:spPr>
          <a:xfrm>
            <a:off x="11264874" y="7303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85" name="Oval 184">
            <a:extLst>
              <a:ext uri="{FF2B5EF4-FFF2-40B4-BE49-F238E27FC236}">
                <a16:creationId xmlns:a16="http://schemas.microsoft.com/office/drawing/2014/main" id="{98837D16-358D-4E49-9183-1F658113A3EC}"/>
              </a:ext>
            </a:extLst>
          </p:cNvPr>
          <p:cNvSpPr/>
          <p:nvPr/>
        </p:nvSpPr>
        <p:spPr>
          <a:xfrm>
            <a:off x="10427250" y="10024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86" name="Straight Connector 185">
            <a:extLst>
              <a:ext uri="{FF2B5EF4-FFF2-40B4-BE49-F238E27FC236}">
                <a16:creationId xmlns:a16="http://schemas.microsoft.com/office/drawing/2014/main" id="{0C9CB0E6-CFFB-2B4F-9733-B319E237860D}"/>
              </a:ext>
            </a:extLst>
          </p:cNvPr>
          <p:cNvCxnSpPr>
            <a:cxnSpLocks/>
            <a:stCxn id="185" idx="6"/>
            <a:endCxn id="187" idx="2"/>
          </p:cNvCxnSpPr>
          <p:nvPr/>
        </p:nvCxnSpPr>
        <p:spPr>
          <a:xfrm flipV="1">
            <a:off x="10518690" y="1045286"/>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87" name="Oval 186">
            <a:extLst>
              <a:ext uri="{FF2B5EF4-FFF2-40B4-BE49-F238E27FC236}">
                <a16:creationId xmlns:a16="http://schemas.microsoft.com/office/drawing/2014/main" id="{1448CFEC-F7F6-E547-8791-FEC89B326939}"/>
              </a:ext>
            </a:extLst>
          </p:cNvPr>
          <p:cNvSpPr/>
          <p:nvPr/>
        </p:nvSpPr>
        <p:spPr>
          <a:xfrm>
            <a:off x="11264874" y="99956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88" name="Oval 187">
            <a:extLst>
              <a:ext uri="{FF2B5EF4-FFF2-40B4-BE49-F238E27FC236}">
                <a16:creationId xmlns:a16="http://schemas.microsoft.com/office/drawing/2014/main" id="{AA49708F-BEBD-6149-ABCC-8E4570CE7C04}"/>
              </a:ext>
            </a:extLst>
          </p:cNvPr>
          <p:cNvSpPr/>
          <p:nvPr/>
        </p:nvSpPr>
        <p:spPr>
          <a:xfrm>
            <a:off x="10420714" y="12865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89" name="Straight Connector 188">
            <a:extLst>
              <a:ext uri="{FF2B5EF4-FFF2-40B4-BE49-F238E27FC236}">
                <a16:creationId xmlns:a16="http://schemas.microsoft.com/office/drawing/2014/main" id="{02EE7688-1BD7-C149-BBF1-69C24656E51B}"/>
              </a:ext>
            </a:extLst>
          </p:cNvPr>
          <p:cNvCxnSpPr>
            <a:cxnSpLocks/>
            <a:stCxn id="188" idx="6"/>
            <a:endCxn id="190" idx="2"/>
          </p:cNvCxnSpPr>
          <p:nvPr/>
        </p:nvCxnSpPr>
        <p:spPr>
          <a:xfrm flipV="1">
            <a:off x="10512154" y="132934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90" name="Oval 189">
            <a:extLst>
              <a:ext uri="{FF2B5EF4-FFF2-40B4-BE49-F238E27FC236}">
                <a16:creationId xmlns:a16="http://schemas.microsoft.com/office/drawing/2014/main" id="{BE3A1A8C-AA79-D941-A2DB-F2911988B96F}"/>
              </a:ext>
            </a:extLst>
          </p:cNvPr>
          <p:cNvSpPr/>
          <p:nvPr/>
        </p:nvSpPr>
        <p:spPr>
          <a:xfrm>
            <a:off x="11258338" y="128362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91" name="Oval 190">
            <a:extLst>
              <a:ext uri="{FF2B5EF4-FFF2-40B4-BE49-F238E27FC236}">
                <a16:creationId xmlns:a16="http://schemas.microsoft.com/office/drawing/2014/main" id="{D8069D83-27F3-434F-9109-3A731AD61C7E}"/>
              </a:ext>
            </a:extLst>
          </p:cNvPr>
          <p:cNvSpPr/>
          <p:nvPr/>
        </p:nvSpPr>
        <p:spPr>
          <a:xfrm>
            <a:off x="10420714" y="157317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92" name="Straight Connector 191">
            <a:extLst>
              <a:ext uri="{FF2B5EF4-FFF2-40B4-BE49-F238E27FC236}">
                <a16:creationId xmlns:a16="http://schemas.microsoft.com/office/drawing/2014/main" id="{595C7F9F-5DAA-5E49-871E-3AB010460CB0}"/>
              </a:ext>
            </a:extLst>
          </p:cNvPr>
          <p:cNvCxnSpPr>
            <a:cxnSpLocks/>
            <a:stCxn id="191" idx="6"/>
            <a:endCxn id="193" idx="2"/>
          </p:cNvCxnSpPr>
          <p:nvPr/>
        </p:nvCxnSpPr>
        <p:spPr>
          <a:xfrm flipV="1">
            <a:off x="10512154" y="1615999"/>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93" name="Oval 192">
            <a:extLst>
              <a:ext uri="{FF2B5EF4-FFF2-40B4-BE49-F238E27FC236}">
                <a16:creationId xmlns:a16="http://schemas.microsoft.com/office/drawing/2014/main" id="{71E1065C-C413-2643-954B-EF949EF9803A}"/>
              </a:ext>
            </a:extLst>
          </p:cNvPr>
          <p:cNvSpPr/>
          <p:nvPr/>
        </p:nvSpPr>
        <p:spPr>
          <a:xfrm>
            <a:off x="11258338" y="157027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94" name="Oval 193">
            <a:extLst>
              <a:ext uri="{FF2B5EF4-FFF2-40B4-BE49-F238E27FC236}">
                <a16:creationId xmlns:a16="http://schemas.microsoft.com/office/drawing/2014/main" id="{4E8B98DE-6C84-8242-9094-28DDCE2F35C6}"/>
              </a:ext>
            </a:extLst>
          </p:cNvPr>
          <p:cNvSpPr/>
          <p:nvPr/>
        </p:nvSpPr>
        <p:spPr>
          <a:xfrm>
            <a:off x="10422359" y="18276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95" name="Straight Connector 194">
            <a:extLst>
              <a:ext uri="{FF2B5EF4-FFF2-40B4-BE49-F238E27FC236}">
                <a16:creationId xmlns:a16="http://schemas.microsoft.com/office/drawing/2014/main" id="{7F94E306-3BCC-1544-BAF1-F2EE521AC414}"/>
              </a:ext>
            </a:extLst>
          </p:cNvPr>
          <p:cNvCxnSpPr>
            <a:cxnSpLocks/>
            <a:stCxn id="194" idx="6"/>
            <a:endCxn id="196" idx="2"/>
          </p:cNvCxnSpPr>
          <p:nvPr/>
        </p:nvCxnSpPr>
        <p:spPr>
          <a:xfrm flipV="1">
            <a:off x="10513799" y="187046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196" name="Oval 195">
            <a:extLst>
              <a:ext uri="{FF2B5EF4-FFF2-40B4-BE49-F238E27FC236}">
                <a16:creationId xmlns:a16="http://schemas.microsoft.com/office/drawing/2014/main" id="{EF2BA8E8-CD3D-4C40-95CF-A01B9780AD42}"/>
              </a:ext>
            </a:extLst>
          </p:cNvPr>
          <p:cNvSpPr/>
          <p:nvPr/>
        </p:nvSpPr>
        <p:spPr>
          <a:xfrm>
            <a:off x="11259983" y="182474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97" name="Triangle 196">
            <a:extLst>
              <a:ext uri="{FF2B5EF4-FFF2-40B4-BE49-F238E27FC236}">
                <a16:creationId xmlns:a16="http://schemas.microsoft.com/office/drawing/2014/main" id="{2B86FDC5-FA9C-8B40-91DA-EDDB82F25F8F}"/>
              </a:ext>
            </a:extLst>
          </p:cNvPr>
          <p:cNvSpPr/>
          <p:nvPr/>
        </p:nvSpPr>
        <p:spPr>
          <a:xfrm>
            <a:off x="10467851" y="391440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98" name="TextBox 197">
            <a:extLst>
              <a:ext uri="{FF2B5EF4-FFF2-40B4-BE49-F238E27FC236}">
                <a16:creationId xmlns:a16="http://schemas.microsoft.com/office/drawing/2014/main" id="{D7FD704B-B2C3-B642-B813-0ED5500EA3E8}"/>
              </a:ext>
            </a:extLst>
          </p:cNvPr>
          <p:cNvSpPr txBox="1"/>
          <p:nvPr/>
        </p:nvSpPr>
        <p:spPr>
          <a:xfrm>
            <a:off x="11631388" y="3959235"/>
            <a:ext cx="654346"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ABC</a:t>
            </a:r>
          </a:p>
        </p:txBody>
      </p:sp>
      <p:grpSp>
        <p:nvGrpSpPr>
          <p:cNvPr id="199" name="Group 198">
            <a:extLst>
              <a:ext uri="{FF2B5EF4-FFF2-40B4-BE49-F238E27FC236}">
                <a16:creationId xmlns:a16="http://schemas.microsoft.com/office/drawing/2014/main" id="{0048B42F-69D7-B146-AE29-236CBBD0B028}"/>
              </a:ext>
            </a:extLst>
          </p:cNvPr>
          <p:cNvGrpSpPr/>
          <p:nvPr/>
        </p:nvGrpSpPr>
        <p:grpSpPr>
          <a:xfrm>
            <a:off x="10425583" y="2075219"/>
            <a:ext cx="929064" cy="94331"/>
            <a:chOff x="9967980" y="2063809"/>
            <a:chExt cx="929064" cy="94331"/>
          </a:xfrm>
        </p:grpSpPr>
        <p:sp>
          <p:nvSpPr>
            <p:cNvPr id="200" name="Oval 199">
              <a:extLst>
                <a:ext uri="{FF2B5EF4-FFF2-40B4-BE49-F238E27FC236}">
                  <a16:creationId xmlns:a16="http://schemas.microsoft.com/office/drawing/2014/main" id="{78A61B75-BFBB-3445-BD92-593CBA4D183F}"/>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01" name="Straight Connector 200">
              <a:extLst>
                <a:ext uri="{FF2B5EF4-FFF2-40B4-BE49-F238E27FC236}">
                  <a16:creationId xmlns:a16="http://schemas.microsoft.com/office/drawing/2014/main" id="{39D45E57-B087-0C45-8EDB-3292903A30D4}"/>
                </a:ext>
              </a:extLst>
            </p:cNvPr>
            <p:cNvCxnSpPr>
              <a:cxnSpLocks/>
              <a:stCxn id="200" idx="6"/>
              <a:endCxn id="202" idx="2"/>
            </p:cNvCxnSpPr>
            <p:nvPr/>
          </p:nvCxnSpPr>
          <p:spPr>
            <a:xfrm flipV="1">
              <a:off x="10059420" y="2109529"/>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202" name="Oval 201">
              <a:extLst>
                <a:ext uri="{FF2B5EF4-FFF2-40B4-BE49-F238E27FC236}">
                  <a16:creationId xmlns:a16="http://schemas.microsoft.com/office/drawing/2014/main" id="{EDD8A08D-2715-5044-B996-7AAF39447264}"/>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03" name="TextBox 202">
            <a:extLst>
              <a:ext uri="{FF2B5EF4-FFF2-40B4-BE49-F238E27FC236}">
                <a16:creationId xmlns:a16="http://schemas.microsoft.com/office/drawing/2014/main" id="{C5CB10DF-04CF-8246-B890-9EA07D561258}"/>
              </a:ext>
            </a:extLst>
          </p:cNvPr>
          <p:cNvSpPr txBox="1"/>
          <p:nvPr/>
        </p:nvSpPr>
        <p:spPr>
          <a:xfrm>
            <a:off x="11634335" y="1929251"/>
            <a:ext cx="542264" cy="1200329"/>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AG</a:t>
            </a:r>
          </a:p>
          <a:p>
            <a:r>
              <a:rPr lang="en-US" dirty="0">
                <a:latin typeface="Futura Medium" panose="020B0602020204020303" pitchFamily="34" charset="-79"/>
                <a:cs typeface="Futura Medium" panose="020B0602020204020303" pitchFamily="34" charset="-79"/>
              </a:rPr>
              <a:t>BD</a:t>
            </a:r>
          </a:p>
          <a:p>
            <a:r>
              <a:rPr lang="en-US" dirty="0">
                <a:latin typeface="Futura Medium" panose="020B0602020204020303" pitchFamily="34" charset="-79"/>
                <a:cs typeface="Futura Medium" panose="020B0602020204020303" pitchFamily="34" charset="-79"/>
              </a:rPr>
              <a:t>DE</a:t>
            </a:r>
          </a:p>
          <a:p>
            <a:r>
              <a:rPr lang="en-US" dirty="0">
                <a:latin typeface="Futura Medium" panose="020B0602020204020303" pitchFamily="34" charset="-79"/>
                <a:cs typeface="Futura Medium" panose="020B0602020204020303" pitchFamily="34" charset="-79"/>
              </a:rPr>
              <a:t>CD</a:t>
            </a:r>
          </a:p>
        </p:txBody>
      </p:sp>
      <p:grpSp>
        <p:nvGrpSpPr>
          <p:cNvPr id="204" name="Group 203">
            <a:extLst>
              <a:ext uri="{FF2B5EF4-FFF2-40B4-BE49-F238E27FC236}">
                <a16:creationId xmlns:a16="http://schemas.microsoft.com/office/drawing/2014/main" id="{51E95D94-F4E2-0A4F-8812-AE158DA5C2E5}"/>
              </a:ext>
            </a:extLst>
          </p:cNvPr>
          <p:cNvGrpSpPr/>
          <p:nvPr/>
        </p:nvGrpSpPr>
        <p:grpSpPr>
          <a:xfrm>
            <a:off x="10427693" y="2339667"/>
            <a:ext cx="929064" cy="94331"/>
            <a:chOff x="9970090" y="2328257"/>
            <a:chExt cx="929064" cy="94331"/>
          </a:xfrm>
        </p:grpSpPr>
        <p:sp>
          <p:nvSpPr>
            <p:cNvPr id="205" name="Oval 204">
              <a:extLst>
                <a:ext uri="{FF2B5EF4-FFF2-40B4-BE49-F238E27FC236}">
                  <a16:creationId xmlns:a16="http://schemas.microsoft.com/office/drawing/2014/main" id="{3A2953FE-91A2-2A4F-A712-6558C3365410}"/>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06" name="Straight Connector 205">
              <a:extLst>
                <a:ext uri="{FF2B5EF4-FFF2-40B4-BE49-F238E27FC236}">
                  <a16:creationId xmlns:a16="http://schemas.microsoft.com/office/drawing/2014/main" id="{AF2C6B42-F3D2-7C49-837C-2F0ECB40A6F5}"/>
                </a:ext>
              </a:extLst>
            </p:cNvPr>
            <p:cNvCxnSpPr>
              <a:cxnSpLocks/>
              <a:stCxn id="205" idx="6"/>
              <a:endCxn id="207" idx="2"/>
            </p:cNvCxnSpPr>
            <p:nvPr/>
          </p:nvCxnSpPr>
          <p:spPr>
            <a:xfrm flipV="1">
              <a:off x="10061530" y="2373977"/>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207" name="Oval 206">
              <a:extLst>
                <a:ext uri="{FF2B5EF4-FFF2-40B4-BE49-F238E27FC236}">
                  <a16:creationId xmlns:a16="http://schemas.microsoft.com/office/drawing/2014/main" id="{0C6CDC41-CB5F-6744-ACA3-A7EFD291A9D5}"/>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208" name="Group 207">
            <a:extLst>
              <a:ext uri="{FF2B5EF4-FFF2-40B4-BE49-F238E27FC236}">
                <a16:creationId xmlns:a16="http://schemas.microsoft.com/office/drawing/2014/main" id="{8EF2F4D1-6683-CD4A-913D-6735D258D705}"/>
              </a:ext>
            </a:extLst>
          </p:cNvPr>
          <p:cNvGrpSpPr/>
          <p:nvPr/>
        </p:nvGrpSpPr>
        <p:grpSpPr>
          <a:xfrm>
            <a:off x="10427693" y="2605841"/>
            <a:ext cx="929064" cy="94331"/>
            <a:chOff x="9970090" y="2594431"/>
            <a:chExt cx="929064" cy="94331"/>
          </a:xfrm>
        </p:grpSpPr>
        <p:sp>
          <p:nvSpPr>
            <p:cNvPr id="209" name="Oval 208">
              <a:extLst>
                <a:ext uri="{FF2B5EF4-FFF2-40B4-BE49-F238E27FC236}">
                  <a16:creationId xmlns:a16="http://schemas.microsoft.com/office/drawing/2014/main" id="{0AD8DF79-17A2-AF4E-820B-681A4DC109D9}"/>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10" name="Straight Connector 209">
              <a:extLst>
                <a:ext uri="{FF2B5EF4-FFF2-40B4-BE49-F238E27FC236}">
                  <a16:creationId xmlns:a16="http://schemas.microsoft.com/office/drawing/2014/main" id="{E0E93764-008C-F344-8649-8E65C97EA02E}"/>
                </a:ext>
              </a:extLst>
            </p:cNvPr>
            <p:cNvCxnSpPr>
              <a:cxnSpLocks/>
              <a:stCxn id="209" idx="6"/>
              <a:endCxn id="211"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211" name="Oval 210">
              <a:extLst>
                <a:ext uri="{FF2B5EF4-FFF2-40B4-BE49-F238E27FC236}">
                  <a16:creationId xmlns:a16="http://schemas.microsoft.com/office/drawing/2014/main" id="{140FDB9F-617E-F547-B658-6904CAF77948}"/>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212" name="Group 211">
            <a:extLst>
              <a:ext uri="{FF2B5EF4-FFF2-40B4-BE49-F238E27FC236}">
                <a16:creationId xmlns:a16="http://schemas.microsoft.com/office/drawing/2014/main" id="{08E286D9-9A37-254A-97C2-1107DD5AE676}"/>
              </a:ext>
            </a:extLst>
          </p:cNvPr>
          <p:cNvGrpSpPr/>
          <p:nvPr/>
        </p:nvGrpSpPr>
        <p:grpSpPr>
          <a:xfrm>
            <a:off x="10427693" y="2891591"/>
            <a:ext cx="929064" cy="94331"/>
            <a:chOff x="9970090" y="2880181"/>
            <a:chExt cx="929064" cy="94331"/>
          </a:xfrm>
        </p:grpSpPr>
        <p:sp>
          <p:nvSpPr>
            <p:cNvPr id="213" name="Oval 212">
              <a:extLst>
                <a:ext uri="{FF2B5EF4-FFF2-40B4-BE49-F238E27FC236}">
                  <a16:creationId xmlns:a16="http://schemas.microsoft.com/office/drawing/2014/main" id="{557CDE7F-B54C-7B4E-8270-AB69003E42F9}"/>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14" name="Straight Connector 213">
              <a:extLst>
                <a:ext uri="{FF2B5EF4-FFF2-40B4-BE49-F238E27FC236}">
                  <a16:creationId xmlns:a16="http://schemas.microsoft.com/office/drawing/2014/main" id="{5B0D28C8-31C5-3B43-A193-86C2D543DEB1}"/>
                </a:ext>
              </a:extLst>
            </p:cNvPr>
            <p:cNvCxnSpPr>
              <a:cxnSpLocks/>
              <a:stCxn id="213" idx="6"/>
              <a:endCxn id="215"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15" name="Oval 214">
              <a:extLst>
                <a:ext uri="{FF2B5EF4-FFF2-40B4-BE49-F238E27FC236}">
                  <a16:creationId xmlns:a16="http://schemas.microsoft.com/office/drawing/2014/main" id="{97B78D1B-64A8-3C4D-AF54-60D5AD6D5F6C}"/>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218" name="Group 217">
            <a:extLst>
              <a:ext uri="{FF2B5EF4-FFF2-40B4-BE49-F238E27FC236}">
                <a16:creationId xmlns:a16="http://schemas.microsoft.com/office/drawing/2014/main" id="{1C189E02-8A48-334C-950A-35D5BD4B3C2B}"/>
              </a:ext>
            </a:extLst>
          </p:cNvPr>
          <p:cNvGrpSpPr/>
          <p:nvPr/>
        </p:nvGrpSpPr>
        <p:grpSpPr>
          <a:xfrm>
            <a:off x="10437733" y="3153449"/>
            <a:ext cx="929064" cy="94331"/>
            <a:chOff x="9980130" y="3142039"/>
            <a:chExt cx="929064" cy="94331"/>
          </a:xfrm>
        </p:grpSpPr>
        <p:sp>
          <p:nvSpPr>
            <p:cNvPr id="219" name="Oval 218">
              <a:extLst>
                <a:ext uri="{FF2B5EF4-FFF2-40B4-BE49-F238E27FC236}">
                  <a16:creationId xmlns:a16="http://schemas.microsoft.com/office/drawing/2014/main" id="{52E387A7-0777-A345-8539-C87B24A45C59}"/>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20" name="Straight Connector 219">
              <a:extLst>
                <a:ext uri="{FF2B5EF4-FFF2-40B4-BE49-F238E27FC236}">
                  <a16:creationId xmlns:a16="http://schemas.microsoft.com/office/drawing/2014/main" id="{7361492D-23C1-9240-98DD-6AD37CFF0BBB}"/>
                </a:ext>
              </a:extLst>
            </p:cNvPr>
            <p:cNvCxnSpPr>
              <a:cxnSpLocks/>
              <a:stCxn id="219" idx="6"/>
              <a:endCxn id="221"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21" name="Oval 220">
              <a:extLst>
                <a:ext uri="{FF2B5EF4-FFF2-40B4-BE49-F238E27FC236}">
                  <a16:creationId xmlns:a16="http://schemas.microsoft.com/office/drawing/2014/main" id="{B01E62EE-026C-E046-91A5-1ECD4580614E}"/>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22" name="TextBox 221">
            <a:extLst>
              <a:ext uri="{FF2B5EF4-FFF2-40B4-BE49-F238E27FC236}">
                <a16:creationId xmlns:a16="http://schemas.microsoft.com/office/drawing/2014/main" id="{C168E959-D8D7-B346-BFE4-2D822AE93978}"/>
              </a:ext>
            </a:extLst>
          </p:cNvPr>
          <p:cNvSpPr txBox="1"/>
          <p:nvPr/>
        </p:nvSpPr>
        <p:spPr>
          <a:xfrm>
            <a:off x="11632218" y="3007361"/>
            <a:ext cx="540533"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GC</a:t>
            </a:r>
          </a:p>
        </p:txBody>
      </p:sp>
      <p:grpSp>
        <p:nvGrpSpPr>
          <p:cNvPr id="223" name="Group 222">
            <a:extLst>
              <a:ext uri="{FF2B5EF4-FFF2-40B4-BE49-F238E27FC236}">
                <a16:creationId xmlns:a16="http://schemas.microsoft.com/office/drawing/2014/main" id="{CC7022E4-D73E-DD4F-91D9-53D0E08C7B6F}"/>
              </a:ext>
            </a:extLst>
          </p:cNvPr>
          <p:cNvGrpSpPr/>
          <p:nvPr/>
        </p:nvGrpSpPr>
        <p:grpSpPr>
          <a:xfrm>
            <a:off x="10438228" y="3398050"/>
            <a:ext cx="929064" cy="94331"/>
            <a:chOff x="9980625" y="3386640"/>
            <a:chExt cx="929064" cy="94331"/>
          </a:xfrm>
        </p:grpSpPr>
        <p:sp>
          <p:nvSpPr>
            <p:cNvPr id="224" name="Oval 223">
              <a:extLst>
                <a:ext uri="{FF2B5EF4-FFF2-40B4-BE49-F238E27FC236}">
                  <a16:creationId xmlns:a16="http://schemas.microsoft.com/office/drawing/2014/main" id="{DB8EC1CD-F62F-4843-B6A6-DC398A181646}"/>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25" name="Straight Connector 224">
              <a:extLst>
                <a:ext uri="{FF2B5EF4-FFF2-40B4-BE49-F238E27FC236}">
                  <a16:creationId xmlns:a16="http://schemas.microsoft.com/office/drawing/2014/main" id="{A4A985F9-F972-E345-820D-289E218363E3}"/>
                </a:ext>
              </a:extLst>
            </p:cNvPr>
            <p:cNvCxnSpPr>
              <a:cxnSpLocks/>
              <a:stCxn id="224" idx="6"/>
              <a:endCxn id="226"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26" name="Oval 225">
              <a:extLst>
                <a:ext uri="{FF2B5EF4-FFF2-40B4-BE49-F238E27FC236}">
                  <a16:creationId xmlns:a16="http://schemas.microsoft.com/office/drawing/2014/main" id="{F455B3F2-80C9-DB45-9180-17E885D07DDC}"/>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27" name="TextBox 226">
            <a:extLst>
              <a:ext uri="{FF2B5EF4-FFF2-40B4-BE49-F238E27FC236}">
                <a16:creationId xmlns:a16="http://schemas.microsoft.com/office/drawing/2014/main" id="{77B35333-EF28-A04B-AAB3-BE38076DC4FD}"/>
              </a:ext>
            </a:extLst>
          </p:cNvPr>
          <p:cNvSpPr txBox="1"/>
          <p:nvPr/>
        </p:nvSpPr>
        <p:spPr>
          <a:xfrm>
            <a:off x="11628522" y="3241301"/>
            <a:ext cx="47641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a:t>
            </a:r>
          </a:p>
        </p:txBody>
      </p:sp>
      <p:grpSp>
        <p:nvGrpSpPr>
          <p:cNvPr id="228" name="Group 227">
            <a:extLst>
              <a:ext uri="{FF2B5EF4-FFF2-40B4-BE49-F238E27FC236}">
                <a16:creationId xmlns:a16="http://schemas.microsoft.com/office/drawing/2014/main" id="{9A5CE910-6CC2-7A46-A152-D6FFBF156CA2}"/>
              </a:ext>
            </a:extLst>
          </p:cNvPr>
          <p:cNvGrpSpPr/>
          <p:nvPr/>
        </p:nvGrpSpPr>
        <p:grpSpPr>
          <a:xfrm>
            <a:off x="10437733" y="3645542"/>
            <a:ext cx="929064" cy="94331"/>
            <a:chOff x="9980130" y="3634132"/>
            <a:chExt cx="929064" cy="94331"/>
          </a:xfrm>
        </p:grpSpPr>
        <p:sp>
          <p:nvSpPr>
            <p:cNvPr id="229" name="Oval 228">
              <a:extLst>
                <a:ext uri="{FF2B5EF4-FFF2-40B4-BE49-F238E27FC236}">
                  <a16:creationId xmlns:a16="http://schemas.microsoft.com/office/drawing/2014/main" id="{521E8A7C-439C-1A41-857B-6BAABC1BB3BC}"/>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30" name="Straight Connector 229">
              <a:extLst>
                <a:ext uri="{FF2B5EF4-FFF2-40B4-BE49-F238E27FC236}">
                  <a16:creationId xmlns:a16="http://schemas.microsoft.com/office/drawing/2014/main" id="{D03F5C04-97FE-1549-B301-48955585CE45}"/>
                </a:ext>
              </a:extLst>
            </p:cNvPr>
            <p:cNvCxnSpPr>
              <a:cxnSpLocks/>
              <a:stCxn id="229" idx="6"/>
              <a:endCxn id="231"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31" name="Oval 230">
              <a:extLst>
                <a:ext uri="{FF2B5EF4-FFF2-40B4-BE49-F238E27FC236}">
                  <a16:creationId xmlns:a16="http://schemas.microsoft.com/office/drawing/2014/main" id="{F78186DA-6ECE-FC4D-A6A4-7F188CDB4FB2}"/>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232" name="TextBox 231">
            <a:extLst>
              <a:ext uri="{FF2B5EF4-FFF2-40B4-BE49-F238E27FC236}">
                <a16:creationId xmlns:a16="http://schemas.microsoft.com/office/drawing/2014/main" id="{85356128-3D0A-8348-BF0D-03D454EC4919}"/>
              </a:ext>
            </a:extLst>
          </p:cNvPr>
          <p:cNvSpPr txBox="1"/>
          <p:nvPr/>
        </p:nvSpPr>
        <p:spPr>
          <a:xfrm>
            <a:off x="11632937" y="3474650"/>
            <a:ext cx="46358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a:t>
            </a:r>
          </a:p>
        </p:txBody>
      </p:sp>
      <p:sp>
        <p:nvSpPr>
          <p:cNvPr id="233" name="TextBox 232">
            <a:extLst>
              <a:ext uri="{FF2B5EF4-FFF2-40B4-BE49-F238E27FC236}">
                <a16:creationId xmlns:a16="http://schemas.microsoft.com/office/drawing/2014/main" id="{288C635E-BA11-0843-86BA-3A951A231595}"/>
              </a:ext>
            </a:extLst>
          </p:cNvPr>
          <p:cNvSpPr txBox="1"/>
          <p:nvPr/>
        </p:nvSpPr>
        <p:spPr>
          <a:xfrm>
            <a:off x="11627154" y="579845"/>
            <a:ext cx="509948"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a:t>
            </a:r>
          </a:p>
          <a:p>
            <a:r>
              <a:rPr lang="en-US" dirty="0">
                <a:latin typeface="Futura Medium" panose="020B0602020204020303" pitchFamily="34" charset="-79"/>
                <a:cs typeface="Futura Medium" panose="020B0602020204020303" pitchFamily="34" charset="-79"/>
              </a:rPr>
              <a:t>BC</a:t>
            </a:r>
          </a:p>
        </p:txBody>
      </p:sp>
      <p:sp>
        <p:nvSpPr>
          <p:cNvPr id="234" name="TextBox 233">
            <a:extLst>
              <a:ext uri="{FF2B5EF4-FFF2-40B4-BE49-F238E27FC236}">
                <a16:creationId xmlns:a16="http://schemas.microsoft.com/office/drawing/2014/main" id="{6E7CE02E-5E31-D546-9BB3-C958004AD31C}"/>
              </a:ext>
            </a:extLst>
          </p:cNvPr>
          <p:cNvSpPr txBox="1"/>
          <p:nvPr/>
        </p:nvSpPr>
        <p:spPr>
          <a:xfrm>
            <a:off x="11622663" y="1126897"/>
            <a:ext cx="495649" cy="923330"/>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a:t>
            </a:r>
          </a:p>
          <a:p>
            <a:r>
              <a:rPr lang="en-US" dirty="0">
                <a:latin typeface="Futura Medium" panose="020B0602020204020303" pitchFamily="34" charset="-79"/>
                <a:cs typeface="Futura Medium" panose="020B0602020204020303" pitchFamily="34" charset="-79"/>
              </a:rPr>
              <a:t>EF</a:t>
            </a:r>
          </a:p>
          <a:p>
            <a:r>
              <a:rPr lang="en-US" dirty="0">
                <a:latin typeface="Futura Medium" panose="020B0602020204020303" pitchFamily="34" charset="-79"/>
                <a:cs typeface="Futura Medium" panose="020B0602020204020303" pitchFamily="34" charset="-79"/>
              </a:rPr>
              <a:t>FG</a:t>
            </a:r>
          </a:p>
        </p:txBody>
      </p:sp>
      <p:pic>
        <p:nvPicPr>
          <p:cNvPr id="235" name="Graphic 234" descr="Checkmark with solid fill">
            <a:extLst>
              <a:ext uri="{FF2B5EF4-FFF2-40B4-BE49-F238E27FC236}">
                <a16:creationId xmlns:a16="http://schemas.microsoft.com/office/drawing/2014/main" id="{FDE18FBE-4EDC-0D47-B2F9-22449B5184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8" y="1750128"/>
            <a:ext cx="240665" cy="240665"/>
          </a:xfrm>
          <a:prstGeom prst="rect">
            <a:avLst/>
          </a:prstGeom>
        </p:spPr>
      </p:pic>
      <p:pic>
        <p:nvPicPr>
          <p:cNvPr id="236" name="Graphic 235" descr="Checkmark with solid fill">
            <a:extLst>
              <a:ext uri="{FF2B5EF4-FFF2-40B4-BE49-F238E27FC236}">
                <a16:creationId xmlns:a16="http://schemas.microsoft.com/office/drawing/2014/main" id="{3E242B38-FA03-9147-8CD8-D3602AAC2A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7" y="1511387"/>
            <a:ext cx="240665" cy="240665"/>
          </a:xfrm>
          <a:prstGeom prst="rect">
            <a:avLst/>
          </a:prstGeom>
        </p:spPr>
      </p:pic>
      <p:pic>
        <p:nvPicPr>
          <p:cNvPr id="238" name="Graphic 237" descr="Checkmark with solid fill">
            <a:extLst>
              <a:ext uri="{FF2B5EF4-FFF2-40B4-BE49-F238E27FC236}">
                <a16:creationId xmlns:a16="http://schemas.microsoft.com/office/drawing/2014/main" id="{7357A423-1ED5-E34D-A154-DC7488DDC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7863" y="1972471"/>
            <a:ext cx="240665" cy="240665"/>
          </a:xfrm>
          <a:prstGeom prst="rect">
            <a:avLst/>
          </a:prstGeom>
        </p:spPr>
      </p:pic>
      <p:pic>
        <p:nvPicPr>
          <p:cNvPr id="239" name="Graphic 238" descr="Checkmark with solid fill">
            <a:extLst>
              <a:ext uri="{FF2B5EF4-FFF2-40B4-BE49-F238E27FC236}">
                <a16:creationId xmlns:a16="http://schemas.microsoft.com/office/drawing/2014/main" id="{C26BF2EB-22E0-8341-8A6B-CF0E6FAEBC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7863" y="679107"/>
            <a:ext cx="240665" cy="240665"/>
          </a:xfrm>
          <a:prstGeom prst="rect">
            <a:avLst/>
          </a:prstGeom>
        </p:spPr>
      </p:pic>
      <p:pic>
        <p:nvPicPr>
          <p:cNvPr id="240" name="Graphic 239" descr="Checkmark with solid fill">
            <a:extLst>
              <a:ext uri="{FF2B5EF4-FFF2-40B4-BE49-F238E27FC236}">
                <a16:creationId xmlns:a16="http://schemas.microsoft.com/office/drawing/2014/main" id="{1E198E2E-FBFD-B448-B1EC-7565027AC6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7" y="2529762"/>
            <a:ext cx="240665" cy="240665"/>
          </a:xfrm>
          <a:prstGeom prst="rect">
            <a:avLst/>
          </a:prstGeom>
        </p:spPr>
      </p:pic>
      <p:pic>
        <p:nvPicPr>
          <p:cNvPr id="241" name="Graphic 240" descr="Checkmark with solid fill">
            <a:extLst>
              <a:ext uri="{FF2B5EF4-FFF2-40B4-BE49-F238E27FC236}">
                <a16:creationId xmlns:a16="http://schemas.microsoft.com/office/drawing/2014/main" id="{94160519-ADB8-934E-97E6-E60AD4BD4F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7" y="930985"/>
            <a:ext cx="240665" cy="240665"/>
          </a:xfrm>
          <a:prstGeom prst="rect">
            <a:avLst/>
          </a:prstGeom>
        </p:spPr>
      </p:pic>
      <p:pic>
        <p:nvPicPr>
          <p:cNvPr id="242" name="Graphic 241" descr="Checkmark with solid fill">
            <a:extLst>
              <a:ext uri="{FF2B5EF4-FFF2-40B4-BE49-F238E27FC236}">
                <a16:creationId xmlns:a16="http://schemas.microsoft.com/office/drawing/2014/main" id="{EC4A5899-047C-A04C-A5FC-CD77861083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8098" y="2251116"/>
            <a:ext cx="240665" cy="240665"/>
          </a:xfrm>
          <a:prstGeom prst="rect">
            <a:avLst/>
          </a:prstGeom>
        </p:spPr>
      </p:pic>
      <p:cxnSp>
        <p:nvCxnSpPr>
          <p:cNvPr id="167" name="Straight Connector 166">
            <a:extLst>
              <a:ext uri="{FF2B5EF4-FFF2-40B4-BE49-F238E27FC236}">
                <a16:creationId xmlns:a16="http://schemas.microsoft.com/office/drawing/2014/main" id="{D5746468-90BD-7D4D-8B36-1BA141A39A92}"/>
              </a:ext>
            </a:extLst>
          </p:cNvPr>
          <p:cNvCxnSpPr>
            <a:cxnSpLocks/>
            <a:stCxn id="165" idx="6"/>
            <a:endCxn id="176" idx="2"/>
          </p:cNvCxnSpPr>
          <p:nvPr/>
        </p:nvCxnSpPr>
        <p:spPr>
          <a:xfrm flipV="1">
            <a:off x="4603351" y="3127531"/>
            <a:ext cx="1153714" cy="228234"/>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EB2DA139-EDB8-2742-956A-FA51F86D97D3}"/>
              </a:ext>
            </a:extLst>
          </p:cNvPr>
          <p:cNvCxnSpPr>
            <a:cxnSpLocks/>
            <a:stCxn id="175" idx="1"/>
            <a:endCxn id="165" idx="1"/>
          </p:cNvCxnSpPr>
          <p:nvPr/>
        </p:nvCxnSpPr>
        <p:spPr>
          <a:xfrm>
            <a:off x="3695235" y="2106661"/>
            <a:ext cx="752018" cy="1184446"/>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75" name="Oval 174">
            <a:extLst>
              <a:ext uri="{FF2B5EF4-FFF2-40B4-BE49-F238E27FC236}">
                <a16:creationId xmlns:a16="http://schemas.microsoft.com/office/drawing/2014/main" id="{6D26CE43-C8CE-1749-BB29-DEAB89F3F455}"/>
              </a:ext>
            </a:extLst>
          </p:cNvPr>
          <p:cNvSpPr/>
          <p:nvPr/>
        </p:nvSpPr>
        <p:spPr>
          <a:xfrm>
            <a:off x="3668453" y="207987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6" name="Oval 175">
            <a:extLst>
              <a:ext uri="{FF2B5EF4-FFF2-40B4-BE49-F238E27FC236}">
                <a16:creationId xmlns:a16="http://schemas.microsoft.com/office/drawing/2014/main" id="{D7D45A59-F1BF-D746-B136-4C65CB573F06}"/>
              </a:ext>
            </a:extLst>
          </p:cNvPr>
          <p:cNvSpPr/>
          <p:nvPr/>
        </p:nvSpPr>
        <p:spPr>
          <a:xfrm>
            <a:off x="5757065" y="303609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7" name="Oval 176">
            <a:extLst>
              <a:ext uri="{FF2B5EF4-FFF2-40B4-BE49-F238E27FC236}">
                <a16:creationId xmlns:a16="http://schemas.microsoft.com/office/drawing/2014/main" id="{A091A2DA-75A0-DE40-B65F-B09BBB06F23E}"/>
              </a:ext>
            </a:extLst>
          </p:cNvPr>
          <p:cNvSpPr/>
          <p:nvPr/>
        </p:nvSpPr>
        <p:spPr>
          <a:xfrm>
            <a:off x="6202369" y="559641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8" name="Oval 177">
            <a:extLst>
              <a:ext uri="{FF2B5EF4-FFF2-40B4-BE49-F238E27FC236}">
                <a16:creationId xmlns:a16="http://schemas.microsoft.com/office/drawing/2014/main" id="{8CBF2E7C-AB23-914E-9046-3BC873466D32}"/>
              </a:ext>
            </a:extLst>
          </p:cNvPr>
          <p:cNvSpPr/>
          <p:nvPr/>
        </p:nvSpPr>
        <p:spPr>
          <a:xfrm>
            <a:off x="3644109" y="663984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9" name="Oval 178">
            <a:extLst>
              <a:ext uri="{FF2B5EF4-FFF2-40B4-BE49-F238E27FC236}">
                <a16:creationId xmlns:a16="http://schemas.microsoft.com/office/drawing/2014/main" id="{86390F64-ADB0-654B-AB28-954C1BAE7CB3}"/>
              </a:ext>
            </a:extLst>
          </p:cNvPr>
          <p:cNvSpPr/>
          <p:nvPr/>
        </p:nvSpPr>
        <p:spPr>
          <a:xfrm>
            <a:off x="1608211" y="5510890"/>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80" name="Oval 179">
            <a:extLst>
              <a:ext uri="{FF2B5EF4-FFF2-40B4-BE49-F238E27FC236}">
                <a16:creationId xmlns:a16="http://schemas.microsoft.com/office/drawing/2014/main" id="{B588042A-8CB7-EF48-A26A-1D635FCF9294}"/>
              </a:ext>
            </a:extLst>
          </p:cNvPr>
          <p:cNvSpPr/>
          <p:nvPr/>
        </p:nvSpPr>
        <p:spPr>
          <a:xfrm>
            <a:off x="1339004"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68" name="Straight Connector 167">
            <a:extLst>
              <a:ext uri="{FF2B5EF4-FFF2-40B4-BE49-F238E27FC236}">
                <a16:creationId xmlns:a16="http://schemas.microsoft.com/office/drawing/2014/main" id="{3A6F8F4A-9C98-894C-B2EB-07FD5FE7F16F}"/>
              </a:ext>
            </a:extLst>
          </p:cNvPr>
          <p:cNvCxnSpPr>
            <a:cxnSpLocks/>
          </p:cNvCxnSpPr>
          <p:nvPr/>
        </p:nvCxnSpPr>
        <p:spPr>
          <a:xfrm flipH="1">
            <a:off x="1521884" y="3355765"/>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79428123-ABDB-1E48-80F9-2852D6F1E3B4}"/>
              </a:ext>
            </a:extLst>
          </p:cNvPr>
          <p:cNvSpPr txBox="1"/>
          <p:nvPr/>
        </p:nvSpPr>
        <p:spPr>
          <a:xfrm>
            <a:off x="3569677" y="-35169"/>
            <a:ext cx="184731" cy="369332"/>
          </a:xfrm>
          <a:prstGeom prst="rect">
            <a:avLst/>
          </a:prstGeom>
          <a:noFill/>
        </p:spPr>
        <p:txBody>
          <a:bodyPr wrap="none" rtlCol="0">
            <a:spAutoFit/>
          </a:bodyPr>
          <a:lstStyle/>
          <a:p>
            <a:endParaRPr lang="en-US"/>
          </a:p>
        </p:txBody>
      </p:sp>
      <p:sp>
        <p:nvSpPr>
          <p:cNvPr id="106" name="Title 2">
            <a:extLst>
              <a:ext uri="{FF2B5EF4-FFF2-40B4-BE49-F238E27FC236}">
                <a16:creationId xmlns:a16="http://schemas.microsoft.com/office/drawing/2014/main" id="{21956318-E84B-4D87-88EE-A8A10F8342AE}"/>
              </a:ext>
            </a:extLst>
          </p:cNvPr>
          <p:cNvSpPr txBox="1">
            <a:spLocks/>
          </p:cNvSpPr>
          <p:nvPr/>
        </p:nvSpPr>
        <p:spPr>
          <a:xfrm>
            <a:off x="0" y="-57150"/>
            <a:ext cx="8584234" cy="1023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Number of Triangles (a cycle bounds)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487EF4-7DB8-49A6-9776-47851B9CB86A}"/>
                  </a:ext>
                </a:extLst>
              </p:cNvPr>
              <p:cNvSpPr/>
              <p:nvPr/>
            </p:nvSpPr>
            <p:spPr>
              <a:xfrm>
                <a:off x="26399" y="730606"/>
                <a:ext cx="9694529" cy="1035668"/>
              </a:xfrm>
              <a:prstGeom prst="rect">
                <a:avLst/>
              </a:prstGeom>
            </p:spPr>
            <p:txBody>
              <a:bodyPr wrap="square">
                <a:spAutoFit/>
              </a:bodyPr>
              <a:lstStyle/>
              <a:p>
                <a:r>
                  <a:rPr lang="en-US" sz="2000" dirty="0"/>
                  <a:t>Minimize  </a:t>
                </a:r>
                <a14:m>
                  <m:oMath xmlns:m="http://schemas.openxmlformats.org/officeDocument/2006/math">
                    <m:r>
                      <a:rPr lang="en-US" sz="2000" i="1">
                        <a:latin typeface="Cambria Math" panose="02040503050406030204" pitchFamily="18" charset="0"/>
                      </a:rPr>
                      <m:t>𝑙𝑜𝑠𝑠</m:t>
                    </m:r>
                    <m:d>
                      <m:dPr>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e>
                      <m:sub>
                        <m:r>
                          <a:rPr lang="en-US" sz="2000" i="1">
                            <a:latin typeface="Cambria Math" panose="02040503050406030204" pitchFamily="18" charset="0"/>
                          </a:rPr>
                          <m:t>0</m:t>
                        </m:r>
                      </m:sub>
                    </m:sSub>
                  </m:oMath>
                </a14:m>
                <a:r>
                  <a:rPr lang="en-US" sz="2000" dirty="0">
                    <a:latin typeface="Futura Medium" panose="020B0602020204020303" pitchFamily="34" charset="-79"/>
                    <a:cs typeface="Futura Medium" panose="020B0602020204020303" pitchFamily="34" charset="-79"/>
                  </a:rPr>
                  <a:t> (Number of triangles)</a:t>
                </a:r>
                <a:endParaRPr lang="en-US" sz="2000" i="1" dirty="0">
                  <a:latin typeface="Cambria Math" panose="02040503050406030204" pitchFamily="18" charset="0"/>
                </a:endParaRPr>
              </a:p>
              <a:p>
                <a:r>
                  <a:rPr lang="en-US" sz="2000" dirty="0"/>
                  <a:t>Subject to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𝜎</m:t>
                        </m:r>
                      </m:e>
                      <m:sub>
                        <m:r>
                          <a:rPr lang="en-US" sz="2000" i="1">
                            <a:solidFill>
                              <a:srgbClr val="C00000"/>
                            </a:solidFill>
                            <a:latin typeface="Cambria Math" panose="02040503050406030204" pitchFamily="18" charset="0"/>
                          </a:rPr>
                          <m:t>𝑑𝑒𝑎𝑡h</m:t>
                        </m:r>
                      </m:sub>
                    </m:sSub>
                  </m:oMath>
                </a14:m>
                <a:r>
                  <a:rPr lang="en-US" sz="2000" dirty="0">
                    <a:latin typeface="Futura Medium" panose="020B0602020204020303" pitchFamily="34" charset="-79"/>
                    <a:cs typeface="Futura Medium" panose="020B0602020204020303" pitchFamily="34" charset="-79"/>
                  </a:rPr>
                  <a:t> + </a:t>
                </a:r>
                <a:r>
                  <a:rPr lang="en-US" sz="20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000" i="1">
                            <a:solidFill>
                              <a:srgbClr val="1454AF"/>
                            </a:solidFill>
                            <a:latin typeface="Cambria Math" panose="02040503050406030204" pitchFamily="18" charset="0"/>
                          </a:rPr>
                        </m:ctrlPr>
                      </m:sSupPr>
                      <m:e>
                        <m:r>
                          <a:rPr lang="en-US" sz="2000" i="1">
                            <a:solidFill>
                              <a:srgbClr val="1454AF"/>
                            </a:solidFill>
                            <a:latin typeface="Cambria Math" panose="02040503050406030204" pitchFamily="18" charset="0"/>
                          </a:rPr>
                          <m:t>𝑥</m:t>
                        </m:r>
                      </m:e>
                      <m:sup>
                        <m:r>
                          <a:rPr lang="en-US" sz="2000" i="1">
                            <a:solidFill>
                              <a:srgbClr val="1454AF"/>
                            </a:solidFill>
                            <a:latin typeface="Cambria Math" panose="02040503050406030204" pitchFamily="18" charset="0"/>
                          </a:rPr>
                          <m:t>𝑂𝑟𝑖𝑔</m:t>
                        </m:r>
                      </m:sup>
                    </m:sSup>
                  </m:oMath>
                </a14:m>
                <a:endParaRPr lang="en-US" sz="2000" dirty="0">
                  <a:latin typeface="Futura Medium" panose="020B0602020204020303" pitchFamily="34" charset="-79"/>
                  <a:cs typeface="Futura Medium" panose="020B0602020204020303" pitchFamily="34" charset="-79"/>
                </a:endParaRPr>
              </a:p>
              <a:p>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oMath>
                </a14:m>
                <a:r>
                  <a:rPr lang="en-US" sz="2000" dirty="0">
                    <a:latin typeface="Futura Medium" panose="020B0602020204020303" pitchFamily="34" charset="-79"/>
                    <a:cs typeface="Futura Medium" panose="020B0602020204020303" pitchFamily="34" charset="-79"/>
                  </a:rPr>
                  <a:t> must contain the </a:t>
                </a:r>
                <a:r>
                  <a:rPr lang="en-US" sz="20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000" i="1">
                            <a:solidFill>
                              <a:srgbClr val="00B050"/>
                            </a:solidFill>
                            <a:latin typeface="Cambria Math" panose="02040503050406030204" pitchFamily="18" charset="0"/>
                          </a:rPr>
                        </m:ctrlPr>
                      </m:sSupPr>
                      <m:e>
                        <m:r>
                          <a:rPr lang="en-US" sz="2000" i="1">
                            <a:solidFill>
                              <a:srgbClr val="00B050"/>
                            </a:solidFill>
                            <a:latin typeface="Cambria Math" panose="02040503050406030204" pitchFamily="18" charset="0"/>
                          </a:rPr>
                          <m:t>𝑥</m:t>
                        </m:r>
                      </m:e>
                      <m:sup>
                        <m:r>
                          <a:rPr lang="en-US" sz="2000" i="1">
                            <a:solidFill>
                              <a:srgbClr val="00B050"/>
                            </a:solidFill>
                            <a:latin typeface="Cambria Math" panose="02040503050406030204" pitchFamily="18" charset="0"/>
                          </a:rPr>
                          <m:t>𝑂𝑟𝑖𝑔</m:t>
                        </m:r>
                      </m:sup>
                    </m:sSup>
                    <m:r>
                      <a:rPr lang="en-US" sz="2000" i="1">
                        <a:solidFill>
                          <a:srgbClr val="00B050"/>
                        </a:solidFill>
                        <a:latin typeface="Cambria Math" panose="02040503050406030204" pitchFamily="18" charset="0"/>
                      </a:rPr>
                      <m:t>)</m:t>
                    </m:r>
                  </m:oMath>
                </a14:m>
                <a:r>
                  <a:rPr lang="en-US" sz="2000" dirty="0">
                    <a:solidFill>
                      <a:srgbClr val="00B050"/>
                    </a:solidFill>
                    <a:latin typeface="Futura Medium" panose="020B0602020204020303" pitchFamily="34" charset="-79"/>
                    <a:cs typeface="Futura Medium" panose="020B0602020204020303" pitchFamily="34" charset="-79"/>
                  </a:rPr>
                  <a:t> </a:t>
                </a:r>
                <a:r>
                  <a:rPr lang="en-US" sz="2000" dirty="0">
                    <a:latin typeface="Futura Medium" panose="020B0602020204020303" pitchFamily="34" charset="-79"/>
                    <a:cs typeface="Futura Medium" panose="020B0602020204020303" pitchFamily="34" charset="-79"/>
                  </a:rPr>
                  <a:t>and </a:t>
                </a:r>
                <a:r>
                  <a:rPr lang="en-US" sz="2000" dirty="0">
                    <a:solidFill>
                      <a:srgbClr val="FF0000"/>
                    </a:solidFill>
                    <a:latin typeface="Futura Medium" panose="020B0602020204020303" pitchFamily="34" charset="-79"/>
                    <a:cs typeface="Futura Medium" panose="020B0602020204020303" pitchFamily="34" charset="-79"/>
                  </a:rPr>
                  <a:t>no edge born after</a:t>
                </a:r>
              </a:p>
            </p:txBody>
          </p:sp>
        </mc:Choice>
        <mc:Fallback xmlns="">
          <p:sp>
            <p:nvSpPr>
              <p:cNvPr id="3" name="Rectangle 2">
                <a:extLst>
                  <a:ext uri="{FF2B5EF4-FFF2-40B4-BE49-F238E27FC236}">
                    <a16:creationId xmlns:a16="http://schemas.microsoft.com/office/drawing/2014/main" id="{95487EF4-7DB8-49A6-9776-47851B9CB86A}"/>
                  </a:ext>
                </a:extLst>
              </p:cNvPr>
              <p:cNvSpPr>
                <a:spLocks noRot="1" noChangeAspect="1" noMove="1" noResize="1" noEditPoints="1" noAdjustHandles="1" noChangeArrowheads="1" noChangeShapeType="1" noTextEdit="1"/>
              </p:cNvSpPr>
              <p:nvPr/>
            </p:nvSpPr>
            <p:spPr>
              <a:xfrm>
                <a:off x="26399" y="730606"/>
                <a:ext cx="9694529" cy="1035668"/>
              </a:xfrm>
              <a:prstGeom prst="rect">
                <a:avLst/>
              </a:prstGeom>
              <a:blipFill>
                <a:blip r:embed="rId8"/>
                <a:stretch>
                  <a:fillRect l="-629" t="-4118" b="-10000"/>
                </a:stretch>
              </a:blipFill>
            </p:spPr>
            <p:txBody>
              <a:bodyPr/>
              <a:lstStyle/>
              <a:p>
                <a:r>
                  <a:rPr lang="en-US">
                    <a:noFill/>
                  </a:rPr>
                  <a:t> </a:t>
                </a:r>
              </a:p>
            </p:txBody>
          </p:sp>
        </mc:Fallback>
      </mc:AlternateContent>
    </p:spTree>
    <p:extLst>
      <p:ext uri="{BB962C8B-B14F-4D97-AF65-F5344CB8AC3E}">
        <p14:creationId xmlns:p14="http://schemas.microsoft.com/office/powerpoint/2010/main" val="13116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Box 148">
            <a:extLst>
              <a:ext uri="{FF2B5EF4-FFF2-40B4-BE49-F238E27FC236}">
                <a16:creationId xmlns:a16="http://schemas.microsoft.com/office/drawing/2014/main" id="{453CAF7A-0DE9-4941-9FE8-EC16F8119659}"/>
              </a:ext>
            </a:extLst>
          </p:cNvPr>
          <p:cNvSpPr txBox="1"/>
          <p:nvPr/>
        </p:nvSpPr>
        <p:spPr>
          <a:xfrm>
            <a:off x="3880928" y="198298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A</a:t>
            </a:r>
          </a:p>
        </p:txBody>
      </p:sp>
      <p:sp>
        <p:nvSpPr>
          <p:cNvPr id="150" name="TextBox 149">
            <a:extLst>
              <a:ext uri="{FF2B5EF4-FFF2-40B4-BE49-F238E27FC236}">
                <a16:creationId xmlns:a16="http://schemas.microsoft.com/office/drawing/2014/main" id="{0A479061-810D-3444-A5A8-1E883AFE93C3}"/>
              </a:ext>
            </a:extLst>
          </p:cNvPr>
          <p:cNvSpPr txBox="1"/>
          <p:nvPr/>
        </p:nvSpPr>
        <p:spPr>
          <a:xfrm>
            <a:off x="5729805" y="2656655"/>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B</a:t>
            </a:r>
          </a:p>
        </p:txBody>
      </p:sp>
      <p:sp>
        <p:nvSpPr>
          <p:cNvPr id="151" name="TextBox 150">
            <a:extLst>
              <a:ext uri="{FF2B5EF4-FFF2-40B4-BE49-F238E27FC236}">
                <a16:creationId xmlns:a16="http://schemas.microsoft.com/office/drawing/2014/main" id="{4F27B889-E868-1243-B6F7-C06A6F05B594}"/>
              </a:ext>
            </a:extLst>
          </p:cNvPr>
          <p:cNvSpPr txBox="1"/>
          <p:nvPr/>
        </p:nvSpPr>
        <p:spPr>
          <a:xfrm>
            <a:off x="6421223" y="5509216"/>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D</a:t>
            </a:r>
          </a:p>
        </p:txBody>
      </p:sp>
      <p:sp>
        <p:nvSpPr>
          <p:cNvPr id="152" name="TextBox 151">
            <a:extLst>
              <a:ext uri="{FF2B5EF4-FFF2-40B4-BE49-F238E27FC236}">
                <a16:creationId xmlns:a16="http://schemas.microsoft.com/office/drawing/2014/main" id="{D038FE1A-ED7E-FF47-BAE2-9226E1CFC629}"/>
              </a:ext>
            </a:extLst>
          </p:cNvPr>
          <p:cNvSpPr txBox="1"/>
          <p:nvPr/>
        </p:nvSpPr>
        <p:spPr>
          <a:xfrm>
            <a:off x="3970012" y="651569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E</a:t>
            </a:r>
          </a:p>
        </p:txBody>
      </p:sp>
      <p:sp>
        <p:nvSpPr>
          <p:cNvPr id="153" name="TextBox 152">
            <a:extLst>
              <a:ext uri="{FF2B5EF4-FFF2-40B4-BE49-F238E27FC236}">
                <a16:creationId xmlns:a16="http://schemas.microsoft.com/office/drawing/2014/main" id="{31018E03-48C6-D943-9EF5-B8B17BC3D9C0}"/>
              </a:ext>
            </a:extLst>
          </p:cNvPr>
          <p:cNvSpPr txBox="1"/>
          <p:nvPr/>
        </p:nvSpPr>
        <p:spPr>
          <a:xfrm>
            <a:off x="1316889" y="5417664"/>
            <a:ext cx="287665"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F</a:t>
            </a:r>
          </a:p>
        </p:txBody>
      </p:sp>
      <p:sp>
        <p:nvSpPr>
          <p:cNvPr id="154" name="TextBox 153">
            <a:extLst>
              <a:ext uri="{FF2B5EF4-FFF2-40B4-BE49-F238E27FC236}">
                <a16:creationId xmlns:a16="http://schemas.microsoft.com/office/drawing/2014/main" id="{48D87311-8BDE-384B-90B1-8A2E31AAF565}"/>
              </a:ext>
            </a:extLst>
          </p:cNvPr>
          <p:cNvSpPr txBox="1"/>
          <p:nvPr/>
        </p:nvSpPr>
        <p:spPr>
          <a:xfrm>
            <a:off x="1282570" y="2901011"/>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G</a:t>
            </a:r>
          </a:p>
        </p:txBody>
      </p:sp>
      <p:sp>
        <p:nvSpPr>
          <p:cNvPr id="157" name="Triangle 156">
            <a:extLst>
              <a:ext uri="{FF2B5EF4-FFF2-40B4-BE49-F238E27FC236}">
                <a16:creationId xmlns:a16="http://schemas.microsoft.com/office/drawing/2014/main" id="{F81162A6-B726-7E4C-9257-10029F30DEB3}"/>
              </a:ext>
            </a:extLst>
          </p:cNvPr>
          <p:cNvSpPr/>
          <p:nvPr/>
        </p:nvSpPr>
        <p:spPr>
          <a:xfrm rot="19344028">
            <a:off x="750391" y="2743881"/>
            <a:ext cx="3541320" cy="1912928"/>
          </a:xfrm>
          <a:prstGeom prst="triangle">
            <a:avLst>
              <a:gd name="adj" fmla="val 31017"/>
            </a:avLst>
          </a:prstGeom>
          <a:solidFill>
            <a:srgbClr val="FF0000"/>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Futura Medium" panose="020B0602020204020303" pitchFamily="34" charset="-79"/>
              <a:cs typeface="Futura Medium" panose="020B0602020204020303" pitchFamily="34" charset="-79"/>
            </a:endParaRPr>
          </a:p>
        </p:txBody>
      </p:sp>
      <p:sp>
        <p:nvSpPr>
          <p:cNvPr id="158" name="Triangle 157">
            <a:extLst>
              <a:ext uri="{FF2B5EF4-FFF2-40B4-BE49-F238E27FC236}">
                <a16:creationId xmlns:a16="http://schemas.microsoft.com/office/drawing/2014/main" id="{6FF68E82-07CC-0A40-AFE3-10A0BF4E9210}"/>
              </a:ext>
            </a:extLst>
          </p:cNvPr>
          <p:cNvSpPr/>
          <p:nvPr/>
        </p:nvSpPr>
        <p:spPr>
          <a:xfrm rot="1774440">
            <a:off x="2328042" y="3067911"/>
            <a:ext cx="2338137" cy="3294108"/>
          </a:xfrm>
          <a:prstGeom prst="triangle">
            <a:avLst>
              <a:gd name="adj" fmla="val 59678"/>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cxnSp>
        <p:nvCxnSpPr>
          <p:cNvPr id="160" name="Straight Connector 159">
            <a:extLst>
              <a:ext uri="{FF2B5EF4-FFF2-40B4-BE49-F238E27FC236}">
                <a16:creationId xmlns:a16="http://schemas.microsoft.com/office/drawing/2014/main" id="{48508C83-587E-0E40-9B8D-44528EA96C41}"/>
              </a:ext>
            </a:extLst>
          </p:cNvPr>
          <p:cNvCxnSpPr>
            <a:cxnSpLocks/>
          </p:cNvCxnSpPr>
          <p:nvPr/>
        </p:nvCxnSpPr>
        <p:spPr>
          <a:xfrm flipH="1">
            <a:off x="1699651" y="3420423"/>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61" name="Straight Connector 160">
            <a:extLst>
              <a:ext uri="{FF2B5EF4-FFF2-40B4-BE49-F238E27FC236}">
                <a16:creationId xmlns:a16="http://schemas.microsoft.com/office/drawing/2014/main" id="{1064432F-C221-0542-9704-C983F13ED4E4}"/>
              </a:ext>
            </a:extLst>
          </p:cNvPr>
          <p:cNvCxnSpPr>
            <a:cxnSpLocks/>
          </p:cNvCxnSpPr>
          <p:nvPr/>
        </p:nvCxnSpPr>
        <p:spPr>
          <a:xfrm flipH="1">
            <a:off x="3735549" y="3447205"/>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0AD0871-DD59-7647-BFB9-CD5C2CCB2FBA}"/>
              </a:ext>
            </a:extLst>
          </p:cNvPr>
          <p:cNvCxnSpPr>
            <a:cxnSpLocks/>
          </p:cNvCxnSpPr>
          <p:nvPr/>
        </p:nvCxnSpPr>
        <p:spPr>
          <a:xfrm>
            <a:off x="4507511" y="3352106"/>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4" name="Triangle 93">
            <a:extLst>
              <a:ext uri="{FF2B5EF4-FFF2-40B4-BE49-F238E27FC236}">
                <a16:creationId xmlns:a16="http://schemas.microsoft.com/office/drawing/2014/main" id="{F8E801ED-F5D1-3347-B237-EAA31122172D}"/>
              </a:ext>
            </a:extLst>
          </p:cNvPr>
          <p:cNvSpPr/>
          <p:nvPr/>
        </p:nvSpPr>
        <p:spPr>
          <a:xfrm>
            <a:off x="1402373" y="2166221"/>
            <a:ext cx="3057615" cy="1184446"/>
          </a:xfrm>
          <a:prstGeom prst="triangle">
            <a:avLst>
              <a:gd name="adj" fmla="val 74863"/>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96" name="Triangle 95">
            <a:extLst>
              <a:ext uri="{FF2B5EF4-FFF2-40B4-BE49-F238E27FC236}">
                <a16:creationId xmlns:a16="http://schemas.microsoft.com/office/drawing/2014/main" id="{90256126-D8F1-4545-B64C-DCA0DDFDC801}"/>
              </a:ext>
            </a:extLst>
          </p:cNvPr>
          <p:cNvSpPr/>
          <p:nvPr/>
        </p:nvSpPr>
        <p:spPr>
          <a:xfrm rot="20330545">
            <a:off x="3149150" y="3512831"/>
            <a:ext cx="2721203" cy="2773599"/>
          </a:xfrm>
          <a:prstGeom prst="triangle">
            <a:avLst>
              <a:gd name="adj" fmla="val 70009"/>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88" name="Triangle 87">
            <a:extLst>
              <a:ext uri="{FF2B5EF4-FFF2-40B4-BE49-F238E27FC236}">
                <a16:creationId xmlns:a16="http://schemas.microsoft.com/office/drawing/2014/main" id="{B464EE30-A7E7-C545-BE79-0D8F6FEDFCE2}"/>
              </a:ext>
            </a:extLst>
          </p:cNvPr>
          <p:cNvSpPr/>
          <p:nvPr/>
        </p:nvSpPr>
        <p:spPr>
          <a:xfrm rot="3147343">
            <a:off x="4419718" y="3604662"/>
            <a:ext cx="2912775" cy="1187274"/>
          </a:xfrm>
          <a:prstGeom prst="triangle">
            <a:avLst>
              <a:gd name="adj" fmla="val 19707"/>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165" name="Oval 164">
            <a:extLst>
              <a:ext uri="{FF2B5EF4-FFF2-40B4-BE49-F238E27FC236}">
                <a16:creationId xmlns:a16="http://schemas.microsoft.com/office/drawing/2014/main" id="{9EAC35F1-797B-5C44-AFB7-8F5F4C5024A2}"/>
              </a:ext>
            </a:extLst>
          </p:cNvPr>
          <p:cNvSpPr/>
          <p:nvPr/>
        </p:nvSpPr>
        <p:spPr>
          <a:xfrm>
            <a:off x="4420471"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63" name="TextBox 162">
            <a:extLst>
              <a:ext uri="{FF2B5EF4-FFF2-40B4-BE49-F238E27FC236}">
                <a16:creationId xmlns:a16="http://schemas.microsoft.com/office/drawing/2014/main" id="{BFD776E6-52B1-AE43-945E-2DDAD2DC7F1C}"/>
              </a:ext>
            </a:extLst>
          </p:cNvPr>
          <p:cNvSpPr txBox="1"/>
          <p:nvPr/>
        </p:nvSpPr>
        <p:spPr>
          <a:xfrm>
            <a:off x="4676883" y="3313490"/>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C</a:t>
            </a:r>
          </a:p>
        </p:txBody>
      </p:sp>
      <p:cxnSp>
        <p:nvCxnSpPr>
          <p:cNvPr id="169" name="Straight Connector 168">
            <a:extLst>
              <a:ext uri="{FF2B5EF4-FFF2-40B4-BE49-F238E27FC236}">
                <a16:creationId xmlns:a16="http://schemas.microsoft.com/office/drawing/2014/main" id="{83523D1B-8658-4442-981F-63AA26AB055E}"/>
              </a:ext>
            </a:extLst>
          </p:cNvPr>
          <p:cNvCxnSpPr>
            <a:cxnSpLocks/>
            <a:stCxn id="176" idx="4"/>
          </p:cNvCxnSpPr>
          <p:nvPr/>
        </p:nvCxnSpPr>
        <p:spPr>
          <a:xfrm>
            <a:off x="5848505" y="3218971"/>
            <a:ext cx="460348" cy="2377440"/>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C4DB1165-98C3-2F43-B8B9-C5A386FC2760}"/>
              </a:ext>
            </a:extLst>
          </p:cNvPr>
          <p:cNvCxnSpPr>
            <a:cxnSpLocks/>
          </p:cNvCxnSpPr>
          <p:nvPr/>
        </p:nvCxnSpPr>
        <p:spPr>
          <a:xfrm flipH="1">
            <a:off x="1510146" y="2171319"/>
            <a:ext cx="2173351" cy="1119788"/>
          </a:xfrm>
          <a:prstGeom prst="line">
            <a:avLst/>
          </a:prstGeom>
          <a:ln w="47625" cmpd="sng">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722AD4BF-AF3E-B64B-B494-E90CE7028301}"/>
              </a:ext>
            </a:extLst>
          </p:cNvPr>
          <p:cNvCxnSpPr>
            <a:cxnSpLocks/>
          </p:cNvCxnSpPr>
          <p:nvPr/>
        </p:nvCxnSpPr>
        <p:spPr>
          <a:xfrm flipV="1">
            <a:off x="3777804" y="5752509"/>
            <a:ext cx="2466391" cy="952482"/>
          </a:xfrm>
          <a:prstGeom prst="line">
            <a:avLst/>
          </a:prstGeom>
          <a:ln w="47625">
            <a:solidFill>
              <a:srgbClr val="00B050"/>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C89C989F-EE7F-E543-BF1E-4D0F5868A220}"/>
              </a:ext>
            </a:extLst>
          </p:cNvPr>
          <p:cNvCxnSpPr>
            <a:cxnSpLocks/>
          </p:cNvCxnSpPr>
          <p:nvPr/>
        </p:nvCxnSpPr>
        <p:spPr>
          <a:xfrm flipH="1" flipV="1">
            <a:off x="1445488" y="3447205"/>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3" name="Straight Connector 172">
            <a:extLst>
              <a:ext uri="{FF2B5EF4-FFF2-40B4-BE49-F238E27FC236}">
                <a16:creationId xmlns:a16="http://schemas.microsoft.com/office/drawing/2014/main" id="{F4EF0CAA-DE56-BA46-8D46-0A3738748F0F}"/>
              </a:ext>
            </a:extLst>
          </p:cNvPr>
          <p:cNvCxnSpPr>
            <a:cxnSpLocks/>
          </p:cNvCxnSpPr>
          <p:nvPr/>
        </p:nvCxnSpPr>
        <p:spPr>
          <a:xfrm>
            <a:off x="1779353" y="5666988"/>
            <a:ext cx="1879800" cy="1064301"/>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235" name="Graphic 234" descr="Checkmark with solid fill">
            <a:extLst>
              <a:ext uri="{FF2B5EF4-FFF2-40B4-BE49-F238E27FC236}">
                <a16:creationId xmlns:a16="http://schemas.microsoft.com/office/drawing/2014/main" id="{FDE18FBE-4EDC-0D47-B2F9-22449B5184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8" y="1750128"/>
            <a:ext cx="240665" cy="240665"/>
          </a:xfrm>
          <a:prstGeom prst="rect">
            <a:avLst/>
          </a:prstGeom>
        </p:spPr>
      </p:pic>
      <p:pic>
        <p:nvPicPr>
          <p:cNvPr id="236" name="Graphic 235" descr="Checkmark with solid fill">
            <a:extLst>
              <a:ext uri="{FF2B5EF4-FFF2-40B4-BE49-F238E27FC236}">
                <a16:creationId xmlns:a16="http://schemas.microsoft.com/office/drawing/2014/main" id="{3E242B38-FA03-9147-8CD8-D3602AAC2A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7" y="1511387"/>
            <a:ext cx="240665" cy="240665"/>
          </a:xfrm>
          <a:prstGeom prst="rect">
            <a:avLst/>
          </a:prstGeom>
        </p:spPr>
      </p:pic>
      <p:pic>
        <p:nvPicPr>
          <p:cNvPr id="238" name="Graphic 237" descr="Checkmark with solid fill">
            <a:extLst>
              <a:ext uri="{FF2B5EF4-FFF2-40B4-BE49-F238E27FC236}">
                <a16:creationId xmlns:a16="http://schemas.microsoft.com/office/drawing/2014/main" id="{7357A423-1ED5-E34D-A154-DC7488DDC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7863" y="1972471"/>
            <a:ext cx="240665" cy="240665"/>
          </a:xfrm>
          <a:prstGeom prst="rect">
            <a:avLst/>
          </a:prstGeom>
        </p:spPr>
      </p:pic>
      <p:pic>
        <p:nvPicPr>
          <p:cNvPr id="239" name="Graphic 238" descr="Checkmark with solid fill">
            <a:extLst>
              <a:ext uri="{FF2B5EF4-FFF2-40B4-BE49-F238E27FC236}">
                <a16:creationId xmlns:a16="http://schemas.microsoft.com/office/drawing/2014/main" id="{C26BF2EB-22E0-8341-8A6B-CF0E6FAEBC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7863" y="679107"/>
            <a:ext cx="240665" cy="240665"/>
          </a:xfrm>
          <a:prstGeom prst="rect">
            <a:avLst/>
          </a:prstGeom>
        </p:spPr>
      </p:pic>
      <p:pic>
        <p:nvPicPr>
          <p:cNvPr id="240" name="Graphic 239" descr="Checkmark with solid fill">
            <a:extLst>
              <a:ext uri="{FF2B5EF4-FFF2-40B4-BE49-F238E27FC236}">
                <a16:creationId xmlns:a16="http://schemas.microsoft.com/office/drawing/2014/main" id="{1E198E2E-FBFD-B448-B1EC-7565027AC6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7" y="2529762"/>
            <a:ext cx="240665" cy="240665"/>
          </a:xfrm>
          <a:prstGeom prst="rect">
            <a:avLst/>
          </a:prstGeom>
        </p:spPr>
      </p:pic>
      <p:pic>
        <p:nvPicPr>
          <p:cNvPr id="241" name="Graphic 240" descr="Checkmark with solid fill">
            <a:extLst>
              <a:ext uri="{FF2B5EF4-FFF2-40B4-BE49-F238E27FC236}">
                <a16:creationId xmlns:a16="http://schemas.microsoft.com/office/drawing/2014/main" id="{94160519-ADB8-934E-97E6-E60AD4BD4F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7" y="930985"/>
            <a:ext cx="240665" cy="240665"/>
          </a:xfrm>
          <a:prstGeom prst="rect">
            <a:avLst/>
          </a:prstGeom>
        </p:spPr>
      </p:pic>
      <p:pic>
        <p:nvPicPr>
          <p:cNvPr id="242" name="Graphic 241" descr="Checkmark with solid fill">
            <a:extLst>
              <a:ext uri="{FF2B5EF4-FFF2-40B4-BE49-F238E27FC236}">
                <a16:creationId xmlns:a16="http://schemas.microsoft.com/office/drawing/2014/main" id="{EC4A5899-047C-A04C-A5FC-CD77861083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8098" y="2251116"/>
            <a:ext cx="240665" cy="240665"/>
          </a:xfrm>
          <a:prstGeom prst="rect">
            <a:avLst/>
          </a:prstGeom>
        </p:spPr>
      </p:pic>
      <p:cxnSp>
        <p:nvCxnSpPr>
          <p:cNvPr id="167" name="Straight Connector 166">
            <a:extLst>
              <a:ext uri="{FF2B5EF4-FFF2-40B4-BE49-F238E27FC236}">
                <a16:creationId xmlns:a16="http://schemas.microsoft.com/office/drawing/2014/main" id="{D5746468-90BD-7D4D-8B36-1BA141A39A92}"/>
              </a:ext>
            </a:extLst>
          </p:cNvPr>
          <p:cNvCxnSpPr>
            <a:cxnSpLocks/>
            <a:stCxn id="165" idx="6"/>
            <a:endCxn id="176" idx="2"/>
          </p:cNvCxnSpPr>
          <p:nvPr/>
        </p:nvCxnSpPr>
        <p:spPr>
          <a:xfrm flipV="1">
            <a:off x="4603351" y="3127531"/>
            <a:ext cx="1153714" cy="228234"/>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EB2DA139-EDB8-2742-956A-FA51F86D97D3}"/>
              </a:ext>
            </a:extLst>
          </p:cNvPr>
          <p:cNvCxnSpPr>
            <a:cxnSpLocks/>
            <a:stCxn id="175" idx="1"/>
            <a:endCxn id="165" idx="1"/>
          </p:cNvCxnSpPr>
          <p:nvPr/>
        </p:nvCxnSpPr>
        <p:spPr>
          <a:xfrm>
            <a:off x="3695235" y="2106661"/>
            <a:ext cx="752018" cy="1184446"/>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75" name="Oval 174">
            <a:extLst>
              <a:ext uri="{FF2B5EF4-FFF2-40B4-BE49-F238E27FC236}">
                <a16:creationId xmlns:a16="http://schemas.microsoft.com/office/drawing/2014/main" id="{6D26CE43-C8CE-1749-BB29-DEAB89F3F455}"/>
              </a:ext>
            </a:extLst>
          </p:cNvPr>
          <p:cNvSpPr/>
          <p:nvPr/>
        </p:nvSpPr>
        <p:spPr>
          <a:xfrm>
            <a:off x="3668453" y="207987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6" name="Oval 175">
            <a:extLst>
              <a:ext uri="{FF2B5EF4-FFF2-40B4-BE49-F238E27FC236}">
                <a16:creationId xmlns:a16="http://schemas.microsoft.com/office/drawing/2014/main" id="{D7D45A59-F1BF-D746-B136-4C65CB573F06}"/>
              </a:ext>
            </a:extLst>
          </p:cNvPr>
          <p:cNvSpPr/>
          <p:nvPr/>
        </p:nvSpPr>
        <p:spPr>
          <a:xfrm>
            <a:off x="5757065" y="303609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7" name="Oval 176">
            <a:extLst>
              <a:ext uri="{FF2B5EF4-FFF2-40B4-BE49-F238E27FC236}">
                <a16:creationId xmlns:a16="http://schemas.microsoft.com/office/drawing/2014/main" id="{A091A2DA-75A0-DE40-B65F-B09BBB06F23E}"/>
              </a:ext>
            </a:extLst>
          </p:cNvPr>
          <p:cNvSpPr/>
          <p:nvPr/>
        </p:nvSpPr>
        <p:spPr>
          <a:xfrm>
            <a:off x="6202369" y="559641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8" name="Oval 177">
            <a:extLst>
              <a:ext uri="{FF2B5EF4-FFF2-40B4-BE49-F238E27FC236}">
                <a16:creationId xmlns:a16="http://schemas.microsoft.com/office/drawing/2014/main" id="{8CBF2E7C-AB23-914E-9046-3BC873466D32}"/>
              </a:ext>
            </a:extLst>
          </p:cNvPr>
          <p:cNvSpPr/>
          <p:nvPr/>
        </p:nvSpPr>
        <p:spPr>
          <a:xfrm>
            <a:off x="3644109" y="663984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9" name="Oval 178">
            <a:extLst>
              <a:ext uri="{FF2B5EF4-FFF2-40B4-BE49-F238E27FC236}">
                <a16:creationId xmlns:a16="http://schemas.microsoft.com/office/drawing/2014/main" id="{86390F64-ADB0-654B-AB28-954C1BAE7CB3}"/>
              </a:ext>
            </a:extLst>
          </p:cNvPr>
          <p:cNvSpPr/>
          <p:nvPr/>
        </p:nvSpPr>
        <p:spPr>
          <a:xfrm>
            <a:off x="1608211" y="5510890"/>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80" name="Oval 179">
            <a:extLst>
              <a:ext uri="{FF2B5EF4-FFF2-40B4-BE49-F238E27FC236}">
                <a16:creationId xmlns:a16="http://schemas.microsoft.com/office/drawing/2014/main" id="{B588042A-8CB7-EF48-A26A-1D635FCF9294}"/>
              </a:ext>
            </a:extLst>
          </p:cNvPr>
          <p:cNvSpPr/>
          <p:nvPr/>
        </p:nvSpPr>
        <p:spPr>
          <a:xfrm>
            <a:off x="1339004"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68" name="Straight Connector 167">
            <a:extLst>
              <a:ext uri="{FF2B5EF4-FFF2-40B4-BE49-F238E27FC236}">
                <a16:creationId xmlns:a16="http://schemas.microsoft.com/office/drawing/2014/main" id="{3A6F8F4A-9C98-894C-B2EB-07FD5FE7F16F}"/>
              </a:ext>
            </a:extLst>
          </p:cNvPr>
          <p:cNvCxnSpPr>
            <a:cxnSpLocks/>
          </p:cNvCxnSpPr>
          <p:nvPr/>
        </p:nvCxnSpPr>
        <p:spPr>
          <a:xfrm flipH="1">
            <a:off x="1521884" y="3355765"/>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96" name="Oval 295">
            <a:extLst>
              <a:ext uri="{FF2B5EF4-FFF2-40B4-BE49-F238E27FC236}">
                <a16:creationId xmlns:a16="http://schemas.microsoft.com/office/drawing/2014/main" id="{5FA61F85-DD28-4586-AFF5-FA9FD67B1A74}"/>
              </a:ext>
            </a:extLst>
          </p:cNvPr>
          <p:cNvSpPr/>
          <p:nvPr/>
        </p:nvSpPr>
        <p:spPr>
          <a:xfrm>
            <a:off x="10235865" y="73321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97" name="Straight Connector 296">
            <a:extLst>
              <a:ext uri="{FF2B5EF4-FFF2-40B4-BE49-F238E27FC236}">
                <a16:creationId xmlns:a16="http://schemas.microsoft.com/office/drawing/2014/main" id="{37175994-069A-4D72-9164-12E0A2BD056F}"/>
              </a:ext>
            </a:extLst>
          </p:cNvPr>
          <p:cNvCxnSpPr>
            <a:cxnSpLocks/>
            <a:stCxn id="296" idx="6"/>
            <a:endCxn id="298" idx="2"/>
          </p:cNvCxnSpPr>
          <p:nvPr/>
        </p:nvCxnSpPr>
        <p:spPr>
          <a:xfrm flipV="1">
            <a:off x="10327305" y="77603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98" name="Oval 297">
            <a:extLst>
              <a:ext uri="{FF2B5EF4-FFF2-40B4-BE49-F238E27FC236}">
                <a16:creationId xmlns:a16="http://schemas.microsoft.com/office/drawing/2014/main" id="{C70AA02C-BEBE-4273-87CF-6B36225758B0}"/>
              </a:ext>
            </a:extLst>
          </p:cNvPr>
          <p:cNvSpPr/>
          <p:nvPr/>
        </p:nvSpPr>
        <p:spPr>
          <a:xfrm>
            <a:off x="11073489" y="7303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99" name="Oval 298">
            <a:extLst>
              <a:ext uri="{FF2B5EF4-FFF2-40B4-BE49-F238E27FC236}">
                <a16:creationId xmlns:a16="http://schemas.microsoft.com/office/drawing/2014/main" id="{E17F3EA4-0089-49CB-AA44-07339DA3DD5A}"/>
              </a:ext>
            </a:extLst>
          </p:cNvPr>
          <p:cNvSpPr/>
          <p:nvPr/>
        </p:nvSpPr>
        <p:spPr>
          <a:xfrm>
            <a:off x="10235865" y="10024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0" name="Straight Connector 299">
            <a:extLst>
              <a:ext uri="{FF2B5EF4-FFF2-40B4-BE49-F238E27FC236}">
                <a16:creationId xmlns:a16="http://schemas.microsoft.com/office/drawing/2014/main" id="{A1FCBFE9-875E-4C0D-AC81-2B65FF504A7B}"/>
              </a:ext>
            </a:extLst>
          </p:cNvPr>
          <p:cNvCxnSpPr>
            <a:cxnSpLocks/>
            <a:stCxn id="299" idx="6"/>
            <a:endCxn id="301" idx="2"/>
          </p:cNvCxnSpPr>
          <p:nvPr/>
        </p:nvCxnSpPr>
        <p:spPr>
          <a:xfrm flipV="1">
            <a:off x="10327305" y="104528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1" name="Oval 300">
            <a:extLst>
              <a:ext uri="{FF2B5EF4-FFF2-40B4-BE49-F238E27FC236}">
                <a16:creationId xmlns:a16="http://schemas.microsoft.com/office/drawing/2014/main" id="{722BB7F2-9C50-41BD-AE41-19A31C4F0C3A}"/>
              </a:ext>
            </a:extLst>
          </p:cNvPr>
          <p:cNvSpPr/>
          <p:nvPr/>
        </p:nvSpPr>
        <p:spPr>
          <a:xfrm>
            <a:off x="11073489" y="99956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02" name="Oval 301">
            <a:extLst>
              <a:ext uri="{FF2B5EF4-FFF2-40B4-BE49-F238E27FC236}">
                <a16:creationId xmlns:a16="http://schemas.microsoft.com/office/drawing/2014/main" id="{B54E1295-700A-43F0-AEF1-E989E860E1B5}"/>
              </a:ext>
            </a:extLst>
          </p:cNvPr>
          <p:cNvSpPr/>
          <p:nvPr/>
        </p:nvSpPr>
        <p:spPr>
          <a:xfrm>
            <a:off x="10229329" y="12865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3" name="Straight Connector 302">
            <a:extLst>
              <a:ext uri="{FF2B5EF4-FFF2-40B4-BE49-F238E27FC236}">
                <a16:creationId xmlns:a16="http://schemas.microsoft.com/office/drawing/2014/main" id="{1D3F0F92-B0FB-4857-8D60-7F99E248F2C5}"/>
              </a:ext>
            </a:extLst>
          </p:cNvPr>
          <p:cNvCxnSpPr>
            <a:cxnSpLocks/>
            <a:stCxn id="302" idx="6"/>
            <a:endCxn id="304" idx="2"/>
          </p:cNvCxnSpPr>
          <p:nvPr/>
        </p:nvCxnSpPr>
        <p:spPr>
          <a:xfrm flipV="1">
            <a:off x="10320769" y="132934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4" name="Oval 303">
            <a:extLst>
              <a:ext uri="{FF2B5EF4-FFF2-40B4-BE49-F238E27FC236}">
                <a16:creationId xmlns:a16="http://schemas.microsoft.com/office/drawing/2014/main" id="{38A89558-36A4-45EA-AA68-F9CCFEECD1D3}"/>
              </a:ext>
            </a:extLst>
          </p:cNvPr>
          <p:cNvSpPr/>
          <p:nvPr/>
        </p:nvSpPr>
        <p:spPr>
          <a:xfrm>
            <a:off x="11066953" y="128362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05" name="Oval 304">
            <a:extLst>
              <a:ext uri="{FF2B5EF4-FFF2-40B4-BE49-F238E27FC236}">
                <a16:creationId xmlns:a16="http://schemas.microsoft.com/office/drawing/2014/main" id="{A7A1D70F-6B39-4EDA-AE2E-B48ABCA107D6}"/>
              </a:ext>
            </a:extLst>
          </p:cNvPr>
          <p:cNvSpPr/>
          <p:nvPr/>
        </p:nvSpPr>
        <p:spPr>
          <a:xfrm>
            <a:off x="10229329" y="157317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6" name="Straight Connector 305">
            <a:extLst>
              <a:ext uri="{FF2B5EF4-FFF2-40B4-BE49-F238E27FC236}">
                <a16:creationId xmlns:a16="http://schemas.microsoft.com/office/drawing/2014/main" id="{564529C1-D747-458D-982B-C56AD1C06214}"/>
              </a:ext>
            </a:extLst>
          </p:cNvPr>
          <p:cNvCxnSpPr>
            <a:cxnSpLocks/>
            <a:stCxn id="305" idx="6"/>
            <a:endCxn id="307" idx="2"/>
          </p:cNvCxnSpPr>
          <p:nvPr/>
        </p:nvCxnSpPr>
        <p:spPr>
          <a:xfrm flipV="1">
            <a:off x="10320769" y="161599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7" name="Oval 306">
            <a:extLst>
              <a:ext uri="{FF2B5EF4-FFF2-40B4-BE49-F238E27FC236}">
                <a16:creationId xmlns:a16="http://schemas.microsoft.com/office/drawing/2014/main" id="{FD78C8AA-8076-49BB-A036-5AFA03BC73EF}"/>
              </a:ext>
            </a:extLst>
          </p:cNvPr>
          <p:cNvSpPr/>
          <p:nvPr/>
        </p:nvSpPr>
        <p:spPr>
          <a:xfrm>
            <a:off x="11066953" y="157027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08" name="Oval 307">
            <a:extLst>
              <a:ext uri="{FF2B5EF4-FFF2-40B4-BE49-F238E27FC236}">
                <a16:creationId xmlns:a16="http://schemas.microsoft.com/office/drawing/2014/main" id="{6A49B82D-2FC3-4B66-9EAB-FF90A6A937BE}"/>
              </a:ext>
            </a:extLst>
          </p:cNvPr>
          <p:cNvSpPr/>
          <p:nvPr/>
        </p:nvSpPr>
        <p:spPr>
          <a:xfrm>
            <a:off x="10230974" y="18276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9" name="Straight Connector 308">
            <a:extLst>
              <a:ext uri="{FF2B5EF4-FFF2-40B4-BE49-F238E27FC236}">
                <a16:creationId xmlns:a16="http://schemas.microsoft.com/office/drawing/2014/main" id="{FC9988CD-1190-4F9B-B3DA-08E3E36C1773}"/>
              </a:ext>
            </a:extLst>
          </p:cNvPr>
          <p:cNvCxnSpPr>
            <a:cxnSpLocks/>
            <a:stCxn id="308" idx="6"/>
            <a:endCxn id="310" idx="2"/>
          </p:cNvCxnSpPr>
          <p:nvPr/>
        </p:nvCxnSpPr>
        <p:spPr>
          <a:xfrm flipV="1">
            <a:off x="10322414" y="187046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10" name="Oval 309">
            <a:extLst>
              <a:ext uri="{FF2B5EF4-FFF2-40B4-BE49-F238E27FC236}">
                <a16:creationId xmlns:a16="http://schemas.microsoft.com/office/drawing/2014/main" id="{FB6657D7-2377-4A0B-A7B0-D48F838AEBB8}"/>
              </a:ext>
            </a:extLst>
          </p:cNvPr>
          <p:cNvSpPr/>
          <p:nvPr/>
        </p:nvSpPr>
        <p:spPr>
          <a:xfrm>
            <a:off x="11068598" y="182474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11" name="Triangle 19">
            <a:extLst>
              <a:ext uri="{FF2B5EF4-FFF2-40B4-BE49-F238E27FC236}">
                <a16:creationId xmlns:a16="http://schemas.microsoft.com/office/drawing/2014/main" id="{EA60AF1D-BAC7-4319-826D-473D5B614708}"/>
              </a:ext>
            </a:extLst>
          </p:cNvPr>
          <p:cNvSpPr/>
          <p:nvPr/>
        </p:nvSpPr>
        <p:spPr>
          <a:xfrm>
            <a:off x="10276466" y="391440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12" name="Group 311">
            <a:extLst>
              <a:ext uri="{FF2B5EF4-FFF2-40B4-BE49-F238E27FC236}">
                <a16:creationId xmlns:a16="http://schemas.microsoft.com/office/drawing/2014/main" id="{8A76CAB5-0C0B-47D2-B041-F779F330B24E}"/>
              </a:ext>
            </a:extLst>
          </p:cNvPr>
          <p:cNvGrpSpPr/>
          <p:nvPr/>
        </p:nvGrpSpPr>
        <p:grpSpPr>
          <a:xfrm>
            <a:off x="10234198" y="2075219"/>
            <a:ext cx="929064" cy="94331"/>
            <a:chOff x="9967980" y="2063809"/>
            <a:chExt cx="929064" cy="94331"/>
          </a:xfrm>
        </p:grpSpPr>
        <p:sp>
          <p:nvSpPr>
            <p:cNvPr id="313" name="Oval 312">
              <a:extLst>
                <a:ext uri="{FF2B5EF4-FFF2-40B4-BE49-F238E27FC236}">
                  <a16:creationId xmlns:a16="http://schemas.microsoft.com/office/drawing/2014/main" id="{BAE0904D-7BB0-4648-967A-5D63359EC809}"/>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14" name="Straight Connector 313">
              <a:extLst>
                <a:ext uri="{FF2B5EF4-FFF2-40B4-BE49-F238E27FC236}">
                  <a16:creationId xmlns:a16="http://schemas.microsoft.com/office/drawing/2014/main" id="{9688A779-B4C6-4EDC-9C55-4B89629FF6A2}"/>
                </a:ext>
              </a:extLst>
            </p:cNvPr>
            <p:cNvCxnSpPr>
              <a:cxnSpLocks/>
              <a:stCxn id="313" idx="6"/>
              <a:endCxn id="315"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15" name="Oval 314">
              <a:extLst>
                <a:ext uri="{FF2B5EF4-FFF2-40B4-BE49-F238E27FC236}">
                  <a16:creationId xmlns:a16="http://schemas.microsoft.com/office/drawing/2014/main" id="{6CD4BBC7-78F8-4CC7-A15C-00A37E09EEFB}"/>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16" name="TextBox 315">
            <a:extLst>
              <a:ext uri="{FF2B5EF4-FFF2-40B4-BE49-F238E27FC236}">
                <a16:creationId xmlns:a16="http://schemas.microsoft.com/office/drawing/2014/main" id="{84D57D2D-3EF0-408E-AA38-52CE49DF31D4}"/>
              </a:ext>
            </a:extLst>
          </p:cNvPr>
          <p:cNvSpPr txBox="1"/>
          <p:nvPr/>
        </p:nvSpPr>
        <p:spPr>
          <a:xfrm>
            <a:off x="11442950" y="1929251"/>
            <a:ext cx="542264" cy="1200329"/>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AG</a:t>
            </a:r>
          </a:p>
          <a:p>
            <a:r>
              <a:rPr lang="en-US" dirty="0">
                <a:latin typeface="Futura Medium" panose="020B0602020204020303" pitchFamily="34" charset="-79"/>
                <a:cs typeface="Futura Medium" panose="020B0602020204020303" pitchFamily="34" charset="-79"/>
              </a:rPr>
              <a:t>BD</a:t>
            </a:r>
          </a:p>
          <a:p>
            <a:r>
              <a:rPr lang="en-US" dirty="0">
                <a:latin typeface="Futura Medium" panose="020B0602020204020303" pitchFamily="34" charset="-79"/>
                <a:cs typeface="Futura Medium" panose="020B0602020204020303" pitchFamily="34" charset="-79"/>
              </a:rPr>
              <a:t>DE</a:t>
            </a:r>
          </a:p>
          <a:p>
            <a:r>
              <a:rPr lang="en-US" dirty="0">
                <a:latin typeface="Futura Medium" panose="020B0602020204020303" pitchFamily="34" charset="-79"/>
                <a:cs typeface="Futura Medium" panose="020B0602020204020303" pitchFamily="34" charset="-79"/>
              </a:rPr>
              <a:t>CD</a:t>
            </a:r>
          </a:p>
        </p:txBody>
      </p:sp>
      <p:grpSp>
        <p:nvGrpSpPr>
          <p:cNvPr id="317" name="Group 316">
            <a:extLst>
              <a:ext uri="{FF2B5EF4-FFF2-40B4-BE49-F238E27FC236}">
                <a16:creationId xmlns:a16="http://schemas.microsoft.com/office/drawing/2014/main" id="{41E93163-2496-4486-8852-A7DD553290B1}"/>
              </a:ext>
            </a:extLst>
          </p:cNvPr>
          <p:cNvGrpSpPr/>
          <p:nvPr/>
        </p:nvGrpSpPr>
        <p:grpSpPr>
          <a:xfrm>
            <a:off x="10236308" y="2339667"/>
            <a:ext cx="929064" cy="94331"/>
            <a:chOff x="9970090" y="2328257"/>
            <a:chExt cx="929064" cy="94331"/>
          </a:xfrm>
        </p:grpSpPr>
        <p:sp>
          <p:nvSpPr>
            <p:cNvPr id="318" name="Oval 317">
              <a:extLst>
                <a:ext uri="{FF2B5EF4-FFF2-40B4-BE49-F238E27FC236}">
                  <a16:creationId xmlns:a16="http://schemas.microsoft.com/office/drawing/2014/main" id="{98E1F99E-67AE-4529-A225-C05D65C15612}"/>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19" name="Straight Connector 318">
              <a:extLst>
                <a:ext uri="{FF2B5EF4-FFF2-40B4-BE49-F238E27FC236}">
                  <a16:creationId xmlns:a16="http://schemas.microsoft.com/office/drawing/2014/main" id="{59D9C9C8-8387-431B-8B4C-8008196B8932}"/>
                </a:ext>
              </a:extLst>
            </p:cNvPr>
            <p:cNvCxnSpPr>
              <a:cxnSpLocks/>
              <a:stCxn id="318" idx="6"/>
              <a:endCxn id="320"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20" name="Oval 319">
              <a:extLst>
                <a:ext uri="{FF2B5EF4-FFF2-40B4-BE49-F238E27FC236}">
                  <a16:creationId xmlns:a16="http://schemas.microsoft.com/office/drawing/2014/main" id="{189402AE-CEB5-4CB1-8522-F336219571D2}"/>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321" name="Group 320">
            <a:extLst>
              <a:ext uri="{FF2B5EF4-FFF2-40B4-BE49-F238E27FC236}">
                <a16:creationId xmlns:a16="http://schemas.microsoft.com/office/drawing/2014/main" id="{1C12C698-74CC-4A66-8EE8-42B67712679A}"/>
              </a:ext>
            </a:extLst>
          </p:cNvPr>
          <p:cNvGrpSpPr/>
          <p:nvPr/>
        </p:nvGrpSpPr>
        <p:grpSpPr>
          <a:xfrm>
            <a:off x="10236308" y="2605841"/>
            <a:ext cx="929064" cy="94331"/>
            <a:chOff x="9970090" y="2594431"/>
            <a:chExt cx="929064" cy="94331"/>
          </a:xfrm>
        </p:grpSpPr>
        <p:sp>
          <p:nvSpPr>
            <p:cNvPr id="322" name="Oval 321">
              <a:extLst>
                <a:ext uri="{FF2B5EF4-FFF2-40B4-BE49-F238E27FC236}">
                  <a16:creationId xmlns:a16="http://schemas.microsoft.com/office/drawing/2014/main" id="{383DCE1B-4081-4926-AAA3-35B496989D23}"/>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23" name="Straight Connector 322">
              <a:extLst>
                <a:ext uri="{FF2B5EF4-FFF2-40B4-BE49-F238E27FC236}">
                  <a16:creationId xmlns:a16="http://schemas.microsoft.com/office/drawing/2014/main" id="{D06290CE-D360-43B4-A443-F3DB06B8C84D}"/>
                </a:ext>
              </a:extLst>
            </p:cNvPr>
            <p:cNvCxnSpPr>
              <a:cxnSpLocks/>
              <a:stCxn id="322" idx="6"/>
              <a:endCxn id="324"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324" name="Oval 323">
              <a:extLst>
                <a:ext uri="{FF2B5EF4-FFF2-40B4-BE49-F238E27FC236}">
                  <a16:creationId xmlns:a16="http://schemas.microsoft.com/office/drawing/2014/main" id="{B2880BA7-7107-4BCE-AF9E-735817D8DC23}"/>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325" name="Group 324">
            <a:extLst>
              <a:ext uri="{FF2B5EF4-FFF2-40B4-BE49-F238E27FC236}">
                <a16:creationId xmlns:a16="http://schemas.microsoft.com/office/drawing/2014/main" id="{A4F5DCA3-A0C4-420C-AA69-88188FFA38EC}"/>
              </a:ext>
            </a:extLst>
          </p:cNvPr>
          <p:cNvGrpSpPr/>
          <p:nvPr/>
        </p:nvGrpSpPr>
        <p:grpSpPr>
          <a:xfrm>
            <a:off x="10236308" y="2891591"/>
            <a:ext cx="929064" cy="94331"/>
            <a:chOff x="9970090" y="2880181"/>
            <a:chExt cx="929064" cy="94331"/>
          </a:xfrm>
        </p:grpSpPr>
        <p:sp>
          <p:nvSpPr>
            <p:cNvPr id="326" name="Oval 325">
              <a:extLst>
                <a:ext uri="{FF2B5EF4-FFF2-40B4-BE49-F238E27FC236}">
                  <a16:creationId xmlns:a16="http://schemas.microsoft.com/office/drawing/2014/main" id="{A8485F6C-E48C-4BE8-9F27-8F4F108FEE89}"/>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27" name="Straight Connector 326">
              <a:extLst>
                <a:ext uri="{FF2B5EF4-FFF2-40B4-BE49-F238E27FC236}">
                  <a16:creationId xmlns:a16="http://schemas.microsoft.com/office/drawing/2014/main" id="{0335E815-6FD1-40A4-A206-C78A69F7A65E}"/>
                </a:ext>
              </a:extLst>
            </p:cNvPr>
            <p:cNvCxnSpPr>
              <a:cxnSpLocks/>
              <a:stCxn id="326" idx="6"/>
              <a:endCxn id="328"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28" name="Oval 327">
              <a:extLst>
                <a:ext uri="{FF2B5EF4-FFF2-40B4-BE49-F238E27FC236}">
                  <a16:creationId xmlns:a16="http://schemas.microsoft.com/office/drawing/2014/main" id="{72847247-DBBE-4195-BBE0-6D1BC0AF23FD}"/>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29" name="Triangle 38">
            <a:extLst>
              <a:ext uri="{FF2B5EF4-FFF2-40B4-BE49-F238E27FC236}">
                <a16:creationId xmlns:a16="http://schemas.microsoft.com/office/drawing/2014/main" id="{BA3B681D-B903-4923-AA67-CD6EE45BACB7}"/>
              </a:ext>
            </a:extLst>
          </p:cNvPr>
          <p:cNvSpPr/>
          <p:nvPr/>
        </p:nvSpPr>
        <p:spPr>
          <a:xfrm>
            <a:off x="10276466" y="4436136"/>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30" name="Group 329">
            <a:extLst>
              <a:ext uri="{FF2B5EF4-FFF2-40B4-BE49-F238E27FC236}">
                <a16:creationId xmlns:a16="http://schemas.microsoft.com/office/drawing/2014/main" id="{E8E991BB-64E4-48B8-A4D2-69AA55EFE6F0}"/>
              </a:ext>
            </a:extLst>
          </p:cNvPr>
          <p:cNvGrpSpPr/>
          <p:nvPr/>
        </p:nvGrpSpPr>
        <p:grpSpPr>
          <a:xfrm>
            <a:off x="10246348" y="3153449"/>
            <a:ext cx="929064" cy="94331"/>
            <a:chOff x="9980130" y="3142039"/>
            <a:chExt cx="929064" cy="94331"/>
          </a:xfrm>
        </p:grpSpPr>
        <p:sp>
          <p:nvSpPr>
            <p:cNvPr id="331" name="Oval 330">
              <a:extLst>
                <a:ext uri="{FF2B5EF4-FFF2-40B4-BE49-F238E27FC236}">
                  <a16:creationId xmlns:a16="http://schemas.microsoft.com/office/drawing/2014/main" id="{B4CA94EC-62ED-40EA-ABEE-766969D38065}"/>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32" name="Straight Connector 331">
              <a:extLst>
                <a:ext uri="{FF2B5EF4-FFF2-40B4-BE49-F238E27FC236}">
                  <a16:creationId xmlns:a16="http://schemas.microsoft.com/office/drawing/2014/main" id="{FA96C38F-CF55-4B7E-9E65-77E2A4F7B5AF}"/>
                </a:ext>
              </a:extLst>
            </p:cNvPr>
            <p:cNvCxnSpPr>
              <a:cxnSpLocks/>
              <a:stCxn id="331" idx="6"/>
              <a:endCxn id="333"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33" name="Oval 332">
              <a:extLst>
                <a:ext uri="{FF2B5EF4-FFF2-40B4-BE49-F238E27FC236}">
                  <a16:creationId xmlns:a16="http://schemas.microsoft.com/office/drawing/2014/main" id="{39059E0E-F7D3-4297-999B-28DE2218039B}"/>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34" name="TextBox 333">
            <a:extLst>
              <a:ext uri="{FF2B5EF4-FFF2-40B4-BE49-F238E27FC236}">
                <a16:creationId xmlns:a16="http://schemas.microsoft.com/office/drawing/2014/main" id="{3C29C17E-CB0A-4363-AB9F-8FE993903D1B}"/>
              </a:ext>
            </a:extLst>
          </p:cNvPr>
          <p:cNvSpPr txBox="1"/>
          <p:nvPr/>
        </p:nvSpPr>
        <p:spPr>
          <a:xfrm>
            <a:off x="11440833" y="3007361"/>
            <a:ext cx="540533"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GC</a:t>
            </a:r>
          </a:p>
        </p:txBody>
      </p:sp>
      <p:sp>
        <p:nvSpPr>
          <p:cNvPr id="335" name="Triangle 45">
            <a:extLst>
              <a:ext uri="{FF2B5EF4-FFF2-40B4-BE49-F238E27FC236}">
                <a16:creationId xmlns:a16="http://schemas.microsoft.com/office/drawing/2014/main" id="{288FA4BF-9841-400E-AD20-896FE6D2C887}"/>
              </a:ext>
            </a:extLst>
          </p:cNvPr>
          <p:cNvSpPr/>
          <p:nvPr/>
        </p:nvSpPr>
        <p:spPr>
          <a:xfrm>
            <a:off x="10308506" y="496811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36" name="Group 335">
            <a:extLst>
              <a:ext uri="{FF2B5EF4-FFF2-40B4-BE49-F238E27FC236}">
                <a16:creationId xmlns:a16="http://schemas.microsoft.com/office/drawing/2014/main" id="{2C06169C-A780-432F-958E-5A2D0DC31C15}"/>
              </a:ext>
            </a:extLst>
          </p:cNvPr>
          <p:cNvGrpSpPr/>
          <p:nvPr/>
        </p:nvGrpSpPr>
        <p:grpSpPr>
          <a:xfrm>
            <a:off x="10246843" y="3398050"/>
            <a:ext cx="929064" cy="94331"/>
            <a:chOff x="9980625" y="3386640"/>
            <a:chExt cx="929064" cy="94331"/>
          </a:xfrm>
        </p:grpSpPr>
        <p:sp>
          <p:nvSpPr>
            <p:cNvPr id="337" name="Oval 336">
              <a:extLst>
                <a:ext uri="{FF2B5EF4-FFF2-40B4-BE49-F238E27FC236}">
                  <a16:creationId xmlns:a16="http://schemas.microsoft.com/office/drawing/2014/main" id="{7A7B319E-7B4A-44C5-8DBF-BA49DC477A45}"/>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38" name="Straight Connector 337">
              <a:extLst>
                <a:ext uri="{FF2B5EF4-FFF2-40B4-BE49-F238E27FC236}">
                  <a16:creationId xmlns:a16="http://schemas.microsoft.com/office/drawing/2014/main" id="{98815B0B-C35E-4AC5-A79A-E8162615C1D1}"/>
                </a:ext>
              </a:extLst>
            </p:cNvPr>
            <p:cNvCxnSpPr>
              <a:cxnSpLocks/>
              <a:stCxn id="337" idx="6"/>
              <a:endCxn id="339"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39" name="Oval 338">
              <a:extLst>
                <a:ext uri="{FF2B5EF4-FFF2-40B4-BE49-F238E27FC236}">
                  <a16:creationId xmlns:a16="http://schemas.microsoft.com/office/drawing/2014/main" id="{163DD94B-CBD7-49AB-AC6A-9A75ADDE74D5}"/>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40" name="TextBox 339">
            <a:extLst>
              <a:ext uri="{FF2B5EF4-FFF2-40B4-BE49-F238E27FC236}">
                <a16:creationId xmlns:a16="http://schemas.microsoft.com/office/drawing/2014/main" id="{E38A5A62-2861-4F5E-A61C-266F23BB0724}"/>
              </a:ext>
            </a:extLst>
          </p:cNvPr>
          <p:cNvSpPr txBox="1"/>
          <p:nvPr/>
        </p:nvSpPr>
        <p:spPr>
          <a:xfrm>
            <a:off x="11437137" y="3241301"/>
            <a:ext cx="47641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a:t>
            </a:r>
          </a:p>
        </p:txBody>
      </p:sp>
      <p:sp>
        <p:nvSpPr>
          <p:cNvPr id="341" name="Triangle 51">
            <a:extLst>
              <a:ext uri="{FF2B5EF4-FFF2-40B4-BE49-F238E27FC236}">
                <a16:creationId xmlns:a16="http://schemas.microsoft.com/office/drawing/2014/main" id="{C811D105-8F30-4487-A09B-DFF1645E44D2}"/>
              </a:ext>
            </a:extLst>
          </p:cNvPr>
          <p:cNvSpPr/>
          <p:nvPr/>
        </p:nvSpPr>
        <p:spPr>
          <a:xfrm>
            <a:off x="10246348" y="5454039"/>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42" name="Group 341">
            <a:extLst>
              <a:ext uri="{FF2B5EF4-FFF2-40B4-BE49-F238E27FC236}">
                <a16:creationId xmlns:a16="http://schemas.microsoft.com/office/drawing/2014/main" id="{821B27AD-29B9-41F2-AC49-E69D3A971BBF}"/>
              </a:ext>
            </a:extLst>
          </p:cNvPr>
          <p:cNvGrpSpPr/>
          <p:nvPr/>
        </p:nvGrpSpPr>
        <p:grpSpPr>
          <a:xfrm>
            <a:off x="10246348" y="3645542"/>
            <a:ext cx="929064" cy="94331"/>
            <a:chOff x="9980130" y="3634132"/>
            <a:chExt cx="929064" cy="94331"/>
          </a:xfrm>
        </p:grpSpPr>
        <p:sp>
          <p:nvSpPr>
            <p:cNvPr id="343" name="Oval 342">
              <a:extLst>
                <a:ext uri="{FF2B5EF4-FFF2-40B4-BE49-F238E27FC236}">
                  <a16:creationId xmlns:a16="http://schemas.microsoft.com/office/drawing/2014/main" id="{3484277E-4ECB-4EF5-828D-690EAF8F3E18}"/>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44" name="Straight Connector 343">
              <a:extLst>
                <a:ext uri="{FF2B5EF4-FFF2-40B4-BE49-F238E27FC236}">
                  <a16:creationId xmlns:a16="http://schemas.microsoft.com/office/drawing/2014/main" id="{856965B5-72AC-4120-9211-18C2CCB49A35}"/>
                </a:ext>
              </a:extLst>
            </p:cNvPr>
            <p:cNvCxnSpPr>
              <a:cxnSpLocks/>
              <a:stCxn id="343" idx="6"/>
              <a:endCxn id="345"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45" name="Oval 344">
              <a:extLst>
                <a:ext uri="{FF2B5EF4-FFF2-40B4-BE49-F238E27FC236}">
                  <a16:creationId xmlns:a16="http://schemas.microsoft.com/office/drawing/2014/main" id="{67F63FF3-EB8A-4FC7-AAAE-D2C75A45847C}"/>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46" name="TextBox 345">
            <a:extLst>
              <a:ext uri="{FF2B5EF4-FFF2-40B4-BE49-F238E27FC236}">
                <a16:creationId xmlns:a16="http://schemas.microsoft.com/office/drawing/2014/main" id="{53B8C884-A04E-4CF8-BA10-F8BD7D6E8A12}"/>
              </a:ext>
            </a:extLst>
          </p:cNvPr>
          <p:cNvSpPr txBox="1"/>
          <p:nvPr/>
        </p:nvSpPr>
        <p:spPr>
          <a:xfrm>
            <a:off x="11441552" y="3474650"/>
            <a:ext cx="46358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a:t>
            </a:r>
          </a:p>
        </p:txBody>
      </p:sp>
      <p:sp>
        <p:nvSpPr>
          <p:cNvPr id="347" name="Triangle 58">
            <a:extLst>
              <a:ext uri="{FF2B5EF4-FFF2-40B4-BE49-F238E27FC236}">
                <a16:creationId xmlns:a16="http://schemas.microsoft.com/office/drawing/2014/main" id="{FD179EA5-2237-4F0E-9981-A86E4AF50F1D}"/>
              </a:ext>
            </a:extLst>
          </p:cNvPr>
          <p:cNvSpPr/>
          <p:nvPr/>
        </p:nvSpPr>
        <p:spPr>
          <a:xfrm>
            <a:off x="10258550" y="5949023"/>
            <a:ext cx="933339" cy="367551"/>
          </a:xfrm>
          <a:prstGeom prst="triangle">
            <a:avLst>
              <a:gd name="adj" fmla="val 46664"/>
            </a:avLst>
          </a:prstGeom>
          <a:solidFill>
            <a:schemeClr val="accent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48" name="TextBox 347">
            <a:extLst>
              <a:ext uri="{FF2B5EF4-FFF2-40B4-BE49-F238E27FC236}">
                <a16:creationId xmlns:a16="http://schemas.microsoft.com/office/drawing/2014/main" id="{8665C922-903D-4866-87FA-C9B97AB1943F}"/>
              </a:ext>
            </a:extLst>
          </p:cNvPr>
          <p:cNvSpPr txBox="1"/>
          <p:nvPr/>
        </p:nvSpPr>
        <p:spPr>
          <a:xfrm>
            <a:off x="11432383" y="5946944"/>
            <a:ext cx="59343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CEF</a:t>
            </a:r>
          </a:p>
        </p:txBody>
      </p:sp>
      <p:sp>
        <p:nvSpPr>
          <p:cNvPr id="349" name="Triangle 60">
            <a:extLst>
              <a:ext uri="{FF2B5EF4-FFF2-40B4-BE49-F238E27FC236}">
                <a16:creationId xmlns:a16="http://schemas.microsoft.com/office/drawing/2014/main" id="{49EA8CBD-0619-4660-BB45-022B580EC1E3}"/>
              </a:ext>
            </a:extLst>
          </p:cNvPr>
          <p:cNvSpPr/>
          <p:nvPr/>
        </p:nvSpPr>
        <p:spPr>
          <a:xfrm>
            <a:off x="10276466" y="6427325"/>
            <a:ext cx="933339" cy="367551"/>
          </a:xfrm>
          <a:prstGeom prst="triangle">
            <a:avLst>
              <a:gd name="adj" fmla="val 46664"/>
            </a:avLst>
          </a:prstGeom>
          <a:solidFill>
            <a:srgbClr val="FF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50" name="TextBox 349">
            <a:extLst>
              <a:ext uri="{FF2B5EF4-FFF2-40B4-BE49-F238E27FC236}">
                <a16:creationId xmlns:a16="http://schemas.microsoft.com/office/drawing/2014/main" id="{4E545CDC-36CF-469F-8F58-85FA0ACDF461}"/>
              </a:ext>
            </a:extLst>
          </p:cNvPr>
          <p:cNvSpPr txBox="1"/>
          <p:nvPr/>
        </p:nvSpPr>
        <p:spPr>
          <a:xfrm>
            <a:off x="11435769" y="579845"/>
            <a:ext cx="509948"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a:t>
            </a:r>
          </a:p>
          <a:p>
            <a:r>
              <a:rPr lang="en-US" dirty="0">
                <a:latin typeface="Futura Medium" panose="020B0602020204020303" pitchFamily="34" charset="-79"/>
                <a:cs typeface="Futura Medium" panose="020B0602020204020303" pitchFamily="34" charset="-79"/>
              </a:rPr>
              <a:t>BC</a:t>
            </a:r>
          </a:p>
        </p:txBody>
      </p:sp>
      <p:sp>
        <p:nvSpPr>
          <p:cNvPr id="351" name="TextBox 350">
            <a:extLst>
              <a:ext uri="{FF2B5EF4-FFF2-40B4-BE49-F238E27FC236}">
                <a16:creationId xmlns:a16="http://schemas.microsoft.com/office/drawing/2014/main" id="{1E848392-3BB6-4198-982D-FF0FD7FD8DC9}"/>
              </a:ext>
            </a:extLst>
          </p:cNvPr>
          <p:cNvSpPr txBox="1"/>
          <p:nvPr/>
        </p:nvSpPr>
        <p:spPr>
          <a:xfrm>
            <a:off x="11431278" y="1126897"/>
            <a:ext cx="495649" cy="923330"/>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a:t>
            </a:r>
          </a:p>
          <a:p>
            <a:r>
              <a:rPr lang="en-US" dirty="0">
                <a:latin typeface="Futura Medium" panose="020B0602020204020303" pitchFamily="34" charset="-79"/>
                <a:cs typeface="Futura Medium" panose="020B0602020204020303" pitchFamily="34" charset="-79"/>
              </a:rPr>
              <a:t>EF</a:t>
            </a:r>
          </a:p>
          <a:p>
            <a:r>
              <a:rPr lang="en-US" dirty="0">
                <a:latin typeface="Futura Medium" panose="020B0602020204020303" pitchFamily="34" charset="-79"/>
                <a:cs typeface="Futura Medium" panose="020B0602020204020303" pitchFamily="34" charset="-79"/>
              </a:rPr>
              <a:t>FG</a:t>
            </a:r>
          </a:p>
        </p:txBody>
      </p:sp>
      <p:sp>
        <p:nvSpPr>
          <p:cNvPr id="352" name="TextBox 351">
            <a:extLst>
              <a:ext uri="{FF2B5EF4-FFF2-40B4-BE49-F238E27FC236}">
                <a16:creationId xmlns:a16="http://schemas.microsoft.com/office/drawing/2014/main" id="{D184B429-C1BF-42B9-8111-C792414C0EB7}"/>
              </a:ext>
            </a:extLst>
          </p:cNvPr>
          <p:cNvSpPr txBox="1"/>
          <p:nvPr/>
        </p:nvSpPr>
        <p:spPr>
          <a:xfrm>
            <a:off x="11440003" y="3959235"/>
            <a:ext cx="654346"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ABC</a:t>
            </a:r>
          </a:p>
        </p:txBody>
      </p:sp>
      <p:sp>
        <p:nvSpPr>
          <p:cNvPr id="353" name="TextBox 352">
            <a:extLst>
              <a:ext uri="{FF2B5EF4-FFF2-40B4-BE49-F238E27FC236}">
                <a16:creationId xmlns:a16="http://schemas.microsoft.com/office/drawing/2014/main" id="{72E0D47F-5F98-41CA-B52A-AD3AC491895F}"/>
              </a:ext>
            </a:extLst>
          </p:cNvPr>
          <p:cNvSpPr txBox="1"/>
          <p:nvPr/>
        </p:nvSpPr>
        <p:spPr>
          <a:xfrm>
            <a:off x="11426238" y="4435402"/>
            <a:ext cx="671979"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BCD</a:t>
            </a:r>
          </a:p>
          <a:p>
            <a:endParaRPr lang="en-US" dirty="0">
              <a:latin typeface="Futura Medium" panose="020B0602020204020303" pitchFamily="34" charset="-79"/>
              <a:cs typeface="Futura Medium" panose="020B0602020204020303" pitchFamily="34" charset="-79"/>
            </a:endParaRPr>
          </a:p>
        </p:txBody>
      </p:sp>
      <p:sp>
        <p:nvSpPr>
          <p:cNvPr id="354" name="TextBox 353">
            <a:extLst>
              <a:ext uri="{FF2B5EF4-FFF2-40B4-BE49-F238E27FC236}">
                <a16:creationId xmlns:a16="http://schemas.microsoft.com/office/drawing/2014/main" id="{4C007E87-62BD-4F2F-9B64-35AFF611D3E6}"/>
              </a:ext>
            </a:extLst>
          </p:cNvPr>
          <p:cNvSpPr txBox="1"/>
          <p:nvPr/>
        </p:nvSpPr>
        <p:spPr>
          <a:xfrm>
            <a:off x="11432050" y="5468246"/>
            <a:ext cx="671979"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CED</a:t>
            </a:r>
          </a:p>
        </p:txBody>
      </p:sp>
      <p:sp>
        <p:nvSpPr>
          <p:cNvPr id="355" name="TextBox 354">
            <a:extLst>
              <a:ext uri="{FF2B5EF4-FFF2-40B4-BE49-F238E27FC236}">
                <a16:creationId xmlns:a16="http://schemas.microsoft.com/office/drawing/2014/main" id="{7EA2367E-26DA-4106-8E79-021E566251B0}"/>
              </a:ext>
            </a:extLst>
          </p:cNvPr>
          <p:cNvSpPr txBox="1"/>
          <p:nvPr/>
        </p:nvSpPr>
        <p:spPr>
          <a:xfrm>
            <a:off x="11435769" y="4966329"/>
            <a:ext cx="703911"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ACG</a:t>
            </a:r>
          </a:p>
        </p:txBody>
      </p:sp>
      <p:sp>
        <p:nvSpPr>
          <p:cNvPr id="2" name="Rectangle 1">
            <a:extLst>
              <a:ext uri="{FF2B5EF4-FFF2-40B4-BE49-F238E27FC236}">
                <a16:creationId xmlns:a16="http://schemas.microsoft.com/office/drawing/2014/main" id="{40A9B750-2F76-468E-A0D3-2E4C24EBDF30}"/>
              </a:ext>
            </a:extLst>
          </p:cNvPr>
          <p:cNvSpPr/>
          <p:nvPr/>
        </p:nvSpPr>
        <p:spPr>
          <a:xfrm>
            <a:off x="11446888" y="6455183"/>
            <a:ext cx="671979" cy="369332"/>
          </a:xfrm>
          <a:prstGeom prst="rect">
            <a:avLst/>
          </a:prstGeom>
        </p:spPr>
        <p:txBody>
          <a:bodyPr wrap="none">
            <a:spAutoFit/>
          </a:bodyPr>
          <a:lstStyle/>
          <a:p>
            <a:r>
              <a:rPr lang="en-US" dirty="0">
                <a:latin typeface="Futura Medium" panose="020B0602020204020303" pitchFamily="34" charset="-79"/>
                <a:cs typeface="Futura Medium" panose="020B0602020204020303" pitchFamily="34" charset="-79"/>
              </a:rPr>
              <a:t>CFG</a:t>
            </a:r>
          </a:p>
        </p:txBody>
      </p:sp>
      <p:sp>
        <p:nvSpPr>
          <p:cNvPr id="362" name="Title 2">
            <a:extLst>
              <a:ext uri="{FF2B5EF4-FFF2-40B4-BE49-F238E27FC236}">
                <a16:creationId xmlns:a16="http://schemas.microsoft.com/office/drawing/2014/main" id="{392FB671-CFDE-4CDF-9ADB-BC80350F518A}"/>
              </a:ext>
            </a:extLst>
          </p:cNvPr>
          <p:cNvSpPr txBox="1">
            <a:spLocks/>
          </p:cNvSpPr>
          <p:nvPr/>
        </p:nvSpPr>
        <p:spPr>
          <a:xfrm>
            <a:off x="0" y="-57150"/>
            <a:ext cx="8584234" cy="1023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Number of Triangles (a cycle bounds)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8858C0C-E1BF-4D49-A312-E251836E8DFD}"/>
                  </a:ext>
                </a:extLst>
              </p:cNvPr>
              <p:cNvSpPr/>
              <p:nvPr/>
            </p:nvSpPr>
            <p:spPr>
              <a:xfrm>
                <a:off x="16024" y="732946"/>
                <a:ext cx="9887551" cy="1035668"/>
              </a:xfrm>
              <a:prstGeom prst="rect">
                <a:avLst/>
              </a:prstGeom>
            </p:spPr>
            <p:txBody>
              <a:bodyPr wrap="square">
                <a:spAutoFit/>
              </a:bodyPr>
              <a:lstStyle/>
              <a:p>
                <a:r>
                  <a:rPr lang="en-US" sz="2000" dirty="0"/>
                  <a:t>Minimize  </a:t>
                </a:r>
                <a14:m>
                  <m:oMath xmlns:m="http://schemas.openxmlformats.org/officeDocument/2006/math">
                    <m:r>
                      <a:rPr lang="en-US" sz="2000" i="1">
                        <a:latin typeface="Cambria Math" panose="02040503050406030204" pitchFamily="18" charset="0"/>
                      </a:rPr>
                      <m:t>𝑙𝑜𝑠𝑠</m:t>
                    </m:r>
                    <m:d>
                      <m:dPr>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𝑣</m:t>
                            </m:r>
                          </m:e>
                        </m:d>
                        <m:r>
                          <a:rPr lang="en-US" sz="2000" i="1">
                            <a:latin typeface="Cambria Math" panose="02040503050406030204" pitchFamily="18" charset="0"/>
                          </a:rPr>
                          <m:t>|</m:t>
                        </m:r>
                      </m:e>
                      <m:sub>
                        <m:r>
                          <a:rPr lang="en-US" sz="2000" i="1">
                            <a:latin typeface="Cambria Math" panose="02040503050406030204" pitchFamily="18" charset="0"/>
                          </a:rPr>
                          <m:t>0</m:t>
                        </m:r>
                      </m:sub>
                    </m:sSub>
                  </m:oMath>
                </a14:m>
                <a:r>
                  <a:rPr lang="en-US" sz="2000" dirty="0">
                    <a:latin typeface="Futura Medium" panose="020B0602020204020303" pitchFamily="34" charset="-79"/>
                    <a:cs typeface="Futura Medium" panose="020B0602020204020303" pitchFamily="34" charset="-79"/>
                  </a:rPr>
                  <a:t> (Number of triangles)</a:t>
                </a:r>
                <a:endParaRPr lang="en-US" sz="2000" i="1" dirty="0">
                  <a:latin typeface="Cambria Math" panose="02040503050406030204" pitchFamily="18" charset="0"/>
                </a:endParaRPr>
              </a:p>
              <a:p>
                <a:r>
                  <a:rPr lang="en-US" sz="2000" dirty="0"/>
                  <a:t>Subject to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𝜎</m:t>
                        </m:r>
                      </m:e>
                      <m:sub>
                        <m:r>
                          <a:rPr lang="en-US" sz="2000" i="1">
                            <a:solidFill>
                              <a:srgbClr val="C00000"/>
                            </a:solidFill>
                            <a:latin typeface="Cambria Math" panose="02040503050406030204" pitchFamily="18" charset="0"/>
                          </a:rPr>
                          <m:t>𝑑𝑒𝑎𝑡</m:t>
                        </m:r>
                        <m:r>
                          <a:rPr lang="en-US" sz="2000" i="1">
                            <a:solidFill>
                              <a:srgbClr val="C00000"/>
                            </a:solidFill>
                            <a:latin typeface="Cambria Math" panose="02040503050406030204" pitchFamily="18" charset="0"/>
                          </a:rPr>
                          <m:t>h</m:t>
                        </m:r>
                      </m:sub>
                    </m:sSub>
                  </m:oMath>
                </a14:m>
                <a:r>
                  <a:rPr lang="en-US" sz="2000" dirty="0">
                    <a:latin typeface="Futura Medium" panose="020B0602020204020303" pitchFamily="34" charset="-79"/>
                    <a:cs typeface="Futura Medium" panose="020B0602020204020303" pitchFamily="34" charset="-79"/>
                  </a:rPr>
                  <a:t> + </a:t>
                </a:r>
                <a:r>
                  <a:rPr lang="en-US" sz="20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000" i="1">
                            <a:solidFill>
                              <a:srgbClr val="1454AF"/>
                            </a:solidFill>
                            <a:latin typeface="Cambria Math" panose="02040503050406030204" pitchFamily="18" charset="0"/>
                          </a:rPr>
                        </m:ctrlPr>
                      </m:sSupPr>
                      <m:e>
                        <m:r>
                          <a:rPr lang="en-US" sz="2000" i="1">
                            <a:solidFill>
                              <a:srgbClr val="1454AF"/>
                            </a:solidFill>
                            <a:latin typeface="Cambria Math" panose="02040503050406030204" pitchFamily="18" charset="0"/>
                          </a:rPr>
                          <m:t>𝑥</m:t>
                        </m:r>
                      </m:e>
                      <m:sup>
                        <m:r>
                          <a:rPr lang="en-US" sz="2000" i="1">
                            <a:solidFill>
                              <a:srgbClr val="1454AF"/>
                            </a:solidFill>
                            <a:latin typeface="Cambria Math" panose="02040503050406030204" pitchFamily="18" charset="0"/>
                          </a:rPr>
                          <m:t>𝑂𝑟𝑖𝑔</m:t>
                        </m:r>
                      </m:sup>
                    </m:sSup>
                  </m:oMath>
                </a14:m>
                <a:endParaRPr lang="en-US" sz="2000" dirty="0">
                  <a:latin typeface="Futura Medium" panose="020B0602020204020303" pitchFamily="34" charset="-79"/>
                  <a:cs typeface="Futura Medium" panose="020B0602020204020303" pitchFamily="34" charset="-79"/>
                </a:endParaRPr>
              </a:p>
              <a:p>
                <a14:m>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oMath>
                </a14:m>
                <a:r>
                  <a:rPr lang="en-US" sz="2000" dirty="0">
                    <a:latin typeface="Futura Medium" panose="020B0602020204020303" pitchFamily="34" charset="-79"/>
                    <a:cs typeface="Futura Medium" panose="020B0602020204020303" pitchFamily="34" charset="-79"/>
                  </a:rPr>
                  <a:t> must contain the </a:t>
                </a:r>
                <a:r>
                  <a:rPr lang="en-US" sz="20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000" i="1">
                            <a:solidFill>
                              <a:srgbClr val="00B050"/>
                            </a:solidFill>
                            <a:latin typeface="Cambria Math" panose="02040503050406030204" pitchFamily="18" charset="0"/>
                          </a:rPr>
                        </m:ctrlPr>
                      </m:sSupPr>
                      <m:e>
                        <m:r>
                          <a:rPr lang="en-US" sz="2000" i="1">
                            <a:solidFill>
                              <a:srgbClr val="00B050"/>
                            </a:solidFill>
                            <a:latin typeface="Cambria Math" panose="02040503050406030204" pitchFamily="18" charset="0"/>
                          </a:rPr>
                          <m:t>𝑥</m:t>
                        </m:r>
                      </m:e>
                      <m:sup>
                        <m:r>
                          <a:rPr lang="en-US" sz="2000" i="1">
                            <a:solidFill>
                              <a:srgbClr val="00B050"/>
                            </a:solidFill>
                            <a:latin typeface="Cambria Math" panose="02040503050406030204" pitchFamily="18" charset="0"/>
                          </a:rPr>
                          <m:t>𝑂𝑟𝑖𝑔</m:t>
                        </m:r>
                      </m:sup>
                    </m:sSup>
                    <m:r>
                      <a:rPr lang="en-US" sz="2000" i="1">
                        <a:solidFill>
                          <a:srgbClr val="00B050"/>
                        </a:solidFill>
                        <a:latin typeface="Cambria Math" panose="02040503050406030204" pitchFamily="18" charset="0"/>
                      </a:rPr>
                      <m:t>)</m:t>
                    </m:r>
                  </m:oMath>
                </a14:m>
                <a:r>
                  <a:rPr lang="en-US" sz="2000" dirty="0">
                    <a:solidFill>
                      <a:srgbClr val="00B050"/>
                    </a:solidFill>
                    <a:latin typeface="Futura Medium" panose="020B0602020204020303" pitchFamily="34" charset="-79"/>
                    <a:cs typeface="Futura Medium" panose="020B0602020204020303" pitchFamily="34" charset="-79"/>
                  </a:rPr>
                  <a:t> </a:t>
                </a:r>
                <a:r>
                  <a:rPr lang="en-US" sz="2000" dirty="0">
                    <a:latin typeface="Futura Medium" panose="020B0602020204020303" pitchFamily="34" charset="-79"/>
                    <a:cs typeface="Futura Medium" panose="020B0602020204020303" pitchFamily="34" charset="-79"/>
                  </a:rPr>
                  <a:t>and </a:t>
                </a:r>
                <a:r>
                  <a:rPr lang="en-US" sz="2000" dirty="0">
                    <a:solidFill>
                      <a:srgbClr val="FF0000"/>
                    </a:solidFill>
                    <a:latin typeface="Futura Medium" panose="020B0602020204020303" pitchFamily="34" charset="-79"/>
                    <a:cs typeface="Futura Medium" panose="020B0602020204020303" pitchFamily="34" charset="-79"/>
                  </a:rPr>
                  <a:t>no edge born after</a:t>
                </a:r>
              </a:p>
            </p:txBody>
          </p:sp>
        </mc:Choice>
        <mc:Fallback xmlns="">
          <p:sp>
            <p:nvSpPr>
              <p:cNvPr id="3" name="Rectangle 2">
                <a:extLst>
                  <a:ext uri="{FF2B5EF4-FFF2-40B4-BE49-F238E27FC236}">
                    <a16:creationId xmlns:a16="http://schemas.microsoft.com/office/drawing/2014/main" id="{F8858C0C-E1BF-4D49-A312-E251836E8DFD}"/>
                  </a:ext>
                </a:extLst>
              </p:cNvPr>
              <p:cNvSpPr>
                <a:spLocks noRot="1" noChangeAspect="1" noMove="1" noResize="1" noEditPoints="1" noAdjustHandles="1" noChangeArrowheads="1" noChangeShapeType="1" noTextEdit="1"/>
              </p:cNvSpPr>
              <p:nvPr/>
            </p:nvSpPr>
            <p:spPr>
              <a:xfrm>
                <a:off x="16024" y="732946"/>
                <a:ext cx="9887551" cy="1035668"/>
              </a:xfrm>
              <a:prstGeom prst="rect">
                <a:avLst/>
              </a:prstGeom>
              <a:blipFill>
                <a:blip r:embed="rId8"/>
                <a:stretch>
                  <a:fillRect l="-678" t="-35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2D06370-2B93-43DC-8498-3B937CD8F72C}"/>
                  </a:ext>
                </a:extLst>
              </p:cNvPr>
              <p:cNvSpPr txBox="1"/>
              <p:nvPr/>
            </p:nvSpPr>
            <p:spPr>
              <a:xfrm>
                <a:off x="6073144" y="730319"/>
                <a:ext cx="2032479" cy="3782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accent2"/>
                              </a:solidFill>
                              <a:latin typeface="Cambria Math" panose="02040503050406030204" pitchFamily="18" charset="0"/>
                            </a:rPr>
                          </m:ctrlPr>
                        </m:sSupPr>
                        <m:e>
                          <m:r>
                            <a:rPr lang="en-US" i="1">
                              <a:solidFill>
                                <a:schemeClr val="accent2"/>
                              </a:solidFill>
                              <a:latin typeface="Cambria Math" panose="02040503050406030204" pitchFamily="18" charset="0"/>
                            </a:rPr>
                            <m:t>𝑥</m:t>
                          </m:r>
                        </m:e>
                        <m:sup>
                          <m:r>
                            <a:rPr lang="en-US" i="1">
                              <a:solidFill>
                                <a:schemeClr val="accent2"/>
                              </a:solidFill>
                              <a:latin typeface="Cambria Math" panose="02040503050406030204" pitchFamily="18" charset="0"/>
                            </a:rPr>
                            <m:t>𝑂𝑟𝑖𝑔</m:t>
                          </m:r>
                        </m:sup>
                      </m:sSup>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𝑛𝑜𝑡</m:t>
                      </m:r>
                      <m:r>
                        <a:rPr lang="en-US" b="0" i="1" smtClean="0">
                          <a:solidFill>
                            <a:schemeClr val="accent2"/>
                          </a:solidFill>
                          <a:latin typeface="Cambria Math" panose="02040503050406030204" pitchFamily="18" charset="0"/>
                        </a:rPr>
                        <m:t> </m:t>
                      </m:r>
                      <m:r>
                        <a:rPr lang="en-US" b="0" i="1" smtClean="0">
                          <a:solidFill>
                            <a:schemeClr val="accent2"/>
                          </a:solidFill>
                          <a:latin typeface="Cambria Math" panose="02040503050406030204" pitchFamily="18" charset="0"/>
                        </a:rPr>
                        <m:t>𝑛𝑒𝑒𝑑𝑒𝑑</m:t>
                      </m:r>
                      <m:r>
                        <a:rPr lang="en-US" b="0" i="1" smtClean="0">
                          <a:solidFill>
                            <a:schemeClr val="accent2"/>
                          </a:solidFill>
                          <a:latin typeface="Cambria Math" panose="02040503050406030204" pitchFamily="18" charset="0"/>
                        </a:rPr>
                        <m:t>!</m:t>
                      </m:r>
                    </m:oMath>
                  </m:oMathPara>
                </a14:m>
                <a:endParaRPr lang="en-US" dirty="0"/>
              </a:p>
            </p:txBody>
          </p:sp>
        </mc:Choice>
        <mc:Fallback xmlns="">
          <p:sp>
            <p:nvSpPr>
              <p:cNvPr id="102" name="TextBox 101">
                <a:extLst>
                  <a:ext uri="{FF2B5EF4-FFF2-40B4-BE49-F238E27FC236}">
                    <a16:creationId xmlns:a16="http://schemas.microsoft.com/office/drawing/2014/main" id="{C2D06370-2B93-43DC-8498-3B937CD8F72C}"/>
                  </a:ext>
                </a:extLst>
              </p:cNvPr>
              <p:cNvSpPr txBox="1">
                <a:spLocks noRot="1" noChangeAspect="1" noMove="1" noResize="1" noEditPoints="1" noAdjustHandles="1" noChangeArrowheads="1" noChangeShapeType="1" noTextEdit="1"/>
              </p:cNvSpPr>
              <p:nvPr/>
            </p:nvSpPr>
            <p:spPr>
              <a:xfrm>
                <a:off x="6073144" y="730319"/>
                <a:ext cx="2032479" cy="378245"/>
              </a:xfrm>
              <a:prstGeom prst="rect">
                <a:avLst/>
              </a:prstGeom>
              <a:blipFill>
                <a:blip r:embed="rId9"/>
                <a:stretch>
                  <a:fillRect/>
                </a:stretch>
              </a:blipFill>
            </p:spPr>
            <p:txBody>
              <a:bodyPr/>
              <a:lstStyle/>
              <a:p>
                <a:r>
                  <a:rPr lang="en-US">
                    <a:noFill/>
                  </a:rPr>
                  <a:t> </a:t>
                </a:r>
              </a:p>
            </p:txBody>
          </p:sp>
        </mc:Fallback>
      </mc:AlternateContent>
      <p:sp>
        <p:nvSpPr>
          <p:cNvPr id="103" name="Line">
            <a:extLst>
              <a:ext uri="{FF2B5EF4-FFF2-40B4-BE49-F238E27FC236}">
                <a16:creationId xmlns:a16="http://schemas.microsoft.com/office/drawing/2014/main" id="{EC3DBFF3-2F04-40A7-A7A8-354CE998D9CE}"/>
              </a:ext>
            </a:extLst>
          </p:cNvPr>
          <p:cNvSpPr/>
          <p:nvPr/>
        </p:nvSpPr>
        <p:spPr>
          <a:xfrm rot="6101270">
            <a:off x="5733626" y="667597"/>
            <a:ext cx="120713" cy="541410"/>
          </a:xfrm>
          <a:prstGeom prst="line">
            <a:avLst/>
          </a:prstGeom>
          <a:ln w="63500">
            <a:solidFill>
              <a:srgbClr val="929292"/>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3667082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Box 148">
            <a:extLst>
              <a:ext uri="{FF2B5EF4-FFF2-40B4-BE49-F238E27FC236}">
                <a16:creationId xmlns:a16="http://schemas.microsoft.com/office/drawing/2014/main" id="{453CAF7A-0DE9-4941-9FE8-EC16F8119659}"/>
              </a:ext>
            </a:extLst>
          </p:cNvPr>
          <p:cNvSpPr txBox="1"/>
          <p:nvPr/>
        </p:nvSpPr>
        <p:spPr>
          <a:xfrm>
            <a:off x="3880928" y="198298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A</a:t>
            </a:r>
          </a:p>
        </p:txBody>
      </p:sp>
      <p:sp>
        <p:nvSpPr>
          <p:cNvPr id="150" name="TextBox 149">
            <a:extLst>
              <a:ext uri="{FF2B5EF4-FFF2-40B4-BE49-F238E27FC236}">
                <a16:creationId xmlns:a16="http://schemas.microsoft.com/office/drawing/2014/main" id="{0A479061-810D-3444-A5A8-1E883AFE93C3}"/>
              </a:ext>
            </a:extLst>
          </p:cNvPr>
          <p:cNvSpPr txBox="1"/>
          <p:nvPr/>
        </p:nvSpPr>
        <p:spPr>
          <a:xfrm>
            <a:off x="5729805" y="2656655"/>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B</a:t>
            </a:r>
          </a:p>
        </p:txBody>
      </p:sp>
      <p:sp>
        <p:nvSpPr>
          <p:cNvPr id="151" name="TextBox 150">
            <a:extLst>
              <a:ext uri="{FF2B5EF4-FFF2-40B4-BE49-F238E27FC236}">
                <a16:creationId xmlns:a16="http://schemas.microsoft.com/office/drawing/2014/main" id="{4F27B889-E868-1243-B6F7-C06A6F05B594}"/>
              </a:ext>
            </a:extLst>
          </p:cNvPr>
          <p:cNvSpPr txBox="1"/>
          <p:nvPr/>
        </p:nvSpPr>
        <p:spPr>
          <a:xfrm>
            <a:off x="6421223" y="5509216"/>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D</a:t>
            </a:r>
          </a:p>
        </p:txBody>
      </p:sp>
      <p:sp>
        <p:nvSpPr>
          <p:cNvPr id="152" name="TextBox 151">
            <a:extLst>
              <a:ext uri="{FF2B5EF4-FFF2-40B4-BE49-F238E27FC236}">
                <a16:creationId xmlns:a16="http://schemas.microsoft.com/office/drawing/2014/main" id="{D038FE1A-ED7E-FF47-BAE2-9226E1CFC629}"/>
              </a:ext>
            </a:extLst>
          </p:cNvPr>
          <p:cNvSpPr txBox="1"/>
          <p:nvPr/>
        </p:nvSpPr>
        <p:spPr>
          <a:xfrm>
            <a:off x="3970012" y="651569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E</a:t>
            </a:r>
          </a:p>
        </p:txBody>
      </p:sp>
      <p:sp>
        <p:nvSpPr>
          <p:cNvPr id="153" name="TextBox 152">
            <a:extLst>
              <a:ext uri="{FF2B5EF4-FFF2-40B4-BE49-F238E27FC236}">
                <a16:creationId xmlns:a16="http://schemas.microsoft.com/office/drawing/2014/main" id="{31018E03-48C6-D943-9EF5-B8B17BC3D9C0}"/>
              </a:ext>
            </a:extLst>
          </p:cNvPr>
          <p:cNvSpPr txBox="1"/>
          <p:nvPr/>
        </p:nvSpPr>
        <p:spPr>
          <a:xfrm>
            <a:off x="1316889" y="5417664"/>
            <a:ext cx="287665"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F</a:t>
            </a:r>
          </a:p>
        </p:txBody>
      </p:sp>
      <p:sp>
        <p:nvSpPr>
          <p:cNvPr id="154" name="TextBox 153">
            <a:extLst>
              <a:ext uri="{FF2B5EF4-FFF2-40B4-BE49-F238E27FC236}">
                <a16:creationId xmlns:a16="http://schemas.microsoft.com/office/drawing/2014/main" id="{48D87311-8BDE-384B-90B1-8A2E31AAF565}"/>
              </a:ext>
            </a:extLst>
          </p:cNvPr>
          <p:cNvSpPr txBox="1"/>
          <p:nvPr/>
        </p:nvSpPr>
        <p:spPr>
          <a:xfrm>
            <a:off x="1282570" y="2901011"/>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G</a:t>
            </a:r>
          </a:p>
        </p:txBody>
      </p:sp>
      <p:sp>
        <p:nvSpPr>
          <p:cNvPr id="157" name="Triangle 156">
            <a:extLst>
              <a:ext uri="{FF2B5EF4-FFF2-40B4-BE49-F238E27FC236}">
                <a16:creationId xmlns:a16="http://schemas.microsoft.com/office/drawing/2014/main" id="{F81162A6-B726-7E4C-9257-10029F30DEB3}"/>
              </a:ext>
            </a:extLst>
          </p:cNvPr>
          <p:cNvSpPr/>
          <p:nvPr/>
        </p:nvSpPr>
        <p:spPr>
          <a:xfrm rot="19344028">
            <a:off x="750391" y="2743881"/>
            <a:ext cx="3541320" cy="1912928"/>
          </a:xfrm>
          <a:prstGeom prst="triangle">
            <a:avLst>
              <a:gd name="adj" fmla="val 31017"/>
            </a:avLst>
          </a:prstGeom>
          <a:solidFill>
            <a:srgbClr val="FF0000"/>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Futura Medium" panose="020B0602020204020303" pitchFamily="34" charset="-79"/>
              <a:cs typeface="Futura Medium" panose="020B0602020204020303" pitchFamily="34" charset="-79"/>
            </a:endParaRPr>
          </a:p>
        </p:txBody>
      </p:sp>
      <p:sp>
        <p:nvSpPr>
          <p:cNvPr id="158" name="Triangle 157">
            <a:extLst>
              <a:ext uri="{FF2B5EF4-FFF2-40B4-BE49-F238E27FC236}">
                <a16:creationId xmlns:a16="http://schemas.microsoft.com/office/drawing/2014/main" id="{6FF68E82-07CC-0A40-AFE3-10A0BF4E9210}"/>
              </a:ext>
            </a:extLst>
          </p:cNvPr>
          <p:cNvSpPr/>
          <p:nvPr/>
        </p:nvSpPr>
        <p:spPr>
          <a:xfrm rot="1774440">
            <a:off x="2328042" y="3067911"/>
            <a:ext cx="2338137" cy="3294108"/>
          </a:xfrm>
          <a:prstGeom prst="triangle">
            <a:avLst>
              <a:gd name="adj" fmla="val 59678"/>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cxnSp>
        <p:nvCxnSpPr>
          <p:cNvPr id="160" name="Straight Connector 159">
            <a:extLst>
              <a:ext uri="{FF2B5EF4-FFF2-40B4-BE49-F238E27FC236}">
                <a16:creationId xmlns:a16="http://schemas.microsoft.com/office/drawing/2014/main" id="{48508C83-587E-0E40-9B8D-44528EA96C41}"/>
              </a:ext>
            </a:extLst>
          </p:cNvPr>
          <p:cNvCxnSpPr>
            <a:cxnSpLocks/>
          </p:cNvCxnSpPr>
          <p:nvPr/>
        </p:nvCxnSpPr>
        <p:spPr>
          <a:xfrm flipH="1">
            <a:off x="1699651" y="3420423"/>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61" name="Straight Connector 160">
            <a:extLst>
              <a:ext uri="{FF2B5EF4-FFF2-40B4-BE49-F238E27FC236}">
                <a16:creationId xmlns:a16="http://schemas.microsoft.com/office/drawing/2014/main" id="{1064432F-C221-0542-9704-C983F13ED4E4}"/>
              </a:ext>
            </a:extLst>
          </p:cNvPr>
          <p:cNvCxnSpPr>
            <a:cxnSpLocks/>
          </p:cNvCxnSpPr>
          <p:nvPr/>
        </p:nvCxnSpPr>
        <p:spPr>
          <a:xfrm flipH="1">
            <a:off x="3735549" y="3447205"/>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0AD0871-DD59-7647-BFB9-CD5C2CCB2FBA}"/>
              </a:ext>
            </a:extLst>
          </p:cNvPr>
          <p:cNvCxnSpPr>
            <a:cxnSpLocks/>
          </p:cNvCxnSpPr>
          <p:nvPr/>
        </p:nvCxnSpPr>
        <p:spPr>
          <a:xfrm>
            <a:off x="4507511" y="3352106"/>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4" name="Triangle 93">
            <a:extLst>
              <a:ext uri="{FF2B5EF4-FFF2-40B4-BE49-F238E27FC236}">
                <a16:creationId xmlns:a16="http://schemas.microsoft.com/office/drawing/2014/main" id="{F8E801ED-F5D1-3347-B237-EAA31122172D}"/>
              </a:ext>
            </a:extLst>
          </p:cNvPr>
          <p:cNvSpPr/>
          <p:nvPr/>
        </p:nvSpPr>
        <p:spPr>
          <a:xfrm>
            <a:off x="1402373" y="2166221"/>
            <a:ext cx="3057615" cy="1184446"/>
          </a:xfrm>
          <a:prstGeom prst="triangle">
            <a:avLst>
              <a:gd name="adj" fmla="val 74863"/>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96" name="Triangle 95">
            <a:extLst>
              <a:ext uri="{FF2B5EF4-FFF2-40B4-BE49-F238E27FC236}">
                <a16:creationId xmlns:a16="http://schemas.microsoft.com/office/drawing/2014/main" id="{90256126-D8F1-4545-B64C-DCA0DDFDC801}"/>
              </a:ext>
            </a:extLst>
          </p:cNvPr>
          <p:cNvSpPr/>
          <p:nvPr/>
        </p:nvSpPr>
        <p:spPr>
          <a:xfrm rot="20330545">
            <a:off x="3149150" y="3512831"/>
            <a:ext cx="2721203" cy="2773599"/>
          </a:xfrm>
          <a:prstGeom prst="triangle">
            <a:avLst>
              <a:gd name="adj" fmla="val 70009"/>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88" name="Triangle 87">
            <a:extLst>
              <a:ext uri="{FF2B5EF4-FFF2-40B4-BE49-F238E27FC236}">
                <a16:creationId xmlns:a16="http://schemas.microsoft.com/office/drawing/2014/main" id="{B464EE30-A7E7-C545-BE79-0D8F6FEDFCE2}"/>
              </a:ext>
            </a:extLst>
          </p:cNvPr>
          <p:cNvSpPr/>
          <p:nvPr/>
        </p:nvSpPr>
        <p:spPr>
          <a:xfrm rot="3147343">
            <a:off x="4419718" y="3604662"/>
            <a:ext cx="2912775" cy="1187274"/>
          </a:xfrm>
          <a:prstGeom prst="triangle">
            <a:avLst>
              <a:gd name="adj" fmla="val 19707"/>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165" name="Oval 164">
            <a:extLst>
              <a:ext uri="{FF2B5EF4-FFF2-40B4-BE49-F238E27FC236}">
                <a16:creationId xmlns:a16="http://schemas.microsoft.com/office/drawing/2014/main" id="{9EAC35F1-797B-5C44-AFB7-8F5F4C5024A2}"/>
              </a:ext>
            </a:extLst>
          </p:cNvPr>
          <p:cNvSpPr/>
          <p:nvPr/>
        </p:nvSpPr>
        <p:spPr>
          <a:xfrm>
            <a:off x="4420471"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63" name="TextBox 162">
            <a:extLst>
              <a:ext uri="{FF2B5EF4-FFF2-40B4-BE49-F238E27FC236}">
                <a16:creationId xmlns:a16="http://schemas.microsoft.com/office/drawing/2014/main" id="{BFD776E6-52B1-AE43-945E-2DDAD2DC7F1C}"/>
              </a:ext>
            </a:extLst>
          </p:cNvPr>
          <p:cNvSpPr txBox="1"/>
          <p:nvPr/>
        </p:nvSpPr>
        <p:spPr>
          <a:xfrm>
            <a:off x="4676883" y="3313490"/>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C</a:t>
            </a:r>
          </a:p>
        </p:txBody>
      </p:sp>
      <p:cxnSp>
        <p:nvCxnSpPr>
          <p:cNvPr id="169" name="Straight Connector 168">
            <a:extLst>
              <a:ext uri="{FF2B5EF4-FFF2-40B4-BE49-F238E27FC236}">
                <a16:creationId xmlns:a16="http://schemas.microsoft.com/office/drawing/2014/main" id="{83523D1B-8658-4442-981F-63AA26AB055E}"/>
              </a:ext>
            </a:extLst>
          </p:cNvPr>
          <p:cNvCxnSpPr>
            <a:cxnSpLocks/>
            <a:stCxn id="176" idx="4"/>
          </p:cNvCxnSpPr>
          <p:nvPr/>
        </p:nvCxnSpPr>
        <p:spPr>
          <a:xfrm>
            <a:off x="5848505" y="3218971"/>
            <a:ext cx="460348" cy="2377440"/>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C4DB1165-98C3-2F43-B8B9-C5A386FC2760}"/>
              </a:ext>
            </a:extLst>
          </p:cNvPr>
          <p:cNvCxnSpPr>
            <a:cxnSpLocks/>
          </p:cNvCxnSpPr>
          <p:nvPr/>
        </p:nvCxnSpPr>
        <p:spPr>
          <a:xfrm flipH="1">
            <a:off x="1510146" y="2171319"/>
            <a:ext cx="2173351" cy="1119788"/>
          </a:xfrm>
          <a:prstGeom prst="line">
            <a:avLst/>
          </a:prstGeom>
          <a:ln w="47625" cmpd="sng">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722AD4BF-AF3E-B64B-B494-E90CE7028301}"/>
              </a:ext>
            </a:extLst>
          </p:cNvPr>
          <p:cNvCxnSpPr>
            <a:cxnSpLocks/>
          </p:cNvCxnSpPr>
          <p:nvPr/>
        </p:nvCxnSpPr>
        <p:spPr>
          <a:xfrm flipV="1">
            <a:off x="3777804" y="5752509"/>
            <a:ext cx="2466391" cy="952482"/>
          </a:xfrm>
          <a:prstGeom prst="line">
            <a:avLst/>
          </a:prstGeom>
          <a:ln w="47625">
            <a:solidFill>
              <a:srgbClr val="00B050"/>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C89C989F-EE7F-E543-BF1E-4D0F5868A220}"/>
              </a:ext>
            </a:extLst>
          </p:cNvPr>
          <p:cNvCxnSpPr>
            <a:cxnSpLocks/>
          </p:cNvCxnSpPr>
          <p:nvPr/>
        </p:nvCxnSpPr>
        <p:spPr>
          <a:xfrm flipH="1" flipV="1">
            <a:off x="1445488" y="3447205"/>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3" name="Straight Connector 172">
            <a:extLst>
              <a:ext uri="{FF2B5EF4-FFF2-40B4-BE49-F238E27FC236}">
                <a16:creationId xmlns:a16="http://schemas.microsoft.com/office/drawing/2014/main" id="{F4EF0CAA-DE56-BA46-8D46-0A3738748F0F}"/>
              </a:ext>
            </a:extLst>
          </p:cNvPr>
          <p:cNvCxnSpPr>
            <a:cxnSpLocks/>
          </p:cNvCxnSpPr>
          <p:nvPr/>
        </p:nvCxnSpPr>
        <p:spPr>
          <a:xfrm>
            <a:off x="1779353" y="5666988"/>
            <a:ext cx="1879800" cy="1064301"/>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235" name="Graphic 234" descr="Checkmark with solid fill">
            <a:extLst>
              <a:ext uri="{FF2B5EF4-FFF2-40B4-BE49-F238E27FC236}">
                <a16:creationId xmlns:a16="http://schemas.microsoft.com/office/drawing/2014/main" id="{FDE18FBE-4EDC-0D47-B2F9-22449B5184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8" y="1750128"/>
            <a:ext cx="240665" cy="240665"/>
          </a:xfrm>
          <a:prstGeom prst="rect">
            <a:avLst/>
          </a:prstGeom>
        </p:spPr>
      </p:pic>
      <p:pic>
        <p:nvPicPr>
          <p:cNvPr id="236" name="Graphic 235" descr="Checkmark with solid fill">
            <a:extLst>
              <a:ext uri="{FF2B5EF4-FFF2-40B4-BE49-F238E27FC236}">
                <a16:creationId xmlns:a16="http://schemas.microsoft.com/office/drawing/2014/main" id="{3E242B38-FA03-9147-8CD8-D3602AAC2A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7" y="1511387"/>
            <a:ext cx="240665" cy="240665"/>
          </a:xfrm>
          <a:prstGeom prst="rect">
            <a:avLst/>
          </a:prstGeom>
        </p:spPr>
      </p:pic>
      <p:pic>
        <p:nvPicPr>
          <p:cNvPr id="238" name="Graphic 237" descr="Checkmark with solid fill">
            <a:extLst>
              <a:ext uri="{FF2B5EF4-FFF2-40B4-BE49-F238E27FC236}">
                <a16:creationId xmlns:a16="http://schemas.microsoft.com/office/drawing/2014/main" id="{7357A423-1ED5-E34D-A154-DC7488DDC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7863" y="1972471"/>
            <a:ext cx="240665" cy="240665"/>
          </a:xfrm>
          <a:prstGeom prst="rect">
            <a:avLst/>
          </a:prstGeom>
        </p:spPr>
      </p:pic>
      <p:pic>
        <p:nvPicPr>
          <p:cNvPr id="239" name="Graphic 238" descr="Checkmark with solid fill">
            <a:extLst>
              <a:ext uri="{FF2B5EF4-FFF2-40B4-BE49-F238E27FC236}">
                <a16:creationId xmlns:a16="http://schemas.microsoft.com/office/drawing/2014/main" id="{C26BF2EB-22E0-8341-8A6B-CF0E6FAEBC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7863" y="679107"/>
            <a:ext cx="240665" cy="240665"/>
          </a:xfrm>
          <a:prstGeom prst="rect">
            <a:avLst/>
          </a:prstGeom>
        </p:spPr>
      </p:pic>
      <p:pic>
        <p:nvPicPr>
          <p:cNvPr id="240" name="Graphic 239" descr="Checkmark with solid fill">
            <a:extLst>
              <a:ext uri="{FF2B5EF4-FFF2-40B4-BE49-F238E27FC236}">
                <a16:creationId xmlns:a16="http://schemas.microsoft.com/office/drawing/2014/main" id="{1E198E2E-FBFD-B448-B1EC-7565027AC6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7" y="2529762"/>
            <a:ext cx="240665" cy="240665"/>
          </a:xfrm>
          <a:prstGeom prst="rect">
            <a:avLst/>
          </a:prstGeom>
        </p:spPr>
      </p:pic>
      <p:pic>
        <p:nvPicPr>
          <p:cNvPr id="241" name="Graphic 240" descr="Checkmark with solid fill">
            <a:extLst>
              <a:ext uri="{FF2B5EF4-FFF2-40B4-BE49-F238E27FC236}">
                <a16:creationId xmlns:a16="http://schemas.microsoft.com/office/drawing/2014/main" id="{94160519-ADB8-934E-97E6-E60AD4BD4F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98437" y="930985"/>
            <a:ext cx="240665" cy="240665"/>
          </a:xfrm>
          <a:prstGeom prst="rect">
            <a:avLst/>
          </a:prstGeom>
        </p:spPr>
      </p:pic>
      <p:pic>
        <p:nvPicPr>
          <p:cNvPr id="242" name="Graphic 241" descr="Checkmark with solid fill">
            <a:extLst>
              <a:ext uri="{FF2B5EF4-FFF2-40B4-BE49-F238E27FC236}">
                <a16:creationId xmlns:a16="http://schemas.microsoft.com/office/drawing/2014/main" id="{EC4A5899-047C-A04C-A5FC-CD77861083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8098" y="2251116"/>
            <a:ext cx="240665" cy="240665"/>
          </a:xfrm>
          <a:prstGeom prst="rect">
            <a:avLst/>
          </a:prstGeom>
        </p:spPr>
      </p:pic>
      <p:cxnSp>
        <p:nvCxnSpPr>
          <p:cNvPr id="167" name="Straight Connector 166">
            <a:extLst>
              <a:ext uri="{FF2B5EF4-FFF2-40B4-BE49-F238E27FC236}">
                <a16:creationId xmlns:a16="http://schemas.microsoft.com/office/drawing/2014/main" id="{D5746468-90BD-7D4D-8B36-1BA141A39A92}"/>
              </a:ext>
            </a:extLst>
          </p:cNvPr>
          <p:cNvCxnSpPr>
            <a:cxnSpLocks/>
            <a:stCxn id="165" idx="6"/>
            <a:endCxn id="176" idx="2"/>
          </p:cNvCxnSpPr>
          <p:nvPr/>
        </p:nvCxnSpPr>
        <p:spPr>
          <a:xfrm flipV="1">
            <a:off x="4603351" y="3127531"/>
            <a:ext cx="1153714" cy="228234"/>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EB2DA139-EDB8-2742-956A-FA51F86D97D3}"/>
              </a:ext>
            </a:extLst>
          </p:cNvPr>
          <p:cNvCxnSpPr>
            <a:cxnSpLocks/>
            <a:stCxn id="175" idx="1"/>
            <a:endCxn id="165" idx="1"/>
          </p:cNvCxnSpPr>
          <p:nvPr/>
        </p:nvCxnSpPr>
        <p:spPr>
          <a:xfrm>
            <a:off x="3695235" y="2106661"/>
            <a:ext cx="752018" cy="1184446"/>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75" name="Oval 174">
            <a:extLst>
              <a:ext uri="{FF2B5EF4-FFF2-40B4-BE49-F238E27FC236}">
                <a16:creationId xmlns:a16="http://schemas.microsoft.com/office/drawing/2014/main" id="{6D26CE43-C8CE-1749-BB29-DEAB89F3F455}"/>
              </a:ext>
            </a:extLst>
          </p:cNvPr>
          <p:cNvSpPr/>
          <p:nvPr/>
        </p:nvSpPr>
        <p:spPr>
          <a:xfrm>
            <a:off x="3668453" y="207987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6" name="Oval 175">
            <a:extLst>
              <a:ext uri="{FF2B5EF4-FFF2-40B4-BE49-F238E27FC236}">
                <a16:creationId xmlns:a16="http://schemas.microsoft.com/office/drawing/2014/main" id="{D7D45A59-F1BF-D746-B136-4C65CB573F06}"/>
              </a:ext>
            </a:extLst>
          </p:cNvPr>
          <p:cNvSpPr/>
          <p:nvPr/>
        </p:nvSpPr>
        <p:spPr>
          <a:xfrm>
            <a:off x="5757065" y="303609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7" name="Oval 176">
            <a:extLst>
              <a:ext uri="{FF2B5EF4-FFF2-40B4-BE49-F238E27FC236}">
                <a16:creationId xmlns:a16="http://schemas.microsoft.com/office/drawing/2014/main" id="{A091A2DA-75A0-DE40-B65F-B09BBB06F23E}"/>
              </a:ext>
            </a:extLst>
          </p:cNvPr>
          <p:cNvSpPr/>
          <p:nvPr/>
        </p:nvSpPr>
        <p:spPr>
          <a:xfrm>
            <a:off x="6202369" y="559641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8" name="Oval 177">
            <a:extLst>
              <a:ext uri="{FF2B5EF4-FFF2-40B4-BE49-F238E27FC236}">
                <a16:creationId xmlns:a16="http://schemas.microsoft.com/office/drawing/2014/main" id="{8CBF2E7C-AB23-914E-9046-3BC873466D32}"/>
              </a:ext>
            </a:extLst>
          </p:cNvPr>
          <p:cNvSpPr/>
          <p:nvPr/>
        </p:nvSpPr>
        <p:spPr>
          <a:xfrm>
            <a:off x="3644109" y="663984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9" name="Oval 178">
            <a:extLst>
              <a:ext uri="{FF2B5EF4-FFF2-40B4-BE49-F238E27FC236}">
                <a16:creationId xmlns:a16="http://schemas.microsoft.com/office/drawing/2014/main" id="{86390F64-ADB0-654B-AB28-954C1BAE7CB3}"/>
              </a:ext>
            </a:extLst>
          </p:cNvPr>
          <p:cNvSpPr/>
          <p:nvPr/>
        </p:nvSpPr>
        <p:spPr>
          <a:xfrm>
            <a:off x="1608211" y="5510890"/>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80" name="Oval 179">
            <a:extLst>
              <a:ext uri="{FF2B5EF4-FFF2-40B4-BE49-F238E27FC236}">
                <a16:creationId xmlns:a16="http://schemas.microsoft.com/office/drawing/2014/main" id="{B588042A-8CB7-EF48-A26A-1D635FCF9294}"/>
              </a:ext>
            </a:extLst>
          </p:cNvPr>
          <p:cNvSpPr/>
          <p:nvPr/>
        </p:nvSpPr>
        <p:spPr>
          <a:xfrm>
            <a:off x="1339004"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68" name="Straight Connector 167">
            <a:extLst>
              <a:ext uri="{FF2B5EF4-FFF2-40B4-BE49-F238E27FC236}">
                <a16:creationId xmlns:a16="http://schemas.microsoft.com/office/drawing/2014/main" id="{3A6F8F4A-9C98-894C-B2EB-07FD5FE7F16F}"/>
              </a:ext>
            </a:extLst>
          </p:cNvPr>
          <p:cNvCxnSpPr>
            <a:cxnSpLocks/>
          </p:cNvCxnSpPr>
          <p:nvPr/>
        </p:nvCxnSpPr>
        <p:spPr>
          <a:xfrm flipH="1">
            <a:off x="1521884" y="3355765"/>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96" name="Oval 295">
            <a:extLst>
              <a:ext uri="{FF2B5EF4-FFF2-40B4-BE49-F238E27FC236}">
                <a16:creationId xmlns:a16="http://schemas.microsoft.com/office/drawing/2014/main" id="{5FA61F85-DD28-4586-AFF5-FA9FD67B1A74}"/>
              </a:ext>
            </a:extLst>
          </p:cNvPr>
          <p:cNvSpPr/>
          <p:nvPr/>
        </p:nvSpPr>
        <p:spPr>
          <a:xfrm>
            <a:off x="10235865" y="73321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97" name="Straight Connector 296">
            <a:extLst>
              <a:ext uri="{FF2B5EF4-FFF2-40B4-BE49-F238E27FC236}">
                <a16:creationId xmlns:a16="http://schemas.microsoft.com/office/drawing/2014/main" id="{37175994-069A-4D72-9164-12E0A2BD056F}"/>
              </a:ext>
            </a:extLst>
          </p:cNvPr>
          <p:cNvCxnSpPr>
            <a:cxnSpLocks/>
            <a:stCxn id="296" idx="6"/>
            <a:endCxn id="298" idx="2"/>
          </p:cNvCxnSpPr>
          <p:nvPr/>
        </p:nvCxnSpPr>
        <p:spPr>
          <a:xfrm flipV="1">
            <a:off x="10327305" y="77603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98" name="Oval 297">
            <a:extLst>
              <a:ext uri="{FF2B5EF4-FFF2-40B4-BE49-F238E27FC236}">
                <a16:creationId xmlns:a16="http://schemas.microsoft.com/office/drawing/2014/main" id="{C70AA02C-BEBE-4273-87CF-6B36225758B0}"/>
              </a:ext>
            </a:extLst>
          </p:cNvPr>
          <p:cNvSpPr/>
          <p:nvPr/>
        </p:nvSpPr>
        <p:spPr>
          <a:xfrm>
            <a:off x="11073489" y="7303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99" name="Oval 298">
            <a:extLst>
              <a:ext uri="{FF2B5EF4-FFF2-40B4-BE49-F238E27FC236}">
                <a16:creationId xmlns:a16="http://schemas.microsoft.com/office/drawing/2014/main" id="{E17F3EA4-0089-49CB-AA44-07339DA3DD5A}"/>
              </a:ext>
            </a:extLst>
          </p:cNvPr>
          <p:cNvSpPr/>
          <p:nvPr/>
        </p:nvSpPr>
        <p:spPr>
          <a:xfrm>
            <a:off x="10235865" y="10024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0" name="Straight Connector 299">
            <a:extLst>
              <a:ext uri="{FF2B5EF4-FFF2-40B4-BE49-F238E27FC236}">
                <a16:creationId xmlns:a16="http://schemas.microsoft.com/office/drawing/2014/main" id="{A1FCBFE9-875E-4C0D-AC81-2B65FF504A7B}"/>
              </a:ext>
            </a:extLst>
          </p:cNvPr>
          <p:cNvCxnSpPr>
            <a:cxnSpLocks/>
            <a:stCxn id="299" idx="6"/>
            <a:endCxn id="301" idx="2"/>
          </p:cNvCxnSpPr>
          <p:nvPr/>
        </p:nvCxnSpPr>
        <p:spPr>
          <a:xfrm flipV="1">
            <a:off x="10327305" y="104528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1" name="Oval 300">
            <a:extLst>
              <a:ext uri="{FF2B5EF4-FFF2-40B4-BE49-F238E27FC236}">
                <a16:creationId xmlns:a16="http://schemas.microsoft.com/office/drawing/2014/main" id="{722BB7F2-9C50-41BD-AE41-19A31C4F0C3A}"/>
              </a:ext>
            </a:extLst>
          </p:cNvPr>
          <p:cNvSpPr/>
          <p:nvPr/>
        </p:nvSpPr>
        <p:spPr>
          <a:xfrm>
            <a:off x="11073489" y="99956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02" name="Oval 301">
            <a:extLst>
              <a:ext uri="{FF2B5EF4-FFF2-40B4-BE49-F238E27FC236}">
                <a16:creationId xmlns:a16="http://schemas.microsoft.com/office/drawing/2014/main" id="{B54E1295-700A-43F0-AEF1-E989E860E1B5}"/>
              </a:ext>
            </a:extLst>
          </p:cNvPr>
          <p:cNvSpPr/>
          <p:nvPr/>
        </p:nvSpPr>
        <p:spPr>
          <a:xfrm>
            <a:off x="10229329" y="12865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3" name="Straight Connector 302">
            <a:extLst>
              <a:ext uri="{FF2B5EF4-FFF2-40B4-BE49-F238E27FC236}">
                <a16:creationId xmlns:a16="http://schemas.microsoft.com/office/drawing/2014/main" id="{1D3F0F92-B0FB-4857-8D60-7F99E248F2C5}"/>
              </a:ext>
            </a:extLst>
          </p:cNvPr>
          <p:cNvCxnSpPr>
            <a:cxnSpLocks/>
            <a:stCxn id="302" idx="6"/>
            <a:endCxn id="304" idx="2"/>
          </p:cNvCxnSpPr>
          <p:nvPr/>
        </p:nvCxnSpPr>
        <p:spPr>
          <a:xfrm flipV="1">
            <a:off x="10320769" y="132934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4" name="Oval 303">
            <a:extLst>
              <a:ext uri="{FF2B5EF4-FFF2-40B4-BE49-F238E27FC236}">
                <a16:creationId xmlns:a16="http://schemas.microsoft.com/office/drawing/2014/main" id="{38A89558-36A4-45EA-AA68-F9CCFEECD1D3}"/>
              </a:ext>
            </a:extLst>
          </p:cNvPr>
          <p:cNvSpPr/>
          <p:nvPr/>
        </p:nvSpPr>
        <p:spPr>
          <a:xfrm>
            <a:off x="11066953" y="128362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05" name="Oval 304">
            <a:extLst>
              <a:ext uri="{FF2B5EF4-FFF2-40B4-BE49-F238E27FC236}">
                <a16:creationId xmlns:a16="http://schemas.microsoft.com/office/drawing/2014/main" id="{A7A1D70F-6B39-4EDA-AE2E-B48ABCA107D6}"/>
              </a:ext>
            </a:extLst>
          </p:cNvPr>
          <p:cNvSpPr/>
          <p:nvPr/>
        </p:nvSpPr>
        <p:spPr>
          <a:xfrm>
            <a:off x="10229329" y="157317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6" name="Straight Connector 305">
            <a:extLst>
              <a:ext uri="{FF2B5EF4-FFF2-40B4-BE49-F238E27FC236}">
                <a16:creationId xmlns:a16="http://schemas.microsoft.com/office/drawing/2014/main" id="{564529C1-D747-458D-982B-C56AD1C06214}"/>
              </a:ext>
            </a:extLst>
          </p:cNvPr>
          <p:cNvCxnSpPr>
            <a:cxnSpLocks/>
            <a:stCxn id="305" idx="6"/>
            <a:endCxn id="307" idx="2"/>
          </p:cNvCxnSpPr>
          <p:nvPr/>
        </p:nvCxnSpPr>
        <p:spPr>
          <a:xfrm flipV="1">
            <a:off x="10320769" y="161599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7" name="Oval 306">
            <a:extLst>
              <a:ext uri="{FF2B5EF4-FFF2-40B4-BE49-F238E27FC236}">
                <a16:creationId xmlns:a16="http://schemas.microsoft.com/office/drawing/2014/main" id="{FD78C8AA-8076-49BB-A036-5AFA03BC73EF}"/>
              </a:ext>
            </a:extLst>
          </p:cNvPr>
          <p:cNvSpPr/>
          <p:nvPr/>
        </p:nvSpPr>
        <p:spPr>
          <a:xfrm>
            <a:off x="11066953" y="157027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08" name="Oval 307">
            <a:extLst>
              <a:ext uri="{FF2B5EF4-FFF2-40B4-BE49-F238E27FC236}">
                <a16:creationId xmlns:a16="http://schemas.microsoft.com/office/drawing/2014/main" id="{6A49B82D-2FC3-4B66-9EAB-FF90A6A937BE}"/>
              </a:ext>
            </a:extLst>
          </p:cNvPr>
          <p:cNvSpPr/>
          <p:nvPr/>
        </p:nvSpPr>
        <p:spPr>
          <a:xfrm>
            <a:off x="10230974" y="18276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9" name="Straight Connector 308">
            <a:extLst>
              <a:ext uri="{FF2B5EF4-FFF2-40B4-BE49-F238E27FC236}">
                <a16:creationId xmlns:a16="http://schemas.microsoft.com/office/drawing/2014/main" id="{FC9988CD-1190-4F9B-B3DA-08E3E36C1773}"/>
              </a:ext>
            </a:extLst>
          </p:cNvPr>
          <p:cNvCxnSpPr>
            <a:cxnSpLocks/>
            <a:stCxn id="308" idx="6"/>
            <a:endCxn id="310" idx="2"/>
          </p:cNvCxnSpPr>
          <p:nvPr/>
        </p:nvCxnSpPr>
        <p:spPr>
          <a:xfrm flipV="1">
            <a:off x="10322414" y="187046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10" name="Oval 309">
            <a:extLst>
              <a:ext uri="{FF2B5EF4-FFF2-40B4-BE49-F238E27FC236}">
                <a16:creationId xmlns:a16="http://schemas.microsoft.com/office/drawing/2014/main" id="{FB6657D7-2377-4A0B-A7B0-D48F838AEBB8}"/>
              </a:ext>
            </a:extLst>
          </p:cNvPr>
          <p:cNvSpPr/>
          <p:nvPr/>
        </p:nvSpPr>
        <p:spPr>
          <a:xfrm>
            <a:off x="11068598" y="182474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11" name="Triangle 19">
            <a:extLst>
              <a:ext uri="{FF2B5EF4-FFF2-40B4-BE49-F238E27FC236}">
                <a16:creationId xmlns:a16="http://schemas.microsoft.com/office/drawing/2014/main" id="{EA60AF1D-BAC7-4319-826D-473D5B614708}"/>
              </a:ext>
            </a:extLst>
          </p:cNvPr>
          <p:cNvSpPr/>
          <p:nvPr/>
        </p:nvSpPr>
        <p:spPr>
          <a:xfrm>
            <a:off x="10276466" y="391440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12" name="Group 311">
            <a:extLst>
              <a:ext uri="{FF2B5EF4-FFF2-40B4-BE49-F238E27FC236}">
                <a16:creationId xmlns:a16="http://schemas.microsoft.com/office/drawing/2014/main" id="{8A76CAB5-0C0B-47D2-B041-F779F330B24E}"/>
              </a:ext>
            </a:extLst>
          </p:cNvPr>
          <p:cNvGrpSpPr/>
          <p:nvPr/>
        </p:nvGrpSpPr>
        <p:grpSpPr>
          <a:xfrm>
            <a:off x="10234198" y="2075219"/>
            <a:ext cx="929064" cy="94331"/>
            <a:chOff x="9967980" y="2063809"/>
            <a:chExt cx="929064" cy="94331"/>
          </a:xfrm>
        </p:grpSpPr>
        <p:sp>
          <p:nvSpPr>
            <p:cNvPr id="313" name="Oval 312">
              <a:extLst>
                <a:ext uri="{FF2B5EF4-FFF2-40B4-BE49-F238E27FC236}">
                  <a16:creationId xmlns:a16="http://schemas.microsoft.com/office/drawing/2014/main" id="{BAE0904D-7BB0-4648-967A-5D63359EC809}"/>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14" name="Straight Connector 313">
              <a:extLst>
                <a:ext uri="{FF2B5EF4-FFF2-40B4-BE49-F238E27FC236}">
                  <a16:creationId xmlns:a16="http://schemas.microsoft.com/office/drawing/2014/main" id="{9688A779-B4C6-4EDC-9C55-4B89629FF6A2}"/>
                </a:ext>
              </a:extLst>
            </p:cNvPr>
            <p:cNvCxnSpPr>
              <a:cxnSpLocks/>
              <a:stCxn id="313" idx="6"/>
              <a:endCxn id="315"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15" name="Oval 314">
              <a:extLst>
                <a:ext uri="{FF2B5EF4-FFF2-40B4-BE49-F238E27FC236}">
                  <a16:creationId xmlns:a16="http://schemas.microsoft.com/office/drawing/2014/main" id="{6CD4BBC7-78F8-4CC7-A15C-00A37E09EEFB}"/>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16" name="TextBox 315">
            <a:extLst>
              <a:ext uri="{FF2B5EF4-FFF2-40B4-BE49-F238E27FC236}">
                <a16:creationId xmlns:a16="http://schemas.microsoft.com/office/drawing/2014/main" id="{84D57D2D-3EF0-408E-AA38-52CE49DF31D4}"/>
              </a:ext>
            </a:extLst>
          </p:cNvPr>
          <p:cNvSpPr txBox="1"/>
          <p:nvPr/>
        </p:nvSpPr>
        <p:spPr>
          <a:xfrm>
            <a:off x="11442950" y="1929251"/>
            <a:ext cx="542264" cy="1200329"/>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AG</a:t>
            </a:r>
          </a:p>
          <a:p>
            <a:r>
              <a:rPr lang="en-US" dirty="0">
                <a:latin typeface="Futura Medium" panose="020B0602020204020303" pitchFamily="34" charset="-79"/>
                <a:cs typeface="Futura Medium" panose="020B0602020204020303" pitchFamily="34" charset="-79"/>
              </a:rPr>
              <a:t>BD</a:t>
            </a:r>
          </a:p>
          <a:p>
            <a:r>
              <a:rPr lang="en-US" dirty="0">
                <a:latin typeface="Futura Medium" panose="020B0602020204020303" pitchFamily="34" charset="-79"/>
                <a:cs typeface="Futura Medium" panose="020B0602020204020303" pitchFamily="34" charset="-79"/>
              </a:rPr>
              <a:t>DE</a:t>
            </a:r>
          </a:p>
          <a:p>
            <a:r>
              <a:rPr lang="en-US" dirty="0">
                <a:latin typeface="Futura Medium" panose="020B0602020204020303" pitchFamily="34" charset="-79"/>
                <a:cs typeface="Futura Medium" panose="020B0602020204020303" pitchFamily="34" charset="-79"/>
              </a:rPr>
              <a:t>CD</a:t>
            </a:r>
          </a:p>
        </p:txBody>
      </p:sp>
      <p:grpSp>
        <p:nvGrpSpPr>
          <p:cNvPr id="317" name="Group 316">
            <a:extLst>
              <a:ext uri="{FF2B5EF4-FFF2-40B4-BE49-F238E27FC236}">
                <a16:creationId xmlns:a16="http://schemas.microsoft.com/office/drawing/2014/main" id="{41E93163-2496-4486-8852-A7DD553290B1}"/>
              </a:ext>
            </a:extLst>
          </p:cNvPr>
          <p:cNvGrpSpPr/>
          <p:nvPr/>
        </p:nvGrpSpPr>
        <p:grpSpPr>
          <a:xfrm>
            <a:off x="10236308" y="2339667"/>
            <a:ext cx="929064" cy="94331"/>
            <a:chOff x="9970090" y="2328257"/>
            <a:chExt cx="929064" cy="94331"/>
          </a:xfrm>
        </p:grpSpPr>
        <p:sp>
          <p:nvSpPr>
            <p:cNvPr id="318" name="Oval 317">
              <a:extLst>
                <a:ext uri="{FF2B5EF4-FFF2-40B4-BE49-F238E27FC236}">
                  <a16:creationId xmlns:a16="http://schemas.microsoft.com/office/drawing/2014/main" id="{98E1F99E-67AE-4529-A225-C05D65C15612}"/>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19" name="Straight Connector 318">
              <a:extLst>
                <a:ext uri="{FF2B5EF4-FFF2-40B4-BE49-F238E27FC236}">
                  <a16:creationId xmlns:a16="http://schemas.microsoft.com/office/drawing/2014/main" id="{59D9C9C8-8387-431B-8B4C-8008196B8932}"/>
                </a:ext>
              </a:extLst>
            </p:cNvPr>
            <p:cNvCxnSpPr>
              <a:cxnSpLocks/>
              <a:stCxn id="318" idx="6"/>
              <a:endCxn id="320"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20" name="Oval 319">
              <a:extLst>
                <a:ext uri="{FF2B5EF4-FFF2-40B4-BE49-F238E27FC236}">
                  <a16:creationId xmlns:a16="http://schemas.microsoft.com/office/drawing/2014/main" id="{189402AE-CEB5-4CB1-8522-F336219571D2}"/>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321" name="Group 320">
            <a:extLst>
              <a:ext uri="{FF2B5EF4-FFF2-40B4-BE49-F238E27FC236}">
                <a16:creationId xmlns:a16="http://schemas.microsoft.com/office/drawing/2014/main" id="{1C12C698-74CC-4A66-8EE8-42B67712679A}"/>
              </a:ext>
            </a:extLst>
          </p:cNvPr>
          <p:cNvGrpSpPr/>
          <p:nvPr/>
        </p:nvGrpSpPr>
        <p:grpSpPr>
          <a:xfrm>
            <a:off x="10236308" y="2605841"/>
            <a:ext cx="929064" cy="94331"/>
            <a:chOff x="9970090" y="2594431"/>
            <a:chExt cx="929064" cy="94331"/>
          </a:xfrm>
        </p:grpSpPr>
        <p:sp>
          <p:nvSpPr>
            <p:cNvPr id="322" name="Oval 321">
              <a:extLst>
                <a:ext uri="{FF2B5EF4-FFF2-40B4-BE49-F238E27FC236}">
                  <a16:creationId xmlns:a16="http://schemas.microsoft.com/office/drawing/2014/main" id="{383DCE1B-4081-4926-AAA3-35B496989D23}"/>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23" name="Straight Connector 322">
              <a:extLst>
                <a:ext uri="{FF2B5EF4-FFF2-40B4-BE49-F238E27FC236}">
                  <a16:creationId xmlns:a16="http://schemas.microsoft.com/office/drawing/2014/main" id="{D06290CE-D360-43B4-A443-F3DB06B8C84D}"/>
                </a:ext>
              </a:extLst>
            </p:cNvPr>
            <p:cNvCxnSpPr>
              <a:cxnSpLocks/>
              <a:stCxn id="322" idx="6"/>
              <a:endCxn id="324"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324" name="Oval 323">
              <a:extLst>
                <a:ext uri="{FF2B5EF4-FFF2-40B4-BE49-F238E27FC236}">
                  <a16:creationId xmlns:a16="http://schemas.microsoft.com/office/drawing/2014/main" id="{B2880BA7-7107-4BCE-AF9E-735817D8DC23}"/>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325" name="Group 324">
            <a:extLst>
              <a:ext uri="{FF2B5EF4-FFF2-40B4-BE49-F238E27FC236}">
                <a16:creationId xmlns:a16="http://schemas.microsoft.com/office/drawing/2014/main" id="{A4F5DCA3-A0C4-420C-AA69-88188FFA38EC}"/>
              </a:ext>
            </a:extLst>
          </p:cNvPr>
          <p:cNvGrpSpPr/>
          <p:nvPr/>
        </p:nvGrpSpPr>
        <p:grpSpPr>
          <a:xfrm>
            <a:off x="10236308" y="2891591"/>
            <a:ext cx="929064" cy="94331"/>
            <a:chOff x="9970090" y="2880181"/>
            <a:chExt cx="929064" cy="94331"/>
          </a:xfrm>
        </p:grpSpPr>
        <p:sp>
          <p:nvSpPr>
            <p:cNvPr id="326" name="Oval 325">
              <a:extLst>
                <a:ext uri="{FF2B5EF4-FFF2-40B4-BE49-F238E27FC236}">
                  <a16:creationId xmlns:a16="http://schemas.microsoft.com/office/drawing/2014/main" id="{A8485F6C-E48C-4BE8-9F27-8F4F108FEE89}"/>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27" name="Straight Connector 326">
              <a:extLst>
                <a:ext uri="{FF2B5EF4-FFF2-40B4-BE49-F238E27FC236}">
                  <a16:creationId xmlns:a16="http://schemas.microsoft.com/office/drawing/2014/main" id="{0335E815-6FD1-40A4-A206-C78A69F7A65E}"/>
                </a:ext>
              </a:extLst>
            </p:cNvPr>
            <p:cNvCxnSpPr>
              <a:cxnSpLocks/>
              <a:stCxn id="326" idx="6"/>
              <a:endCxn id="328"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28" name="Oval 327">
              <a:extLst>
                <a:ext uri="{FF2B5EF4-FFF2-40B4-BE49-F238E27FC236}">
                  <a16:creationId xmlns:a16="http://schemas.microsoft.com/office/drawing/2014/main" id="{72847247-DBBE-4195-BBE0-6D1BC0AF23FD}"/>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29" name="Triangle 38">
            <a:extLst>
              <a:ext uri="{FF2B5EF4-FFF2-40B4-BE49-F238E27FC236}">
                <a16:creationId xmlns:a16="http://schemas.microsoft.com/office/drawing/2014/main" id="{BA3B681D-B903-4923-AA67-CD6EE45BACB7}"/>
              </a:ext>
            </a:extLst>
          </p:cNvPr>
          <p:cNvSpPr/>
          <p:nvPr/>
        </p:nvSpPr>
        <p:spPr>
          <a:xfrm>
            <a:off x="10276466" y="4436136"/>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30" name="Group 329">
            <a:extLst>
              <a:ext uri="{FF2B5EF4-FFF2-40B4-BE49-F238E27FC236}">
                <a16:creationId xmlns:a16="http://schemas.microsoft.com/office/drawing/2014/main" id="{E8E991BB-64E4-48B8-A4D2-69AA55EFE6F0}"/>
              </a:ext>
            </a:extLst>
          </p:cNvPr>
          <p:cNvGrpSpPr/>
          <p:nvPr/>
        </p:nvGrpSpPr>
        <p:grpSpPr>
          <a:xfrm>
            <a:off x="10246348" y="3153449"/>
            <a:ext cx="929064" cy="94331"/>
            <a:chOff x="9980130" y="3142039"/>
            <a:chExt cx="929064" cy="94331"/>
          </a:xfrm>
        </p:grpSpPr>
        <p:sp>
          <p:nvSpPr>
            <p:cNvPr id="331" name="Oval 330">
              <a:extLst>
                <a:ext uri="{FF2B5EF4-FFF2-40B4-BE49-F238E27FC236}">
                  <a16:creationId xmlns:a16="http://schemas.microsoft.com/office/drawing/2014/main" id="{B4CA94EC-62ED-40EA-ABEE-766969D38065}"/>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32" name="Straight Connector 331">
              <a:extLst>
                <a:ext uri="{FF2B5EF4-FFF2-40B4-BE49-F238E27FC236}">
                  <a16:creationId xmlns:a16="http://schemas.microsoft.com/office/drawing/2014/main" id="{FA96C38F-CF55-4B7E-9E65-77E2A4F7B5AF}"/>
                </a:ext>
              </a:extLst>
            </p:cNvPr>
            <p:cNvCxnSpPr>
              <a:cxnSpLocks/>
              <a:stCxn id="331" idx="6"/>
              <a:endCxn id="333"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33" name="Oval 332">
              <a:extLst>
                <a:ext uri="{FF2B5EF4-FFF2-40B4-BE49-F238E27FC236}">
                  <a16:creationId xmlns:a16="http://schemas.microsoft.com/office/drawing/2014/main" id="{39059E0E-F7D3-4297-999B-28DE2218039B}"/>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34" name="TextBox 333">
            <a:extLst>
              <a:ext uri="{FF2B5EF4-FFF2-40B4-BE49-F238E27FC236}">
                <a16:creationId xmlns:a16="http://schemas.microsoft.com/office/drawing/2014/main" id="{3C29C17E-CB0A-4363-AB9F-8FE993903D1B}"/>
              </a:ext>
            </a:extLst>
          </p:cNvPr>
          <p:cNvSpPr txBox="1"/>
          <p:nvPr/>
        </p:nvSpPr>
        <p:spPr>
          <a:xfrm>
            <a:off x="11440833" y="3007361"/>
            <a:ext cx="540533"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GC</a:t>
            </a:r>
          </a:p>
        </p:txBody>
      </p:sp>
      <p:sp>
        <p:nvSpPr>
          <p:cNvPr id="335" name="Triangle 45">
            <a:extLst>
              <a:ext uri="{FF2B5EF4-FFF2-40B4-BE49-F238E27FC236}">
                <a16:creationId xmlns:a16="http://schemas.microsoft.com/office/drawing/2014/main" id="{288FA4BF-9841-400E-AD20-896FE6D2C887}"/>
              </a:ext>
            </a:extLst>
          </p:cNvPr>
          <p:cNvSpPr/>
          <p:nvPr/>
        </p:nvSpPr>
        <p:spPr>
          <a:xfrm>
            <a:off x="10308506" y="496811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36" name="Group 335">
            <a:extLst>
              <a:ext uri="{FF2B5EF4-FFF2-40B4-BE49-F238E27FC236}">
                <a16:creationId xmlns:a16="http://schemas.microsoft.com/office/drawing/2014/main" id="{2C06169C-A780-432F-958E-5A2D0DC31C15}"/>
              </a:ext>
            </a:extLst>
          </p:cNvPr>
          <p:cNvGrpSpPr/>
          <p:nvPr/>
        </p:nvGrpSpPr>
        <p:grpSpPr>
          <a:xfrm>
            <a:off x="10246843" y="3398050"/>
            <a:ext cx="929064" cy="94331"/>
            <a:chOff x="9980625" y="3386640"/>
            <a:chExt cx="929064" cy="94331"/>
          </a:xfrm>
        </p:grpSpPr>
        <p:sp>
          <p:nvSpPr>
            <p:cNvPr id="337" name="Oval 336">
              <a:extLst>
                <a:ext uri="{FF2B5EF4-FFF2-40B4-BE49-F238E27FC236}">
                  <a16:creationId xmlns:a16="http://schemas.microsoft.com/office/drawing/2014/main" id="{7A7B319E-7B4A-44C5-8DBF-BA49DC477A45}"/>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38" name="Straight Connector 337">
              <a:extLst>
                <a:ext uri="{FF2B5EF4-FFF2-40B4-BE49-F238E27FC236}">
                  <a16:creationId xmlns:a16="http://schemas.microsoft.com/office/drawing/2014/main" id="{98815B0B-C35E-4AC5-A79A-E8162615C1D1}"/>
                </a:ext>
              </a:extLst>
            </p:cNvPr>
            <p:cNvCxnSpPr>
              <a:cxnSpLocks/>
              <a:stCxn id="337" idx="6"/>
              <a:endCxn id="339"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39" name="Oval 338">
              <a:extLst>
                <a:ext uri="{FF2B5EF4-FFF2-40B4-BE49-F238E27FC236}">
                  <a16:creationId xmlns:a16="http://schemas.microsoft.com/office/drawing/2014/main" id="{163DD94B-CBD7-49AB-AC6A-9A75ADDE74D5}"/>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40" name="TextBox 339">
            <a:extLst>
              <a:ext uri="{FF2B5EF4-FFF2-40B4-BE49-F238E27FC236}">
                <a16:creationId xmlns:a16="http://schemas.microsoft.com/office/drawing/2014/main" id="{E38A5A62-2861-4F5E-A61C-266F23BB0724}"/>
              </a:ext>
            </a:extLst>
          </p:cNvPr>
          <p:cNvSpPr txBox="1"/>
          <p:nvPr/>
        </p:nvSpPr>
        <p:spPr>
          <a:xfrm>
            <a:off x="11437137" y="3241301"/>
            <a:ext cx="47641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a:t>
            </a:r>
          </a:p>
        </p:txBody>
      </p:sp>
      <p:sp>
        <p:nvSpPr>
          <p:cNvPr id="341" name="Triangle 51">
            <a:extLst>
              <a:ext uri="{FF2B5EF4-FFF2-40B4-BE49-F238E27FC236}">
                <a16:creationId xmlns:a16="http://schemas.microsoft.com/office/drawing/2014/main" id="{C811D105-8F30-4487-A09B-DFF1645E44D2}"/>
              </a:ext>
            </a:extLst>
          </p:cNvPr>
          <p:cNvSpPr/>
          <p:nvPr/>
        </p:nvSpPr>
        <p:spPr>
          <a:xfrm>
            <a:off x="10246348" y="5454039"/>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42" name="Group 341">
            <a:extLst>
              <a:ext uri="{FF2B5EF4-FFF2-40B4-BE49-F238E27FC236}">
                <a16:creationId xmlns:a16="http://schemas.microsoft.com/office/drawing/2014/main" id="{821B27AD-29B9-41F2-AC49-E69D3A971BBF}"/>
              </a:ext>
            </a:extLst>
          </p:cNvPr>
          <p:cNvGrpSpPr/>
          <p:nvPr/>
        </p:nvGrpSpPr>
        <p:grpSpPr>
          <a:xfrm>
            <a:off x="10246348" y="3645542"/>
            <a:ext cx="929064" cy="94331"/>
            <a:chOff x="9980130" y="3634132"/>
            <a:chExt cx="929064" cy="94331"/>
          </a:xfrm>
        </p:grpSpPr>
        <p:sp>
          <p:nvSpPr>
            <p:cNvPr id="343" name="Oval 342">
              <a:extLst>
                <a:ext uri="{FF2B5EF4-FFF2-40B4-BE49-F238E27FC236}">
                  <a16:creationId xmlns:a16="http://schemas.microsoft.com/office/drawing/2014/main" id="{3484277E-4ECB-4EF5-828D-690EAF8F3E18}"/>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44" name="Straight Connector 343">
              <a:extLst>
                <a:ext uri="{FF2B5EF4-FFF2-40B4-BE49-F238E27FC236}">
                  <a16:creationId xmlns:a16="http://schemas.microsoft.com/office/drawing/2014/main" id="{856965B5-72AC-4120-9211-18C2CCB49A35}"/>
                </a:ext>
              </a:extLst>
            </p:cNvPr>
            <p:cNvCxnSpPr>
              <a:cxnSpLocks/>
              <a:stCxn id="343" idx="6"/>
              <a:endCxn id="345"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45" name="Oval 344">
              <a:extLst>
                <a:ext uri="{FF2B5EF4-FFF2-40B4-BE49-F238E27FC236}">
                  <a16:creationId xmlns:a16="http://schemas.microsoft.com/office/drawing/2014/main" id="{67F63FF3-EB8A-4FC7-AAAE-D2C75A45847C}"/>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46" name="TextBox 345">
            <a:extLst>
              <a:ext uri="{FF2B5EF4-FFF2-40B4-BE49-F238E27FC236}">
                <a16:creationId xmlns:a16="http://schemas.microsoft.com/office/drawing/2014/main" id="{53B8C884-A04E-4CF8-BA10-F8BD7D6E8A12}"/>
              </a:ext>
            </a:extLst>
          </p:cNvPr>
          <p:cNvSpPr txBox="1"/>
          <p:nvPr/>
        </p:nvSpPr>
        <p:spPr>
          <a:xfrm>
            <a:off x="11441552" y="3474650"/>
            <a:ext cx="46358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a:t>
            </a:r>
          </a:p>
        </p:txBody>
      </p:sp>
      <p:sp>
        <p:nvSpPr>
          <p:cNvPr id="347" name="Triangle 58">
            <a:extLst>
              <a:ext uri="{FF2B5EF4-FFF2-40B4-BE49-F238E27FC236}">
                <a16:creationId xmlns:a16="http://schemas.microsoft.com/office/drawing/2014/main" id="{FD179EA5-2237-4F0E-9981-A86E4AF50F1D}"/>
              </a:ext>
            </a:extLst>
          </p:cNvPr>
          <p:cNvSpPr/>
          <p:nvPr/>
        </p:nvSpPr>
        <p:spPr>
          <a:xfrm>
            <a:off x="10258550" y="5949023"/>
            <a:ext cx="933339" cy="367551"/>
          </a:xfrm>
          <a:prstGeom prst="triangle">
            <a:avLst>
              <a:gd name="adj" fmla="val 46664"/>
            </a:avLst>
          </a:prstGeom>
          <a:solidFill>
            <a:schemeClr val="accent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48" name="TextBox 347">
            <a:extLst>
              <a:ext uri="{FF2B5EF4-FFF2-40B4-BE49-F238E27FC236}">
                <a16:creationId xmlns:a16="http://schemas.microsoft.com/office/drawing/2014/main" id="{8665C922-903D-4866-87FA-C9B97AB1943F}"/>
              </a:ext>
            </a:extLst>
          </p:cNvPr>
          <p:cNvSpPr txBox="1"/>
          <p:nvPr/>
        </p:nvSpPr>
        <p:spPr>
          <a:xfrm>
            <a:off x="11432383" y="5946944"/>
            <a:ext cx="59343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CEF</a:t>
            </a:r>
          </a:p>
        </p:txBody>
      </p:sp>
      <p:sp>
        <p:nvSpPr>
          <p:cNvPr id="349" name="Triangle 60">
            <a:extLst>
              <a:ext uri="{FF2B5EF4-FFF2-40B4-BE49-F238E27FC236}">
                <a16:creationId xmlns:a16="http://schemas.microsoft.com/office/drawing/2014/main" id="{49EA8CBD-0619-4660-BB45-022B580EC1E3}"/>
              </a:ext>
            </a:extLst>
          </p:cNvPr>
          <p:cNvSpPr/>
          <p:nvPr/>
        </p:nvSpPr>
        <p:spPr>
          <a:xfrm>
            <a:off x="10276466" y="6427325"/>
            <a:ext cx="933339" cy="367551"/>
          </a:xfrm>
          <a:prstGeom prst="triangle">
            <a:avLst>
              <a:gd name="adj" fmla="val 46664"/>
            </a:avLst>
          </a:prstGeom>
          <a:solidFill>
            <a:srgbClr val="FF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50" name="TextBox 349">
            <a:extLst>
              <a:ext uri="{FF2B5EF4-FFF2-40B4-BE49-F238E27FC236}">
                <a16:creationId xmlns:a16="http://schemas.microsoft.com/office/drawing/2014/main" id="{4E545CDC-36CF-469F-8F58-85FA0ACDF461}"/>
              </a:ext>
            </a:extLst>
          </p:cNvPr>
          <p:cNvSpPr txBox="1"/>
          <p:nvPr/>
        </p:nvSpPr>
        <p:spPr>
          <a:xfrm>
            <a:off x="11435769" y="579845"/>
            <a:ext cx="509948"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a:t>
            </a:r>
          </a:p>
          <a:p>
            <a:r>
              <a:rPr lang="en-US" dirty="0">
                <a:latin typeface="Futura Medium" panose="020B0602020204020303" pitchFamily="34" charset="-79"/>
                <a:cs typeface="Futura Medium" panose="020B0602020204020303" pitchFamily="34" charset="-79"/>
              </a:rPr>
              <a:t>BC</a:t>
            </a:r>
          </a:p>
        </p:txBody>
      </p:sp>
      <p:sp>
        <p:nvSpPr>
          <p:cNvPr id="351" name="TextBox 350">
            <a:extLst>
              <a:ext uri="{FF2B5EF4-FFF2-40B4-BE49-F238E27FC236}">
                <a16:creationId xmlns:a16="http://schemas.microsoft.com/office/drawing/2014/main" id="{1E848392-3BB6-4198-982D-FF0FD7FD8DC9}"/>
              </a:ext>
            </a:extLst>
          </p:cNvPr>
          <p:cNvSpPr txBox="1"/>
          <p:nvPr/>
        </p:nvSpPr>
        <p:spPr>
          <a:xfrm>
            <a:off x="11431278" y="1126897"/>
            <a:ext cx="495649" cy="923330"/>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a:t>
            </a:r>
          </a:p>
          <a:p>
            <a:r>
              <a:rPr lang="en-US" dirty="0">
                <a:latin typeface="Futura Medium" panose="020B0602020204020303" pitchFamily="34" charset="-79"/>
                <a:cs typeface="Futura Medium" panose="020B0602020204020303" pitchFamily="34" charset="-79"/>
              </a:rPr>
              <a:t>EF</a:t>
            </a:r>
          </a:p>
          <a:p>
            <a:r>
              <a:rPr lang="en-US" dirty="0">
                <a:latin typeface="Futura Medium" panose="020B0602020204020303" pitchFamily="34" charset="-79"/>
                <a:cs typeface="Futura Medium" panose="020B0602020204020303" pitchFamily="34" charset="-79"/>
              </a:rPr>
              <a:t>FG</a:t>
            </a:r>
          </a:p>
        </p:txBody>
      </p:sp>
      <p:sp>
        <p:nvSpPr>
          <p:cNvPr id="352" name="TextBox 351">
            <a:extLst>
              <a:ext uri="{FF2B5EF4-FFF2-40B4-BE49-F238E27FC236}">
                <a16:creationId xmlns:a16="http://schemas.microsoft.com/office/drawing/2014/main" id="{D184B429-C1BF-42B9-8111-C792414C0EB7}"/>
              </a:ext>
            </a:extLst>
          </p:cNvPr>
          <p:cNvSpPr txBox="1"/>
          <p:nvPr/>
        </p:nvSpPr>
        <p:spPr>
          <a:xfrm>
            <a:off x="11440003" y="3959235"/>
            <a:ext cx="654346"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ABC</a:t>
            </a:r>
          </a:p>
        </p:txBody>
      </p:sp>
      <p:sp>
        <p:nvSpPr>
          <p:cNvPr id="353" name="TextBox 352">
            <a:extLst>
              <a:ext uri="{FF2B5EF4-FFF2-40B4-BE49-F238E27FC236}">
                <a16:creationId xmlns:a16="http://schemas.microsoft.com/office/drawing/2014/main" id="{72E0D47F-5F98-41CA-B52A-AD3AC491895F}"/>
              </a:ext>
            </a:extLst>
          </p:cNvPr>
          <p:cNvSpPr txBox="1"/>
          <p:nvPr/>
        </p:nvSpPr>
        <p:spPr>
          <a:xfrm>
            <a:off x="11426238" y="4435402"/>
            <a:ext cx="671979"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BCD</a:t>
            </a:r>
          </a:p>
          <a:p>
            <a:endParaRPr lang="en-US" dirty="0">
              <a:latin typeface="Futura Medium" panose="020B0602020204020303" pitchFamily="34" charset="-79"/>
              <a:cs typeface="Futura Medium" panose="020B0602020204020303" pitchFamily="34" charset="-79"/>
            </a:endParaRPr>
          </a:p>
        </p:txBody>
      </p:sp>
      <p:sp>
        <p:nvSpPr>
          <p:cNvPr id="354" name="TextBox 353">
            <a:extLst>
              <a:ext uri="{FF2B5EF4-FFF2-40B4-BE49-F238E27FC236}">
                <a16:creationId xmlns:a16="http://schemas.microsoft.com/office/drawing/2014/main" id="{4C007E87-62BD-4F2F-9B64-35AFF611D3E6}"/>
              </a:ext>
            </a:extLst>
          </p:cNvPr>
          <p:cNvSpPr txBox="1"/>
          <p:nvPr/>
        </p:nvSpPr>
        <p:spPr>
          <a:xfrm>
            <a:off x="11432050" y="5468246"/>
            <a:ext cx="671979"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CED</a:t>
            </a:r>
          </a:p>
        </p:txBody>
      </p:sp>
      <p:sp>
        <p:nvSpPr>
          <p:cNvPr id="355" name="TextBox 354">
            <a:extLst>
              <a:ext uri="{FF2B5EF4-FFF2-40B4-BE49-F238E27FC236}">
                <a16:creationId xmlns:a16="http://schemas.microsoft.com/office/drawing/2014/main" id="{7EA2367E-26DA-4106-8E79-021E566251B0}"/>
              </a:ext>
            </a:extLst>
          </p:cNvPr>
          <p:cNvSpPr txBox="1"/>
          <p:nvPr/>
        </p:nvSpPr>
        <p:spPr>
          <a:xfrm>
            <a:off x="11435769" y="4966329"/>
            <a:ext cx="703911"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ACG</a:t>
            </a:r>
          </a:p>
        </p:txBody>
      </p:sp>
      <p:sp>
        <p:nvSpPr>
          <p:cNvPr id="2" name="Rectangle 1">
            <a:extLst>
              <a:ext uri="{FF2B5EF4-FFF2-40B4-BE49-F238E27FC236}">
                <a16:creationId xmlns:a16="http://schemas.microsoft.com/office/drawing/2014/main" id="{40A9B750-2F76-468E-A0D3-2E4C24EBDF30}"/>
              </a:ext>
            </a:extLst>
          </p:cNvPr>
          <p:cNvSpPr/>
          <p:nvPr/>
        </p:nvSpPr>
        <p:spPr>
          <a:xfrm>
            <a:off x="11446888" y="6455183"/>
            <a:ext cx="671979" cy="369332"/>
          </a:xfrm>
          <a:prstGeom prst="rect">
            <a:avLst/>
          </a:prstGeom>
        </p:spPr>
        <p:txBody>
          <a:bodyPr wrap="none">
            <a:spAutoFit/>
          </a:bodyPr>
          <a:lstStyle/>
          <a:p>
            <a:r>
              <a:rPr lang="en-US" dirty="0">
                <a:latin typeface="Futura Medium" panose="020B0602020204020303" pitchFamily="34" charset="-79"/>
                <a:cs typeface="Futura Medium" panose="020B0602020204020303" pitchFamily="34" charset="-79"/>
              </a:rPr>
              <a:t>CFG</a:t>
            </a:r>
          </a:p>
        </p:txBody>
      </p:sp>
      <mc:AlternateContent xmlns:mc="http://schemas.openxmlformats.org/markup-compatibility/2006" xmlns:a14="http://schemas.microsoft.com/office/drawing/2010/main">
        <mc:Choice Requires="a14">
          <p:sp>
            <p:nvSpPr>
              <p:cNvPr id="361" name="Content Placeholder 2">
                <a:extLst>
                  <a:ext uri="{FF2B5EF4-FFF2-40B4-BE49-F238E27FC236}">
                    <a16:creationId xmlns:a16="http://schemas.microsoft.com/office/drawing/2014/main" id="{E3DACB67-43DB-4E0A-96A8-D4CCE8890B03}"/>
                  </a:ext>
                </a:extLst>
              </p:cNvPr>
              <p:cNvSpPr txBox="1">
                <a:spLocks/>
              </p:cNvSpPr>
              <p:nvPr/>
            </p:nvSpPr>
            <p:spPr>
              <a:xfrm>
                <a:off x="23789" y="800603"/>
                <a:ext cx="10104406" cy="141354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Minimize  </a:t>
                </a:r>
                <a14:m>
                  <m:oMath xmlns:m="http://schemas.openxmlformats.org/officeDocument/2006/math">
                    <m:r>
                      <a:rPr lang="en-US" sz="2200" i="1" smtClean="0">
                        <a:latin typeface="Cambria Math" panose="02040503050406030204" pitchFamily="18" charset="0"/>
                      </a:rPr>
                      <m:t>𝑙𝑜𝑠𝑠</m:t>
                    </m:r>
                    <m:d>
                      <m:dPr>
                        <m:ctrlPr>
                          <a:rPr lang="en-US" sz="2200" i="1" smtClean="0">
                            <a:latin typeface="Cambria Math" panose="02040503050406030204" pitchFamily="18" charset="0"/>
                          </a:rPr>
                        </m:ctrlPr>
                      </m:dPr>
                      <m:e>
                        <m:r>
                          <a:rPr lang="en-US" sz="2200" i="1" smtClean="0">
                            <a:latin typeface="Cambria Math" panose="02040503050406030204" pitchFamily="18" charset="0"/>
                          </a:rPr>
                          <m:t>𝑣</m:t>
                        </m:r>
                      </m:e>
                    </m:d>
                    <m:r>
                      <a:rPr lang="en-US" sz="2200" i="1" smtClean="0">
                        <a:latin typeface="Cambria Math" panose="02040503050406030204" pitchFamily="18" charset="0"/>
                      </a:rPr>
                      <m:t>=</m:t>
                    </m:r>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m:t>
                        </m:r>
                        <m:d>
                          <m:dPr>
                            <m:begChr m:val="|"/>
                            <m:endChr m:val="|"/>
                            <m:ctrlPr>
                              <a:rPr lang="en-US" sz="2200" i="1" smtClean="0">
                                <a:latin typeface="Cambria Math" panose="02040503050406030204" pitchFamily="18" charset="0"/>
                              </a:rPr>
                            </m:ctrlPr>
                          </m:dPr>
                          <m:e>
                            <m:r>
                              <a:rPr lang="en-US" sz="2200" i="1" smtClean="0">
                                <a:latin typeface="Cambria Math" panose="02040503050406030204" pitchFamily="18" charset="0"/>
                              </a:rPr>
                              <m:t>𝑣</m:t>
                            </m:r>
                          </m:e>
                        </m:d>
                        <m:r>
                          <a:rPr lang="en-US" sz="2200" b="0" i="1" smtClean="0">
                            <a:latin typeface="Cambria Math" panose="02040503050406030204" pitchFamily="18" charset="0"/>
                          </a:rPr>
                          <m:t>|</m:t>
                        </m:r>
                      </m:e>
                      <m:sub>
                        <m:r>
                          <a:rPr lang="en-US" sz="2200" i="1" strike="sngStrike">
                            <a:solidFill>
                              <a:schemeClr val="accent2"/>
                            </a:solidFill>
                            <a:latin typeface="Cambria Math" panose="02040503050406030204" pitchFamily="18" charset="0"/>
                          </a:rPr>
                          <m:t>0</m:t>
                        </m:r>
                        <m:r>
                          <a:rPr lang="en-US" sz="2200" i="1">
                            <a:solidFill>
                              <a:schemeClr val="accent2"/>
                            </a:solidFill>
                            <a:latin typeface="Cambria Math" panose="02040503050406030204" pitchFamily="18" charset="0"/>
                          </a:rPr>
                          <m:t>1</m:t>
                        </m:r>
                      </m:sub>
                    </m:sSub>
                  </m:oMath>
                </a14:m>
                <a:r>
                  <a:rPr lang="en-US" sz="2200" dirty="0"/>
                  <a:t> (</a:t>
                </a:r>
                <a:r>
                  <a:rPr lang="en-US" sz="2200" dirty="0">
                    <a:solidFill>
                      <a:schemeClr val="accent2"/>
                    </a:solidFill>
                  </a:rPr>
                  <a:t>approximately</a:t>
                </a:r>
                <a:r>
                  <a:rPr lang="en-US" sz="2200" dirty="0"/>
                  <a:t> </a:t>
                </a:r>
                <a:r>
                  <a:rPr lang="en-US" sz="2200" dirty="0">
                    <a:latin typeface="Futura Medium" panose="020B0602020204020303" pitchFamily="34" charset="-79"/>
                    <a:cs typeface="Futura Medium" panose="020B0602020204020303" pitchFamily="34" charset="-79"/>
                  </a:rPr>
                  <a:t>Number of triangles)</a:t>
                </a:r>
                <a:endParaRPr lang="en-US" sz="2200" i="1" dirty="0">
                  <a:latin typeface="Cambria Math" panose="02040503050406030204" pitchFamily="18" charset="0"/>
                </a:endParaRPr>
              </a:p>
              <a:p>
                <a:pPr marL="0" indent="0">
                  <a:buNone/>
                </a:pPr>
                <a:r>
                  <a:rPr lang="en-US" sz="2200" dirty="0"/>
                  <a:t>Subject to </a:t>
                </a:r>
                <a14:m>
                  <m:oMath xmlns:m="http://schemas.openxmlformats.org/officeDocument/2006/math">
                    <m:r>
                      <a:rPr lang="en-US" sz="2200" i="1" smtClean="0">
                        <a:latin typeface="Cambria Math" panose="02040503050406030204" pitchFamily="18" charset="0"/>
                      </a:rPr>
                      <m:t>𝑣</m:t>
                    </m:r>
                    <m:r>
                      <a:rPr lang="en-US" sz="2200" i="1" smtClean="0">
                        <a:latin typeface="Cambria Math" panose="02040503050406030204" pitchFamily="18" charset="0"/>
                      </a:rPr>
                      <m:t>=</m:t>
                    </m:r>
                    <m:sSub>
                      <m:sSubPr>
                        <m:ctrlPr>
                          <a:rPr lang="en-US" sz="2200" i="1" smtClean="0">
                            <a:solidFill>
                              <a:srgbClr val="C00000"/>
                            </a:solidFill>
                            <a:latin typeface="Cambria Math" panose="02040503050406030204" pitchFamily="18" charset="0"/>
                          </a:rPr>
                        </m:ctrlPr>
                      </m:sSubPr>
                      <m:e>
                        <m:r>
                          <a:rPr lang="en-US" sz="2200" i="1" smtClean="0">
                            <a:solidFill>
                              <a:srgbClr val="C00000"/>
                            </a:solidFill>
                            <a:latin typeface="Cambria Math" panose="02040503050406030204" pitchFamily="18" charset="0"/>
                            <a:ea typeface="Cambria Math" panose="02040503050406030204" pitchFamily="18" charset="0"/>
                          </a:rPr>
                          <m:t>𝜎</m:t>
                        </m:r>
                      </m:e>
                      <m:sub>
                        <m:r>
                          <a:rPr lang="en-US" sz="2200" i="1" smtClean="0">
                            <a:solidFill>
                              <a:srgbClr val="C00000"/>
                            </a:solidFill>
                            <a:latin typeface="Cambria Math" panose="02040503050406030204" pitchFamily="18" charset="0"/>
                          </a:rPr>
                          <m:t>𝑑𝑒𝑎𝑡h</m:t>
                        </m:r>
                      </m:sub>
                    </m:sSub>
                  </m:oMath>
                </a14:m>
                <a:r>
                  <a:rPr lang="en-US" sz="2200" dirty="0">
                    <a:latin typeface="Futura Medium" panose="020B0602020204020303" pitchFamily="34" charset="-79"/>
                    <a:cs typeface="Futura Medium" panose="020B0602020204020303" pitchFamily="34" charset="-79"/>
                  </a:rPr>
                  <a:t> + </a:t>
                </a:r>
                <a:r>
                  <a:rPr lang="en-US" sz="22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200" i="1">
                            <a:solidFill>
                              <a:srgbClr val="1454AF"/>
                            </a:solidFill>
                            <a:latin typeface="Cambria Math" panose="02040503050406030204" pitchFamily="18" charset="0"/>
                          </a:rPr>
                        </m:ctrlPr>
                      </m:sSupPr>
                      <m:e>
                        <m:r>
                          <a:rPr lang="en-US" sz="2200" i="1">
                            <a:solidFill>
                              <a:srgbClr val="1454AF"/>
                            </a:solidFill>
                            <a:latin typeface="Cambria Math" panose="02040503050406030204" pitchFamily="18" charset="0"/>
                          </a:rPr>
                          <m:t>𝑥</m:t>
                        </m:r>
                      </m:e>
                      <m:sup>
                        <m:r>
                          <a:rPr lang="en-US" sz="2200" i="1">
                            <a:solidFill>
                              <a:srgbClr val="1454AF"/>
                            </a:solidFill>
                            <a:latin typeface="Cambria Math" panose="02040503050406030204" pitchFamily="18" charset="0"/>
                          </a:rPr>
                          <m:t>𝑂𝑟𝑖𝑔</m:t>
                        </m:r>
                      </m:sup>
                    </m:sSup>
                  </m:oMath>
                </a14:m>
                <a:endParaRPr lang="en-US" sz="2200" dirty="0">
                  <a:latin typeface="Futura Medium" panose="020B0602020204020303" pitchFamily="34" charset="-79"/>
                  <a:cs typeface="Futura Medium" panose="020B0602020204020303" pitchFamily="34" charset="-79"/>
                </a:endParaRPr>
              </a:p>
              <a:p>
                <a:pPr marL="0" indent="0">
                  <a:buNone/>
                </a:pPr>
                <a14:m>
                  <m:oMath xmlns:m="http://schemas.openxmlformats.org/officeDocument/2006/math">
                    <m:r>
                      <a:rPr lang="en-US" sz="2200" b="0" i="1" smtClean="0">
                        <a:latin typeface="Cambria Math" panose="02040503050406030204" pitchFamily="18" charset="0"/>
                      </a:rPr>
                      <m:t>                    </m:t>
                    </m:r>
                    <m:r>
                      <a:rPr lang="en-US" sz="2200" i="1" smtClean="0">
                        <a:latin typeface="Cambria Math" panose="02040503050406030204" pitchFamily="18" charset="0"/>
                      </a:rPr>
                      <m:t>𝑥</m:t>
                    </m:r>
                    <m:r>
                      <a:rPr lang="en-US" sz="2200" i="1" smtClean="0">
                        <a:latin typeface="Cambria Math" panose="02040503050406030204" pitchFamily="18" charset="0"/>
                      </a:rPr>
                      <m:t>= </m:t>
                    </m:r>
                    <m:r>
                      <a:rPr lang="en-US" sz="2200" i="1" smtClean="0">
                        <a:latin typeface="Cambria Math" panose="02040503050406030204" pitchFamily="18" charset="0"/>
                        <a:ea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𝑣</m:t>
                    </m:r>
                  </m:oMath>
                </a14:m>
                <a:r>
                  <a:rPr lang="en-US" sz="2200" dirty="0">
                    <a:latin typeface="Futura Medium" panose="020B0602020204020303" pitchFamily="34" charset="-79"/>
                    <a:cs typeface="Futura Medium" panose="020B0602020204020303" pitchFamily="34" charset="-79"/>
                  </a:rPr>
                  <a:t> must contain the </a:t>
                </a:r>
                <a:r>
                  <a:rPr lang="en-US" sz="22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200" i="1" smtClean="0">
                            <a:solidFill>
                              <a:srgbClr val="00B050"/>
                            </a:solidFill>
                            <a:latin typeface="Cambria Math" panose="02040503050406030204" pitchFamily="18" charset="0"/>
                          </a:rPr>
                        </m:ctrlPr>
                      </m:sSupPr>
                      <m:e>
                        <m:r>
                          <a:rPr lang="en-US" sz="2200" i="1" smtClean="0">
                            <a:solidFill>
                              <a:srgbClr val="00B050"/>
                            </a:solidFill>
                            <a:latin typeface="Cambria Math" panose="02040503050406030204" pitchFamily="18" charset="0"/>
                          </a:rPr>
                          <m:t>𝑥</m:t>
                        </m:r>
                      </m:e>
                      <m:sup>
                        <m:r>
                          <a:rPr lang="en-US" sz="2200" i="1" smtClean="0">
                            <a:solidFill>
                              <a:srgbClr val="00B050"/>
                            </a:solidFill>
                            <a:latin typeface="Cambria Math" panose="02040503050406030204" pitchFamily="18" charset="0"/>
                          </a:rPr>
                          <m:t>𝑂𝑟𝑖𝑔</m:t>
                        </m:r>
                      </m:sup>
                    </m:sSup>
                    <m:r>
                      <a:rPr lang="en-US" sz="2200" i="1" smtClean="0">
                        <a:solidFill>
                          <a:srgbClr val="00B050"/>
                        </a:solidFill>
                        <a:latin typeface="Cambria Math" panose="02040503050406030204" pitchFamily="18" charset="0"/>
                      </a:rPr>
                      <m:t>)</m:t>
                    </m:r>
                  </m:oMath>
                </a14:m>
                <a:r>
                  <a:rPr lang="en-US" sz="2200" dirty="0">
                    <a:solidFill>
                      <a:srgbClr val="00B050"/>
                    </a:solidFill>
                    <a:latin typeface="Futura Medium" panose="020B0602020204020303" pitchFamily="34" charset="-79"/>
                    <a:cs typeface="Futura Medium" panose="020B0602020204020303" pitchFamily="34" charset="-79"/>
                  </a:rPr>
                  <a:t> </a:t>
                </a:r>
                <a:r>
                  <a:rPr lang="en-US" sz="2200" dirty="0">
                    <a:latin typeface="Futura Medium" panose="020B0602020204020303" pitchFamily="34" charset="-79"/>
                    <a:cs typeface="Futura Medium" panose="020B0602020204020303" pitchFamily="34" charset="-79"/>
                  </a:rPr>
                  <a:t>and </a:t>
                </a:r>
                <a:r>
                  <a:rPr lang="en-US" sz="2200" dirty="0">
                    <a:solidFill>
                      <a:srgbClr val="FF0000"/>
                    </a:solidFill>
                    <a:latin typeface="Futura Medium" panose="020B0602020204020303" pitchFamily="34" charset="-79"/>
                    <a:cs typeface="Futura Medium" panose="020B0602020204020303" pitchFamily="34" charset="-79"/>
                  </a:rPr>
                  <a:t>no edge born after</a:t>
                </a:r>
              </a:p>
              <a:p>
                <a:pPr marL="0" indent="0">
                  <a:buNone/>
                </a:pPr>
                <a:r>
                  <a:rPr lang="en-US" sz="2200" b="0" dirty="0">
                    <a:solidFill>
                      <a:schemeClr val="accent2"/>
                    </a:solidFill>
                  </a:rPr>
                  <a:t>                   </a:t>
                </a:r>
                <a14:m>
                  <m:oMath xmlns:m="http://schemas.openxmlformats.org/officeDocument/2006/math">
                    <m:r>
                      <a:rPr lang="en-US" sz="2200" b="0" i="1" smtClean="0">
                        <a:solidFill>
                          <a:schemeClr val="accent2"/>
                        </a:solidFill>
                        <a:latin typeface="Cambria Math" panose="02040503050406030204" pitchFamily="18" charset="0"/>
                      </a:rPr>
                      <m:t>𝑣</m:t>
                    </m:r>
                  </m:oMath>
                </a14:m>
                <a:r>
                  <a:rPr lang="en-US" sz="2200" dirty="0">
                    <a:solidFill>
                      <a:schemeClr val="accent2"/>
                    </a:solidFill>
                  </a:rPr>
                  <a:t> integral or not</a:t>
                </a:r>
                <a:endParaRPr lang="en-US" sz="2200" dirty="0">
                  <a:solidFill>
                    <a:srgbClr val="FF0000"/>
                  </a:solidFill>
                  <a:latin typeface="Futura Medium" panose="020B0602020204020303" pitchFamily="34" charset="-79"/>
                  <a:cs typeface="Futura Medium" panose="020B0602020204020303" pitchFamily="34" charset="-79"/>
                </a:endParaRPr>
              </a:p>
              <a:p>
                <a:endParaRPr lang="en-US" sz="2000" dirty="0">
                  <a:latin typeface="Futura Medium" panose="020B0602020204020303" pitchFamily="34" charset="-79"/>
                  <a:cs typeface="Futura Medium" panose="020B0602020204020303" pitchFamily="34" charset="-79"/>
                </a:endParaRPr>
              </a:p>
            </p:txBody>
          </p:sp>
        </mc:Choice>
        <mc:Fallback xmlns="">
          <p:sp>
            <p:nvSpPr>
              <p:cNvPr id="361" name="Content Placeholder 2">
                <a:extLst>
                  <a:ext uri="{FF2B5EF4-FFF2-40B4-BE49-F238E27FC236}">
                    <a16:creationId xmlns:a16="http://schemas.microsoft.com/office/drawing/2014/main" id="{E3DACB67-43DB-4E0A-96A8-D4CCE8890B03}"/>
                  </a:ext>
                </a:extLst>
              </p:cNvPr>
              <p:cNvSpPr txBox="1">
                <a:spLocks noRot="1" noChangeAspect="1" noMove="1" noResize="1" noEditPoints="1" noAdjustHandles="1" noChangeArrowheads="1" noChangeShapeType="1" noTextEdit="1"/>
              </p:cNvSpPr>
              <p:nvPr/>
            </p:nvSpPr>
            <p:spPr>
              <a:xfrm>
                <a:off x="23789" y="800603"/>
                <a:ext cx="10104406" cy="1413545"/>
              </a:xfrm>
              <a:prstGeom prst="rect">
                <a:avLst/>
              </a:prstGeom>
              <a:blipFill>
                <a:blip r:embed="rId9"/>
                <a:stretch>
                  <a:fillRect l="-664" t="-8190" b="-3448"/>
                </a:stretch>
              </a:blipFill>
            </p:spPr>
            <p:txBody>
              <a:bodyPr/>
              <a:lstStyle/>
              <a:p>
                <a:r>
                  <a:rPr lang="en-US">
                    <a:noFill/>
                  </a:rPr>
                  <a:t> </a:t>
                </a:r>
              </a:p>
            </p:txBody>
          </p:sp>
        </mc:Fallback>
      </mc:AlternateContent>
      <p:sp>
        <p:nvSpPr>
          <p:cNvPr id="362" name="Title 2">
            <a:extLst>
              <a:ext uri="{FF2B5EF4-FFF2-40B4-BE49-F238E27FC236}">
                <a16:creationId xmlns:a16="http://schemas.microsoft.com/office/drawing/2014/main" id="{392FB671-CFDE-4CDF-9ADB-BC80350F518A}"/>
              </a:ext>
            </a:extLst>
          </p:cNvPr>
          <p:cNvSpPr txBox="1">
            <a:spLocks/>
          </p:cNvSpPr>
          <p:nvPr/>
        </p:nvSpPr>
        <p:spPr>
          <a:xfrm>
            <a:off x="0" y="-57150"/>
            <a:ext cx="8584234" cy="1023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Number of Triangles (a cycle bounds)</a:t>
            </a:r>
          </a:p>
        </p:txBody>
      </p:sp>
      <p:sp>
        <p:nvSpPr>
          <p:cNvPr id="3" name="TextBox 2">
            <a:extLst>
              <a:ext uri="{FF2B5EF4-FFF2-40B4-BE49-F238E27FC236}">
                <a16:creationId xmlns:a16="http://schemas.microsoft.com/office/drawing/2014/main" id="{6CD87822-17D3-49FE-A9A0-719D7E8EDC31}"/>
              </a:ext>
            </a:extLst>
          </p:cNvPr>
          <p:cNvSpPr txBox="1"/>
          <p:nvPr/>
        </p:nvSpPr>
        <p:spPr>
          <a:xfrm>
            <a:off x="8674873" y="679107"/>
            <a:ext cx="237566" cy="369332"/>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245899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riangle 105">
            <a:extLst>
              <a:ext uri="{FF2B5EF4-FFF2-40B4-BE49-F238E27FC236}">
                <a16:creationId xmlns:a16="http://schemas.microsoft.com/office/drawing/2014/main" id="{4D3B8F56-CBAB-7B43-9C35-DAB815DC1893}"/>
              </a:ext>
            </a:extLst>
          </p:cNvPr>
          <p:cNvSpPr/>
          <p:nvPr/>
        </p:nvSpPr>
        <p:spPr>
          <a:xfrm rot="12291326">
            <a:off x="2702218" y="967968"/>
            <a:ext cx="2331376" cy="785684"/>
          </a:xfrm>
          <a:prstGeom prst="triangle">
            <a:avLst>
              <a:gd name="adj" fmla="val 4666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5FC31DB-5101-9B46-8B12-F9AD12F560A9}"/>
              </a:ext>
            </a:extLst>
          </p:cNvPr>
          <p:cNvSpPr txBox="1"/>
          <p:nvPr/>
        </p:nvSpPr>
        <p:spPr>
          <a:xfrm>
            <a:off x="2871724" y="95734"/>
            <a:ext cx="576943" cy="369332"/>
          </a:xfrm>
          <a:prstGeom prst="rect">
            <a:avLst/>
          </a:prstGeom>
          <a:noFill/>
        </p:spPr>
        <p:txBody>
          <a:bodyPr wrap="square" rtlCol="0">
            <a:spAutoFit/>
          </a:bodyPr>
          <a:lstStyle/>
          <a:p>
            <a:r>
              <a:rPr lang="en-US" dirty="0"/>
              <a:t>A</a:t>
            </a:r>
          </a:p>
        </p:txBody>
      </p:sp>
      <p:sp>
        <p:nvSpPr>
          <p:cNvPr id="31" name="TextBox 30">
            <a:extLst>
              <a:ext uri="{FF2B5EF4-FFF2-40B4-BE49-F238E27FC236}">
                <a16:creationId xmlns:a16="http://schemas.microsoft.com/office/drawing/2014/main" id="{A040C9F7-02EF-4048-8761-D0BA74E22C8E}"/>
              </a:ext>
            </a:extLst>
          </p:cNvPr>
          <p:cNvSpPr txBox="1"/>
          <p:nvPr/>
        </p:nvSpPr>
        <p:spPr>
          <a:xfrm>
            <a:off x="4975063" y="1044968"/>
            <a:ext cx="576943" cy="369332"/>
          </a:xfrm>
          <a:prstGeom prst="rect">
            <a:avLst/>
          </a:prstGeom>
          <a:noFill/>
        </p:spPr>
        <p:txBody>
          <a:bodyPr wrap="square" rtlCol="0">
            <a:spAutoFit/>
          </a:bodyPr>
          <a:lstStyle/>
          <a:p>
            <a:r>
              <a:rPr lang="en-US" dirty="0"/>
              <a:t>B</a:t>
            </a:r>
          </a:p>
        </p:txBody>
      </p:sp>
      <p:sp>
        <p:nvSpPr>
          <p:cNvPr id="33" name="TextBox 32">
            <a:extLst>
              <a:ext uri="{FF2B5EF4-FFF2-40B4-BE49-F238E27FC236}">
                <a16:creationId xmlns:a16="http://schemas.microsoft.com/office/drawing/2014/main" id="{4BBF3631-2654-034C-A90E-8950705E1652}"/>
              </a:ext>
            </a:extLst>
          </p:cNvPr>
          <p:cNvSpPr txBox="1"/>
          <p:nvPr/>
        </p:nvSpPr>
        <p:spPr>
          <a:xfrm>
            <a:off x="5666481" y="3870635"/>
            <a:ext cx="576943"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1877F3F2-9171-3F44-B890-C0A0657C7B54}"/>
              </a:ext>
            </a:extLst>
          </p:cNvPr>
          <p:cNvSpPr txBox="1"/>
          <p:nvPr/>
        </p:nvSpPr>
        <p:spPr>
          <a:xfrm>
            <a:off x="2808119" y="5249402"/>
            <a:ext cx="576943" cy="369332"/>
          </a:xfrm>
          <a:prstGeom prst="rect">
            <a:avLst/>
          </a:prstGeom>
          <a:noFill/>
        </p:spPr>
        <p:txBody>
          <a:bodyPr wrap="square" rtlCol="0">
            <a:spAutoFit/>
          </a:bodyPr>
          <a:lstStyle/>
          <a:p>
            <a:r>
              <a:rPr lang="en-US" dirty="0"/>
              <a:t>E</a:t>
            </a:r>
          </a:p>
        </p:txBody>
      </p:sp>
      <p:sp>
        <p:nvSpPr>
          <p:cNvPr id="35" name="TextBox 34">
            <a:extLst>
              <a:ext uri="{FF2B5EF4-FFF2-40B4-BE49-F238E27FC236}">
                <a16:creationId xmlns:a16="http://schemas.microsoft.com/office/drawing/2014/main" id="{006772D8-33D2-1648-8DA1-9EDEB798C111}"/>
              </a:ext>
            </a:extLst>
          </p:cNvPr>
          <p:cNvSpPr txBox="1"/>
          <p:nvPr/>
        </p:nvSpPr>
        <p:spPr>
          <a:xfrm>
            <a:off x="562147" y="3805977"/>
            <a:ext cx="287665" cy="369332"/>
          </a:xfrm>
          <a:prstGeom prst="rect">
            <a:avLst/>
          </a:prstGeom>
          <a:noFill/>
        </p:spPr>
        <p:txBody>
          <a:bodyPr wrap="square" rtlCol="0">
            <a:spAutoFit/>
          </a:bodyPr>
          <a:lstStyle/>
          <a:p>
            <a:r>
              <a:rPr lang="en-US" dirty="0"/>
              <a:t>F</a:t>
            </a:r>
          </a:p>
        </p:txBody>
      </p:sp>
      <p:sp>
        <p:nvSpPr>
          <p:cNvPr id="36" name="TextBox 35">
            <a:extLst>
              <a:ext uri="{FF2B5EF4-FFF2-40B4-BE49-F238E27FC236}">
                <a16:creationId xmlns:a16="http://schemas.microsoft.com/office/drawing/2014/main" id="{5455FE80-0A81-AD43-B63E-DD9187DE555A}"/>
              </a:ext>
            </a:extLst>
          </p:cNvPr>
          <p:cNvSpPr txBox="1"/>
          <p:nvPr/>
        </p:nvSpPr>
        <p:spPr>
          <a:xfrm>
            <a:off x="527828" y="1289324"/>
            <a:ext cx="576943" cy="369332"/>
          </a:xfrm>
          <a:prstGeom prst="rect">
            <a:avLst/>
          </a:prstGeom>
          <a:noFill/>
        </p:spPr>
        <p:txBody>
          <a:bodyPr wrap="square" rtlCol="0">
            <a:spAutoFit/>
          </a:bodyPr>
          <a:lstStyle/>
          <a:p>
            <a:r>
              <a:rPr lang="en-US" dirty="0"/>
              <a:t>G</a:t>
            </a:r>
          </a:p>
        </p:txBody>
      </p:sp>
      <p:cxnSp>
        <p:nvCxnSpPr>
          <p:cNvPr id="38" name="Straight Connector 37">
            <a:extLst>
              <a:ext uri="{FF2B5EF4-FFF2-40B4-BE49-F238E27FC236}">
                <a16:creationId xmlns:a16="http://schemas.microsoft.com/office/drawing/2014/main" id="{6F00CC06-3E2C-E542-89BD-D8C65F544D98}"/>
              </a:ext>
            </a:extLst>
          </p:cNvPr>
          <p:cNvCxnSpPr>
            <a:cxnSpLocks/>
            <a:stCxn id="106" idx="0"/>
          </p:cNvCxnSpPr>
          <p:nvPr/>
        </p:nvCxnSpPr>
        <p:spPr>
          <a:xfrm>
            <a:off x="3773353" y="1749955"/>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7" name="Triangle 36">
            <a:extLst>
              <a:ext uri="{FF2B5EF4-FFF2-40B4-BE49-F238E27FC236}">
                <a16:creationId xmlns:a16="http://schemas.microsoft.com/office/drawing/2014/main" id="{2D8D3547-4682-0E4D-AE68-F3BCE9ABD135}"/>
              </a:ext>
            </a:extLst>
          </p:cNvPr>
          <p:cNvSpPr/>
          <p:nvPr/>
        </p:nvSpPr>
        <p:spPr>
          <a:xfrm>
            <a:off x="704730" y="554206"/>
            <a:ext cx="3041737" cy="1163090"/>
          </a:xfrm>
          <a:prstGeom prst="triangle">
            <a:avLst>
              <a:gd name="adj" fmla="val 7516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iangle 38">
            <a:extLst>
              <a:ext uri="{FF2B5EF4-FFF2-40B4-BE49-F238E27FC236}">
                <a16:creationId xmlns:a16="http://schemas.microsoft.com/office/drawing/2014/main" id="{8ACD1F0A-2702-9D4A-9B50-208FA60BA1F9}"/>
              </a:ext>
            </a:extLst>
          </p:cNvPr>
          <p:cNvSpPr/>
          <p:nvPr/>
        </p:nvSpPr>
        <p:spPr>
          <a:xfrm rot="19344028">
            <a:off x="32766" y="1127730"/>
            <a:ext cx="3541320" cy="1912928"/>
          </a:xfrm>
          <a:prstGeom prst="triangle">
            <a:avLst>
              <a:gd name="adj" fmla="val 310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67D6B7F9-E50F-094F-A9AB-43FF79C4B3C2}"/>
              </a:ext>
            </a:extLst>
          </p:cNvPr>
          <p:cNvSpPr/>
          <p:nvPr/>
        </p:nvSpPr>
        <p:spPr>
          <a:xfrm rot="1774440">
            <a:off x="1575062" y="1469374"/>
            <a:ext cx="2338137" cy="3294108"/>
          </a:xfrm>
          <a:prstGeom prst="triangle">
            <a:avLst>
              <a:gd name="adj" fmla="val 59678"/>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40">
            <a:extLst>
              <a:ext uri="{FF2B5EF4-FFF2-40B4-BE49-F238E27FC236}">
                <a16:creationId xmlns:a16="http://schemas.microsoft.com/office/drawing/2014/main" id="{4216FCDB-D008-724B-869F-3D1DE1F21EB6}"/>
              </a:ext>
            </a:extLst>
          </p:cNvPr>
          <p:cNvSpPr/>
          <p:nvPr/>
        </p:nvSpPr>
        <p:spPr>
          <a:xfrm rot="20330545">
            <a:off x="2404941" y="1911943"/>
            <a:ext cx="2721203" cy="2773599"/>
          </a:xfrm>
          <a:prstGeom prst="triangle">
            <a:avLst>
              <a:gd name="adj" fmla="val 70009"/>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E62C1060-802A-8B43-92A9-998E361B8191}"/>
              </a:ext>
            </a:extLst>
          </p:cNvPr>
          <p:cNvCxnSpPr>
            <a:cxnSpLocks/>
          </p:cNvCxnSpPr>
          <p:nvPr/>
        </p:nvCxnSpPr>
        <p:spPr>
          <a:xfrm flipH="1">
            <a:off x="944909" y="1808736"/>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FE9C07E-B348-4249-B40E-101F1F74C87D}"/>
              </a:ext>
            </a:extLst>
          </p:cNvPr>
          <p:cNvCxnSpPr>
            <a:cxnSpLocks/>
          </p:cNvCxnSpPr>
          <p:nvPr/>
        </p:nvCxnSpPr>
        <p:spPr>
          <a:xfrm flipH="1">
            <a:off x="2980807" y="1835518"/>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46" name="Triangle 45">
            <a:extLst>
              <a:ext uri="{FF2B5EF4-FFF2-40B4-BE49-F238E27FC236}">
                <a16:creationId xmlns:a16="http://schemas.microsoft.com/office/drawing/2014/main" id="{35F3BE46-C613-5944-B244-430E11BFF30A}"/>
              </a:ext>
            </a:extLst>
          </p:cNvPr>
          <p:cNvSpPr/>
          <p:nvPr/>
        </p:nvSpPr>
        <p:spPr>
          <a:xfrm rot="3147343">
            <a:off x="3600879" y="1980566"/>
            <a:ext cx="3020796" cy="1186912"/>
          </a:xfrm>
          <a:prstGeom prst="triangle">
            <a:avLst>
              <a:gd name="adj" fmla="val 2091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B2F3494-50B5-0640-9B2D-90C141A293B2}"/>
              </a:ext>
            </a:extLst>
          </p:cNvPr>
          <p:cNvSpPr txBox="1"/>
          <p:nvPr/>
        </p:nvSpPr>
        <p:spPr>
          <a:xfrm>
            <a:off x="3922141" y="1701803"/>
            <a:ext cx="576943" cy="369332"/>
          </a:xfrm>
          <a:prstGeom prst="rect">
            <a:avLst/>
          </a:prstGeom>
          <a:noFill/>
        </p:spPr>
        <p:txBody>
          <a:bodyPr wrap="square" rtlCol="0">
            <a:spAutoFit/>
          </a:bodyPr>
          <a:lstStyle/>
          <a:p>
            <a:r>
              <a:rPr lang="en-US" dirty="0"/>
              <a:t>C</a:t>
            </a:r>
          </a:p>
        </p:txBody>
      </p:sp>
      <p:cxnSp>
        <p:nvCxnSpPr>
          <p:cNvPr id="44" name="Straight Connector 43">
            <a:extLst>
              <a:ext uri="{FF2B5EF4-FFF2-40B4-BE49-F238E27FC236}">
                <a16:creationId xmlns:a16="http://schemas.microsoft.com/office/drawing/2014/main" id="{4C77C8DF-19DB-BE45-9C29-39043D3B4C03}"/>
              </a:ext>
            </a:extLst>
          </p:cNvPr>
          <p:cNvCxnSpPr>
            <a:cxnSpLocks/>
          </p:cNvCxnSpPr>
          <p:nvPr/>
        </p:nvCxnSpPr>
        <p:spPr>
          <a:xfrm>
            <a:off x="3752769" y="1740419"/>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02BB3E87-82C6-EA41-8047-99A604C21C01}"/>
              </a:ext>
            </a:extLst>
          </p:cNvPr>
          <p:cNvSpPr/>
          <p:nvPr/>
        </p:nvSpPr>
        <p:spPr>
          <a:xfrm>
            <a:off x="3665729" y="1652638"/>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518CBD88-3E93-1B4F-8B1E-AACA3CAE887E}"/>
              </a:ext>
            </a:extLst>
          </p:cNvPr>
          <p:cNvCxnSpPr>
            <a:cxnSpLocks/>
            <a:stCxn id="47" idx="1"/>
            <a:endCxn id="50" idx="1"/>
          </p:cNvCxnSpPr>
          <p:nvPr/>
        </p:nvCxnSpPr>
        <p:spPr>
          <a:xfrm>
            <a:off x="2940493" y="494974"/>
            <a:ext cx="752018" cy="1184446"/>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ED313C2C-78FD-8E4D-AB1F-A32C69829B36}"/>
              </a:ext>
            </a:extLst>
          </p:cNvPr>
          <p:cNvCxnSpPr>
            <a:cxnSpLocks/>
            <a:stCxn id="50" idx="6"/>
            <a:endCxn id="48" idx="2"/>
          </p:cNvCxnSpPr>
          <p:nvPr/>
        </p:nvCxnSpPr>
        <p:spPr>
          <a:xfrm flipV="1">
            <a:off x="3848609" y="1515844"/>
            <a:ext cx="1153714" cy="22823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A23FD0F-172D-3341-8DD2-398BEB0F2DB6}"/>
              </a:ext>
            </a:extLst>
          </p:cNvPr>
          <p:cNvCxnSpPr>
            <a:cxnSpLocks/>
          </p:cNvCxnSpPr>
          <p:nvPr/>
        </p:nvCxnSpPr>
        <p:spPr>
          <a:xfrm flipH="1">
            <a:off x="767142" y="1744078"/>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64" name="TextBox 163">
            <a:extLst>
              <a:ext uri="{FF2B5EF4-FFF2-40B4-BE49-F238E27FC236}">
                <a16:creationId xmlns:a16="http://schemas.microsoft.com/office/drawing/2014/main" id="{92A0BF0B-7C28-B145-A028-E862D202E406}"/>
              </a:ext>
            </a:extLst>
          </p:cNvPr>
          <p:cNvSpPr txBox="1"/>
          <p:nvPr/>
        </p:nvSpPr>
        <p:spPr>
          <a:xfrm>
            <a:off x="8632444" y="80494"/>
            <a:ext cx="576943" cy="369332"/>
          </a:xfrm>
          <a:prstGeom prst="rect">
            <a:avLst/>
          </a:prstGeom>
          <a:noFill/>
        </p:spPr>
        <p:txBody>
          <a:bodyPr wrap="square" rtlCol="0">
            <a:spAutoFit/>
          </a:bodyPr>
          <a:lstStyle/>
          <a:p>
            <a:r>
              <a:rPr lang="en-US" dirty="0"/>
              <a:t>A</a:t>
            </a:r>
          </a:p>
        </p:txBody>
      </p:sp>
      <p:sp>
        <p:nvSpPr>
          <p:cNvPr id="165" name="TextBox 164">
            <a:extLst>
              <a:ext uri="{FF2B5EF4-FFF2-40B4-BE49-F238E27FC236}">
                <a16:creationId xmlns:a16="http://schemas.microsoft.com/office/drawing/2014/main" id="{F7E9527E-4AB5-104F-BB6B-8E2642616F7E}"/>
              </a:ext>
            </a:extLst>
          </p:cNvPr>
          <p:cNvSpPr txBox="1"/>
          <p:nvPr/>
        </p:nvSpPr>
        <p:spPr>
          <a:xfrm>
            <a:off x="10735783" y="1029728"/>
            <a:ext cx="576943" cy="369332"/>
          </a:xfrm>
          <a:prstGeom prst="rect">
            <a:avLst/>
          </a:prstGeom>
          <a:noFill/>
        </p:spPr>
        <p:txBody>
          <a:bodyPr wrap="square" rtlCol="0">
            <a:spAutoFit/>
          </a:bodyPr>
          <a:lstStyle/>
          <a:p>
            <a:r>
              <a:rPr lang="en-US" dirty="0"/>
              <a:t>B</a:t>
            </a:r>
          </a:p>
        </p:txBody>
      </p:sp>
      <p:sp>
        <p:nvSpPr>
          <p:cNvPr id="166" name="TextBox 165">
            <a:extLst>
              <a:ext uri="{FF2B5EF4-FFF2-40B4-BE49-F238E27FC236}">
                <a16:creationId xmlns:a16="http://schemas.microsoft.com/office/drawing/2014/main" id="{DC22BB7C-476C-FC4A-ACDA-931034D6E2FD}"/>
              </a:ext>
            </a:extLst>
          </p:cNvPr>
          <p:cNvSpPr txBox="1"/>
          <p:nvPr/>
        </p:nvSpPr>
        <p:spPr>
          <a:xfrm>
            <a:off x="11427201" y="3855395"/>
            <a:ext cx="576943" cy="369332"/>
          </a:xfrm>
          <a:prstGeom prst="rect">
            <a:avLst/>
          </a:prstGeom>
          <a:noFill/>
        </p:spPr>
        <p:txBody>
          <a:bodyPr wrap="square" rtlCol="0">
            <a:spAutoFit/>
          </a:bodyPr>
          <a:lstStyle/>
          <a:p>
            <a:r>
              <a:rPr lang="en-US" dirty="0"/>
              <a:t>D</a:t>
            </a:r>
          </a:p>
        </p:txBody>
      </p:sp>
      <p:sp>
        <p:nvSpPr>
          <p:cNvPr id="167" name="TextBox 166">
            <a:extLst>
              <a:ext uri="{FF2B5EF4-FFF2-40B4-BE49-F238E27FC236}">
                <a16:creationId xmlns:a16="http://schemas.microsoft.com/office/drawing/2014/main" id="{F36DE158-BE98-2240-A141-8D05C036B8B8}"/>
              </a:ext>
            </a:extLst>
          </p:cNvPr>
          <p:cNvSpPr txBox="1"/>
          <p:nvPr/>
        </p:nvSpPr>
        <p:spPr>
          <a:xfrm>
            <a:off x="8568839" y="5234162"/>
            <a:ext cx="576943" cy="369332"/>
          </a:xfrm>
          <a:prstGeom prst="rect">
            <a:avLst/>
          </a:prstGeom>
          <a:noFill/>
        </p:spPr>
        <p:txBody>
          <a:bodyPr wrap="square" rtlCol="0">
            <a:spAutoFit/>
          </a:bodyPr>
          <a:lstStyle/>
          <a:p>
            <a:r>
              <a:rPr lang="en-US" dirty="0"/>
              <a:t>E</a:t>
            </a:r>
          </a:p>
        </p:txBody>
      </p:sp>
      <p:sp>
        <p:nvSpPr>
          <p:cNvPr id="168" name="TextBox 167">
            <a:extLst>
              <a:ext uri="{FF2B5EF4-FFF2-40B4-BE49-F238E27FC236}">
                <a16:creationId xmlns:a16="http://schemas.microsoft.com/office/drawing/2014/main" id="{4149CFC2-6E72-5747-A744-66A03F272C13}"/>
              </a:ext>
            </a:extLst>
          </p:cNvPr>
          <p:cNvSpPr txBox="1"/>
          <p:nvPr/>
        </p:nvSpPr>
        <p:spPr>
          <a:xfrm>
            <a:off x="6322867" y="3790737"/>
            <a:ext cx="287665" cy="369332"/>
          </a:xfrm>
          <a:prstGeom prst="rect">
            <a:avLst/>
          </a:prstGeom>
          <a:noFill/>
        </p:spPr>
        <p:txBody>
          <a:bodyPr wrap="square" rtlCol="0">
            <a:spAutoFit/>
          </a:bodyPr>
          <a:lstStyle/>
          <a:p>
            <a:r>
              <a:rPr lang="en-US" dirty="0"/>
              <a:t>F</a:t>
            </a:r>
          </a:p>
        </p:txBody>
      </p:sp>
      <p:sp>
        <p:nvSpPr>
          <p:cNvPr id="169" name="TextBox 168">
            <a:extLst>
              <a:ext uri="{FF2B5EF4-FFF2-40B4-BE49-F238E27FC236}">
                <a16:creationId xmlns:a16="http://schemas.microsoft.com/office/drawing/2014/main" id="{6CCE5E95-F119-024D-9951-CC016108F166}"/>
              </a:ext>
            </a:extLst>
          </p:cNvPr>
          <p:cNvSpPr txBox="1"/>
          <p:nvPr/>
        </p:nvSpPr>
        <p:spPr>
          <a:xfrm>
            <a:off x="6288548" y="1274084"/>
            <a:ext cx="576943" cy="369332"/>
          </a:xfrm>
          <a:prstGeom prst="rect">
            <a:avLst/>
          </a:prstGeom>
          <a:noFill/>
        </p:spPr>
        <p:txBody>
          <a:bodyPr wrap="square" rtlCol="0">
            <a:spAutoFit/>
          </a:bodyPr>
          <a:lstStyle/>
          <a:p>
            <a:r>
              <a:rPr lang="en-US" dirty="0"/>
              <a:t>G</a:t>
            </a:r>
          </a:p>
        </p:txBody>
      </p:sp>
      <p:cxnSp>
        <p:nvCxnSpPr>
          <p:cNvPr id="170" name="Straight Connector 169">
            <a:extLst>
              <a:ext uri="{FF2B5EF4-FFF2-40B4-BE49-F238E27FC236}">
                <a16:creationId xmlns:a16="http://schemas.microsoft.com/office/drawing/2014/main" id="{91B3F4D2-F625-D64A-9C45-D3C0E5EFC3C5}"/>
              </a:ext>
            </a:extLst>
          </p:cNvPr>
          <p:cNvCxnSpPr>
            <a:cxnSpLocks/>
          </p:cNvCxnSpPr>
          <p:nvPr/>
        </p:nvCxnSpPr>
        <p:spPr>
          <a:xfrm>
            <a:off x="9534073" y="1734715"/>
            <a:ext cx="1830372" cy="2390867"/>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71" name="Triangle 170">
            <a:extLst>
              <a:ext uri="{FF2B5EF4-FFF2-40B4-BE49-F238E27FC236}">
                <a16:creationId xmlns:a16="http://schemas.microsoft.com/office/drawing/2014/main" id="{DDECCA15-16D0-6946-BFD7-025BAC7345D7}"/>
              </a:ext>
            </a:extLst>
          </p:cNvPr>
          <p:cNvSpPr/>
          <p:nvPr/>
        </p:nvSpPr>
        <p:spPr>
          <a:xfrm>
            <a:off x="6465450" y="538966"/>
            <a:ext cx="3041737" cy="1163090"/>
          </a:xfrm>
          <a:prstGeom prst="triangle">
            <a:avLst>
              <a:gd name="adj" fmla="val 75162"/>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riangle 171">
            <a:extLst>
              <a:ext uri="{FF2B5EF4-FFF2-40B4-BE49-F238E27FC236}">
                <a16:creationId xmlns:a16="http://schemas.microsoft.com/office/drawing/2014/main" id="{E14EAFA0-BD54-8847-BBEF-61E3E0F22E31}"/>
              </a:ext>
            </a:extLst>
          </p:cNvPr>
          <p:cNvSpPr/>
          <p:nvPr/>
        </p:nvSpPr>
        <p:spPr>
          <a:xfrm rot="19344028">
            <a:off x="5788766" y="1114097"/>
            <a:ext cx="3541320" cy="1897456"/>
          </a:xfrm>
          <a:prstGeom prst="triangle">
            <a:avLst>
              <a:gd name="adj" fmla="val 3101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riangle 172">
            <a:extLst>
              <a:ext uri="{FF2B5EF4-FFF2-40B4-BE49-F238E27FC236}">
                <a16:creationId xmlns:a16="http://schemas.microsoft.com/office/drawing/2014/main" id="{B06F7567-C97C-6D49-8977-A53B65EAD0EC}"/>
              </a:ext>
            </a:extLst>
          </p:cNvPr>
          <p:cNvSpPr/>
          <p:nvPr/>
        </p:nvSpPr>
        <p:spPr>
          <a:xfrm rot="1774440">
            <a:off x="7335782" y="1454134"/>
            <a:ext cx="2338137" cy="3294108"/>
          </a:xfrm>
          <a:prstGeom prst="triangle">
            <a:avLst>
              <a:gd name="adj" fmla="val 59678"/>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riangle 173">
            <a:extLst>
              <a:ext uri="{FF2B5EF4-FFF2-40B4-BE49-F238E27FC236}">
                <a16:creationId xmlns:a16="http://schemas.microsoft.com/office/drawing/2014/main" id="{D349E3DF-6A25-C248-8C19-FE7546017BF9}"/>
              </a:ext>
            </a:extLst>
          </p:cNvPr>
          <p:cNvSpPr/>
          <p:nvPr/>
        </p:nvSpPr>
        <p:spPr>
          <a:xfrm rot="20330545">
            <a:off x="8165661" y="1896703"/>
            <a:ext cx="2721203" cy="2773599"/>
          </a:xfrm>
          <a:prstGeom prst="triangle">
            <a:avLst>
              <a:gd name="adj" fmla="val 70009"/>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Connector 180">
            <a:extLst>
              <a:ext uri="{FF2B5EF4-FFF2-40B4-BE49-F238E27FC236}">
                <a16:creationId xmlns:a16="http://schemas.microsoft.com/office/drawing/2014/main" id="{98605CA4-92C6-0341-8A9D-615B2E6AB65E}"/>
              </a:ext>
            </a:extLst>
          </p:cNvPr>
          <p:cNvCxnSpPr>
            <a:cxnSpLocks/>
          </p:cNvCxnSpPr>
          <p:nvPr/>
        </p:nvCxnSpPr>
        <p:spPr>
          <a:xfrm flipH="1">
            <a:off x="6705629" y="1793496"/>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82" name="Straight Connector 181">
            <a:extLst>
              <a:ext uri="{FF2B5EF4-FFF2-40B4-BE49-F238E27FC236}">
                <a16:creationId xmlns:a16="http://schemas.microsoft.com/office/drawing/2014/main" id="{BF0193DD-8AEE-F34B-8226-F0376F6F122D}"/>
              </a:ext>
            </a:extLst>
          </p:cNvPr>
          <p:cNvCxnSpPr>
            <a:cxnSpLocks/>
          </p:cNvCxnSpPr>
          <p:nvPr/>
        </p:nvCxnSpPr>
        <p:spPr>
          <a:xfrm flipH="1">
            <a:off x="8741527" y="1820278"/>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183" name="Triangle 182">
            <a:extLst>
              <a:ext uri="{FF2B5EF4-FFF2-40B4-BE49-F238E27FC236}">
                <a16:creationId xmlns:a16="http://schemas.microsoft.com/office/drawing/2014/main" id="{6D12350F-53BC-A144-9CCC-0C8D69E84A9C}"/>
              </a:ext>
            </a:extLst>
          </p:cNvPr>
          <p:cNvSpPr/>
          <p:nvPr/>
        </p:nvSpPr>
        <p:spPr>
          <a:xfrm rot="3147343">
            <a:off x="9361599" y="1965326"/>
            <a:ext cx="3020796" cy="1186912"/>
          </a:xfrm>
          <a:prstGeom prst="triangle">
            <a:avLst>
              <a:gd name="adj" fmla="val 20916"/>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8D0A6B9C-5255-4A43-B45A-052F0EDB3D14}"/>
              </a:ext>
            </a:extLst>
          </p:cNvPr>
          <p:cNvSpPr txBox="1"/>
          <p:nvPr/>
        </p:nvSpPr>
        <p:spPr>
          <a:xfrm>
            <a:off x="9682861" y="1686563"/>
            <a:ext cx="576943" cy="369332"/>
          </a:xfrm>
          <a:prstGeom prst="rect">
            <a:avLst/>
          </a:prstGeom>
          <a:noFill/>
        </p:spPr>
        <p:txBody>
          <a:bodyPr wrap="square" rtlCol="0">
            <a:spAutoFit/>
          </a:bodyPr>
          <a:lstStyle/>
          <a:p>
            <a:r>
              <a:rPr lang="en-US" dirty="0"/>
              <a:t>C</a:t>
            </a:r>
          </a:p>
        </p:txBody>
      </p:sp>
      <p:cxnSp>
        <p:nvCxnSpPr>
          <p:cNvPr id="185" name="Straight Connector 184">
            <a:extLst>
              <a:ext uri="{FF2B5EF4-FFF2-40B4-BE49-F238E27FC236}">
                <a16:creationId xmlns:a16="http://schemas.microsoft.com/office/drawing/2014/main" id="{56205E14-09CF-FC40-9A6E-E620253EDC60}"/>
              </a:ext>
            </a:extLst>
          </p:cNvPr>
          <p:cNvCxnSpPr>
            <a:cxnSpLocks/>
          </p:cNvCxnSpPr>
          <p:nvPr/>
        </p:nvCxnSpPr>
        <p:spPr>
          <a:xfrm>
            <a:off x="9513489" y="1725179"/>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95" name="Straight Connector 194">
            <a:extLst>
              <a:ext uri="{FF2B5EF4-FFF2-40B4-BE49-F238E27FC236}">
                <a16:creationId xmlns:a16="http://schemas.microsoft.com/office/drawing/2014/main" id="{F630D45A-742C-9846-A5A9-6EDD845D06D4}"/>
              </a:ext>
            </a:extLst>
          </p:cNvPr>
          <p:cNvCxnSpPr>
            <a:cxnSpLocks/>
          </p:cNvCxnSpPr>
          <p:nvPr/>
        </p:nvCxnSpPr>
        <p:spPr>
          <a:xfrm flipH="1">
            <a:off x="6527862" y="1728838"/>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96" name="Straight Connector 195">
            <a:extLst>
              <a:ext uri="{FF2B5EF4-FFF2-40B4-BE49-F238E27FC236}">
                <a16:creationId xmlns:a16="http://schemas.microsoft.com/office/drawing/2014/main" id="{C8D80E2C-ADD3-1D45-BA00-F7BE52246CF8}"/>
              </a:ext>
            </a:extLst>
          </p:cNvPr>
          <p:cNvCxnSpPr>
            <a:cxnSpLocks/>
            <a:stCxn id="48" idx="4"/>
          </p:cNvCxnSpPr>
          <p:nvPr/>
        </p:nvCxnSpPr>
        <p:spPr>
          <a:xfrm>
            <a:off x="5093763" y="1607284"/>
            <a:ext cx="460348" cy="2377440"/>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97" name="Straight Connector 196">
            <a:extLst>
              <a:ext uri="{FF2B5EF4-FFF2-40B4-BE49-F238E27FC236}">
                <a16:creationId xmlns:a16="http://schemas.microsoft.com/office/drawing/2014/main" id="{B9E9ED22-966F-DC43-9234-61B0BAB79F7C}"/>
              </a:ext>
            </a:extLst>
          </p:cNvPr>
          <p:cNvCxnSpPr>
            <a:cxnSpLocks/>
          </p:cNvCxnSpPr>
          <p:nvPr/>
        </p:nvCxnSpPr>
        <p:spPr>
          <a:xfrm flipH="1">
            <a:off x="755404" y="559632"/>
            <a:ext cx="2173351" cy="1119788"/>
          </a:xfrm>
          <a:prstGeom prst="line">
            <a:avLst/>
          </a:prstGeom>
          <a:ln w="47625" cmpd="sng">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98" name="Straight Connector 197">
            <a:extLst>
              <a:ext uri="{FF2B5EF4-FFF2-40B4-BE49-F238E27FC236}">
                <a16:creationId xmlns:a16="http://schemas.microsoft.com/office/drawing/2014/main" id="{406F9AC1-4152-604C-899F-218B3CD77F09}"/>
              </a:ext>
            </a:extLst>
          </p:cNvPr>
          <p:cNvCxnSpPr>
            <a:cxnSpLocks/>
          </p:cNvCxnSpPr>
          <p:nvPr/>
        </p:nvCxnSpPr>
        <p:spPr>
          <a:xfrm flipV="1">
            <a:off x="3023062" y="4140822"/>
            <a:ext cx="2466391" cy="952482"/>
          </a:xfrm>
          <a:prstGeom prst="line">
            <a:avLst/>
          </a:prstGeom>
          <a:ln w="47625">
            <a:solidFill>
              <a:srgbClr val="00B050"/>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99" name="Straight Connector 198">
            <a:extLst>
              <a:ext uri="{FF2B5EF4-FFF2-40B4-BE49-F238E27FC236}">
                <a16:creationId xmlns:a16="http://schemas.microsoft.com/office/drawing/2014/main" id="{4E407F2A-7D47-464E-9799-652C5D9EA42D}"/>
              </a:ext>
            </a:extLst>
          </p:cNvPr>
          <p:cNvCxnSpPr>
            <a:cxnSpLocks/>
          </p:cNvCxnSpPr>
          <p:nvPr/>
        </p:nvCxnSpPr>
        <p:spPr>
          <a:xfrm flipH="1" flipV="1">
            <a:off x="690746" y="1835518"/>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00" name="Straight Connector 199">
            <a:extLst>
              <a:ext uri="{FF2B5EF4-FFF2-40B4-BE49-F238E27FC236}">
                <a16:creationId xmlns:a16="http://schemas.microsoft.com/office/drawing/2014/main" id="{82586661-E303-E547-89E2-C817882F2C24}"/>
              </a:ext>
            </a:extLst>
          </p:cNvPr>
          <p:cNvCxnSpPr>
            <a:cxnSpLocks/>
          </p:cNvCxnSpPr>
          <p:nvPr/>
        </p:nvCxnSpPr>
        <p:spPr>
          <a:xfrm>
            <a:off x="1024611" y="4055301"/>
            <a:ext cx="1879800" cy="1064301"/>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01" name="Straight Connector 200">
            <a:extLst>
              <a:ext uri="{FF2B5EF4-FFF2-40B4-BE49-F238E27FC236}">
                <a16:creationId xmlns:a16="http://schemas.microsoft.com/office/drawing/2014/main" id="{A7C48825-E93F-C742-8C23-F9BB24A5670A}"/>
              </a:ext>
            </a:extLst>
          </p:cNvPr>
          <p:cNvCxnSpPr>
            <a:cxnSpLocks/>
          </p:cNvCxnSpPr>
          <p:nvPr/>
        </p:nvCxnSpPr>
        <p:spPr>
          <a:xfrm>
            <a:off x="3111635" y="559632"/>
            <a:ext cx="1932514" cy="891554"/>
          </a:xfrm>
          <a:prstGeom prst="line">
            <a:avLst/>
          </a:prstGeom>
          <a:ln w="47625">
            <a:solidFill>
              <a:schemeClr val="tx1"/>
            </a:solidFill>
            <a:prstDash val="sysDash"/>
          </a:ln>
          <a:effectLst>
            <a:glow rad="635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47" name="Oval 46">
            <a:extLst>
              <a:ext uri="{FF2B5EF4-FFF2-40B4-BE49-F238E27FC236}">
                <a16:creationId xmlns:a16="http://schemas.microsoft.com/office/drawing/2014/main" id="{224721B6-76BC-8745-B66A-E1EA262F4615}"/>
              </a:ext>
            </a:extLst>
          </p:cNvPr>
          <p:cNvSpPr/>
          <p:nvPr/>
        </p:nvSpPr>
        <p:spPr>
          <a:xfrm>
            <a:off x="2913711" y="468192"/>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BD81DD-AA58-8141-A8A4-57ED38BFB35D}"/>
              </a:ext>
            </a:extLst>
          </p:cNvPr>
          <p:cNvSpPr/>
          <p:nvPr/>
        </p:nvSpPr>
        <p:spPr>
          <a:xfrm>
            <a:off x="5002323" y="1424404"/>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C3E826F-B2FD-E043-91A0-4622CFB25C58}"/>
              </a:ext>
            </a:extLst>
          </p:cNvPr>
          <p:cNvSpPr/>
          <p:nvPr/>
        </p:nvSpPr>
        <p:spPr>
          <a:xfrm>
            <a:off x="5447627" y="3984724"/>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661B106-7E20-FE4C-85E4-BB04E9D1F07F}"/>
              </a:ext>
            </a:extLst>
          </p:cNvPr>
          <p:cNvSpPr/>
          <p:nvPr/>
        </p:nvSpPr>
        <p:spPr>
          <a:xfrm>
            <a:off x="2889367" y="5028162"/>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9EE8C63-FC96-5443-A49F-50508A4979A9}"/>
              </a:ext>
            </a:extLst>
          </p:cNvPr>
          <p:cNvSpPr/>
          <p:nvPr/>
        </p:nvSpPr>
        <p:spPr>
          <a:xfrm>
            <a:off x="853469" y="3899203"/>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71C20908-6B2A-3644-94F1-54529518050E}"/>
              </a:ext>
            </a:extLst>
          </p:cNvPr>
          <p:cNvSpPr/>
          <p:nvPr/>
        </p:nvSpPr>
        <p:spPr>
          <a:xfrm>
            <a:off x="584262" y="1652638"/>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2" name="Straight Connector 201">
            <a:extLst>
              <a:ext uri="{FF2B5EF4-FFF2-40B4-BE49-F238E27FC236}">
                <a16:creationId xmlns:a16="http://schemas.microsoft.com/office/drawing/2014/main" id="{4D9A4614-8301-1544-B95F-18DA318E4599}"/>
              </a:ext>
            </a:extLst>
          </p:cNvPr>
          <p:cNvCxnSpPr>
            <a:cxnSpLocks/>
          </p:cNvCxnSpPr>
          <p:nvPr/>
        </p:nvCxnSpPr>
        <p:spPr>
          <a:xfrm>
            <a:off x="10852378" y="1592044"/>
            <a:ext cx="460348" cy="2377440"/>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03" name="Straight Connector 202">
            <a:extLst>
              <a:ext uri="{FF2B5EF4-FFF2-40B4-BE49-F238E27FC236}">
                <a16:creationId xmlns:a16="http://schemas.microsoft.com/office/drawing/2014/main" id="{202698DB-EB0A-5F42-8405-0D5172292AF6}"/>
              </a:ext>
            </a:extLst>
          </p:cNvPr>
          <p:cNvCxnSpPr>
            <a:cxnSpLocks/>
          </p:cNvCxnSpPr>
          <p:nvPr/>
        </p:nvCxnSpPr>
        <p:spPr>
          <a:xfrm flipH="1">
            <a:off x="6514019" y="544392"/>
            <a:ext cx="2173351" cy="1119788"/>
          </a:xfrm>
          <a:prstGeom prst="line">
            <a:avLst/>
          </a:prstGeom>
          <a:ln w="47625" cmpd="sng">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04" name="Straight Connector 203">
            <a:extLst>
              <a:ext uri="{FF2B5EF4-FFF2-40B4-BE49-F238E27FC236}">
                <a16:creationId xmlns:a16="http://schemas.microsoft.com/office/drawing/2014/main" id="{0E6DEABF-6892-3E43-BB78-F8C8BB87B5BE}"/>
              </a:ext>
            </a:extLst>
          </p:cNvPr>
          <p:cNvCxnSpPr>
            <a:cxnSpLocks/>
          </p:cNvCxnSpPr>
          <p:nvPr/>
        </p:nvCxnSpPr>
        <p:spPr>
          <a:xfrm flipV="1">
            <a:off x="8781677" y="4125582"/>
            <a:ext cx="2466391" cy="952482"/>
          </a:xfrm>
          <a:prstGeom prst="line">
            <a:avLst/>
          </a:prstGeom>
          <a:ln w="47625">
            <a:solidFill>
              <a:srgbClr val="00B050"/>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05" name="Straight Connector 204">
            <a:extLst>
              <a:ext uri="{FF2B5EF4-FFF2-40B4-BE49-F238E27FC236}">
                <a16:creationId xmlns:a16="http://schemas.microsoft.com/office/drawing/2014/main" id="{B0EE3AD1-2E5E-604E-84D0-DE8B00131C7D}"/>
              </a:ext>
            </a:extLst>
          </p:cNvPr>
          <p:cNvCxnSpPr>
            <a:cxnSpLocks/>
          </p:cNvCxnSpPr>
          <p:nvPr/>
        </p:nvCxnSpPr>
        <p:spPr>
          <a:xfrm flipH="1" flipV="1">
            <a:off x="6449361" y="1820278"/>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06" name="Straight Connector 205">
            <a:extLst>
              <a:ext uri="{FF2B5EF4-FFF2-40B4-BE49-F238E27FC236}">
                <a16:creationId xmlns:a16="http://schemas.microsoft.com/office/drawing/2014/main" id="{0B5ED030-D237-1140-BA5D-E22E699361F6}"/>
              </a:ext>
            </a:extLst>
          </p:cNvPr>
          <p:cNvCxnSpPr>
            <a:cxnSpLocks/>
          </p:cNvCxnSpPr>
          <p:nvPr/>
        </p:nvCxnSpPr>
        <p:spPr>
          <a:xfrm>
            <a:off x="6783226" y="4040061"/>
            <a:ext cx="1879800" cy="1064301"/>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75" name="Oval 174">
            <a:extLst>
              <a:ext uri="{FF2B5EF4-FFF2-40B4-BE49-F238E27FC236}">
                <a16:creationId xmlns:a16="http://schemas.microsoft.com/office/drawing/2014/main" id="{59AAA632-7ED7-014C-AD89-2F647E266824}"/>
              </a:ext>
            </a:extLst>
          </p:cNvPr>
          <p:cNvSpPr/>
          <p:nvPr/>
        </p:nvSpPr>
        <p:spPr>
          <a:xfrm>
            <a:off x="6344982" y="1637398"/>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2278991E-4DAE-4341-A563-7344067C72C9}"/>
              </a:ext>
            </a:extLst>
          </p:cNvPr>
          <p:cNvSpPr/>
          <p:nvPr/>
        </p:nvSpPr>
        <p:spPr>
          <a:xfrm>
            <a:off x="6614189" y="3883963"/>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F8A43743-FDDF-B94A-95AD-E2CFA5795FFF}"/>
              </a:ext>
            </a:extLst>
          </p:cNvPr>
          <p:cNvSpPr/>
          <p:nvPr/>
        </p:nvSpPr>
        <p:spPr>
          <a:xfrm>
            <a:off x="11208347" y="3969484"/>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F14CF8E-1EC4-624E-91AC-94EEACB3747D}"/>
              </a:ext>
            </a:extLst>
          </p:cNvPr>
          <p:cNvSpPr/>
          <p:nvPr/>
        </p:nvSpPr>
        <p:spPr>
          <a:xfrm>
            <a:off x="8650087" y="5012922"/>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0C972254-7B49-3940-8434-3E8EC8D6F212}"/>
              </a:ext>
            </a:extLst>
          </p:cNvPr>
          <p:cNvCxnSpPr>
            <a:cxnSpLocks/>
            <a:stCxn id="188" idx="5"/>
          </p:cNvCxnSpPr>
          <p:nvPr/>
        </p:nvCxnSpPr>
        <p:spPr>
          <a:xfrm>
            <a:off x="8830529" y="609050"/>
            <a:ext cx="630993" cy="1033568"/>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209" name="Straight Connector 208">
            <a:extLst>
              <a:ext uri="{FF2B5EF4-FFF2-40B4-BE49-F238E27FC236}">
                <a16:creationId xmlns:a16="http://schemas.microsoft.com/office/drawing/2014/main" id="{1D939948-5A00-3A4B-AFFC-ECACE7108844}"/>
              </a:ext>
            </a:extLst>
          </p:cNvPr>
          <p:cNvCxnSpPr>
            <a:cxnSpLocks/>
          </p:cNvCxnSpPr>
          <p:nvPr/>
        </p:nvCxnSpPr>
        <p:spPr>
          <a:xfrm flipV="1">
            <a:off x="9617620" y="1479042"/>
            <a:ext cx="1153714" cy="228234"/>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90" name="Oval 189">
            <a:extLst>
              <a:ext uri="{FF2B5EF4-FFF2-40B4-BE49-F238E27FC236}">
                <a16:creationId xmlns:a16="http://schemas.microsoft.com/office/drawing/2014/main" id="{8ED43535-8065-A649-B52C-8F1ABF970466}"/>
              </a:ext>
            </a:extLst>
          </p:cNvPr>
          <p:cNvSpPr/>
          <p:nvPr/>
        </p:nvSpPr>
        <p:spPr>
          <a:xfrm>
            <a:off x="9426449" y="1637398"/>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D742F13C-875C-414C-94EE-579CD43D25A5}"/>
              </a:ext>
            </a:extLst>
          </p:cNvPr>
          <p:cNvSpPr/>
          <p:nvPr/>
        </p:nvSpPr>
        <p:spPr>
          <a:xfrm>
            <a:off x="10763043" y="1409164"/>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FFE3FEE-287C-0C45-AC4C-4135039C5967}"/>
              </a:ext>
            </a:extLst>
          </p:cNvPr>
          <p:cNvSpPr/>
          <p:nvPr/>
        </p:nvSpPr>
        <p:spPr>
          <a:xfrm>
            <a:off x="8674431" y="452952"/>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4E1C86-BD5A-564C-A506-E80C87186F96}"/>
              </a:ext>
            </a:extLst>
          </p:cNvPr>
          <p:cNvSpPr txBox="1"/>
          <p:nvPr/>
        </p:nvSpPr>
        <p:spPr>
          <a:xfrm>
            <a:off x="1898065" y="5742243"/>
            <a:ext cx="1692130" cy="830997"/>
          </a:xfrm>
          <a:prstGeom prst="rect">
            <a:avLst/>
          </a:prstGeom>
          <a:noFill/>
        </p:spPr>
        <p:txBody>
          <a:bodyPr wrap="none" rtlCol="0">
            <a:spAutoFit/>
          </a:bodyPr>
          <a:lstStyle/>
          <a:p>
            <a:r>
              <a:rPr lang="en-US" altLang="zh-CN" sz="2400" dirty="0">
                <a:latin typeface="Futura Medium" panose="020B0602020204020303" pitchFamily="34" charset="-79"/>
                <a:cs typeface="Futura Medium" panose="020B0602020204020303" pitchFamily="34" charset="-79"/>
              </a:rPr>
              <a:t>6 Edges</a:t>
            </a:r>
          </a:p>
          <a:p>
            <a:r>
              <a:rPr lang="en-US" altLang="zh-CN" sz="2400" dirty="0">
                <a:latin typeface="Futura Medium" panose="020B0602020204020303" pitchFamily="34" charset="-79"/>
                <a:cs typeface="Futura Medium" panose="020B0602020204020303" pitchFamily="34" charset="-79"/>
              </a:rPr>
              <a:t>6</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Triangles</a:t>
            </a:r>
            <a:endParaRPr lang="en-US" sz="2400" dirty="0">
              <a:latin typeface="Futura Medium" panose="020B0602020204020303" pitchFamily="34" charset="-79"/>
              <a:cs typeface="Futura Medium" panose="020B0602020204020303" pitchFamily="34" charset="-79"/>
            </a:endParaRPr>
          </a:p>
        </p:txBody>
      </p:sp>
      <p:sp>
        <p:nvSpPr>
          <p:cNvPr id="69" name="TextBox 68">
            <a:extLst>
              <a:ext uri="{FF2B5EF4-FFF2-40B4-BE49-F238E27FC236}">
                <a16:creationId xmlns:a16="http://schemas.microsoft.com/office/drawing/2014/main" id="{081B00A0-EE93-1E4E-A69A-9D6C038FB65C}"/>
              </a:ext>
            </a:extLst>
          </p:cNvPr>
          <p:cNvSpPr txBox="1"/>
          <p:nvPr/>
        </p:nvSpPr>
        <p:spPr>
          <a:xfrm>
            <a:off x="8168010" y="5745415"/>
            <a:ext cx="1692130" cy="830997"/>
          </a:xfrm>
          <a:prstGeom prst="rect">
            <a:avLst/>
          </a:prstGeom>
          <a:noFill/>
        </p:spPr>
        <p:txBody>
          <a:bodyPr wrap="none" rtlCol="0">
            <a:spAutoFit/>
          </a:bodyPr>
          <a:lstStyle/>
          <a:p>
            <a:r>
              <a:rPr lang="en-US" altLang="zh-CN" sz="2400" dirty="0">
                <a:latin typeface="Futura Medium" panose="020B0602020204020303" pitchFamily="34" charset="-79"/>
                <a:cs typeface="Futura Medium" panose="020B0602020204020303" pitchFamily="34" charset="-79"/>
              </a:rPr>
              <a:t>7 Edges</a:t>
            </a:r>
          </a:p>
          <a:p>
            <a:r>
              <a:rPr lang="en-US" altLang="zh-CN" sz="2400" dirty="0">
                <a:latin typeface="Futura Medium" panose="020B0602020204020303" pitchFamily="34" charset="-79"/>
                <a:cs typeface="Futura Medium" panose="020B0602020204020303" pitchFamily="34" charset="-79"/>
              </a:rPr>
              <a:t>5</a:t>
            </a:r>
            <a:r>
              <a:rPr lang="zh-CN" altLang="en-US" sz="2400" dirty="0">
                <a:latin typeface="Futura Medium" panose="020B0602020204020303" pitchFamily="34" charset="-79"/>
                <a:cs typeface="Futura Medium" panose="020B0602020204020303" pitchFamily="34" charset="-79"/>
              </a:rPr>
              <a:t> </a:t>
            </a:r>
            <a:r>
              <a:rPr lang="en-US" altLang="zh-CN" sz="2400" dirty="0">
                <a:latin typeface="Futura Medium" panose="020B0602020204020303" pitchFamily="34" charset="-79"/>
                <a:cs typeface="Futura Medium" panose="020B0602020204020303" pitchFamily="34" charset="-79"/>
              </a:rPr>
              <a:t>Triangles</a:t>
            </a:r>
            <a:endParaRPr lang="en-US" sz="2400" dirty="0">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E97D7B99-DC3E-7D4D-8409-EF47D9EAF7DA}"/>
              </a:ext>
            </a:extLst>
          </p:cNvPr>
          <p:cNvSpPr txBox="1"/>
          <p:nvPr/>
        </p:nvSpPr>
        <p:spPr>
          <a:xfrm>
            <a:off x="387927" y="193964"/>
            <a:ext cx="1984629" cy="461665"/>
          </a:xfrm>
          <a:prstGeom prst="rect">
            <a:avLst/>
          </a:prstGeom>
          <a:noFill/>
        </p:spPr>
        <p:txBody>
          <a:bodyPr wrap="square" rtlCol="0">
            <a:spAutoFit/>
          </a:bodyPr>
          <a:lstStyle/>
          <a:p>
            <a:r>
              <a:rPr lang="en-US" sz="2400" dirty="0">
                <a:latin typeface="Futura Medium" panose="020B0602020204020303" pitchFamily="34" charset="-79"/>
                <a:cs typeface="Futura Medium" panose="020B0602020204020303" pitchFamily="34" charset="-79"/>
              </a:rPr>
              <a:t>Edge-loss</a:t>
            </a:r>
          </a:p>
        </p:txBody>
      </p:sp>
      <p:sp>
        <p:nvSpPr>
          <p:cNvPr id="70" name="TextBox 69">
            <a:extLst>
              <a:ext uri="{FF2B5EF4-FFF2-40B4-BE49-F238E27FC236}">
                <a16:creationId xmlns:a16="http://schemas.microsoft.com/office/drawing/2014/main" id="{2FC5C6FB-32D3-0A47-8A9F-2453B7D6ACB1}"/>
              </a:ext>
            </a:extLst>
          </p:cNvPr>
          <p:cNvSpPr txBox="1"/>
          <p:nvPr/>
        </p:nvSpPr>
        <p:spPr>
          <a:xfrm>
            <a:off x="6144462" y="182303"/>
            <a:ext cx="1882823" cy="461665"/>
          </a:xfrm>
          <a:prstGeom prst="rect">
            <a:avLst/>
          </a:prstGeom>
          <a:noFill/>
        </p:spPr>
        <p:txBody>
          <a:bodyPr wrap="none" rtlCol="0">
            <a:spAutoFit/>
          </a:bodyPr>
          <a:lstStyle/>
          <a:p>
            <a:r>
              <a:rPr lang="en-US" sz="2400" dirty="0">
                <a:latin typeface="Futura Medium" panose="020B0602020204020303" pitchFamily="34" charset="-79"/>
                <a:cs typeface="Futura Medium" panose="020B0602020204020303" pitchFamily="34" charset="-79"/>
              </a:rPr>
              <a:t>Triangle-loss</a:t>
            </a:r>
          </a:p>
        </p:txBody>
      </p:sp>
    </p:spTree>
    <p:extLst>
      <p:ext uri="{BB962C8B-B14F-4D97-AF65-F5344CB8AC3E}">
        <p14:creationId xmlns:p14="http://schemas.microsoft.com/office/powerpoint/2010/main" val="402925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Box 148">
            <a:extLst>
              <a:ext uri="{FF2B5EF4-FFF2-40B4-BE49-F238E27FC236}">
                <a16:creationId xmlns:a16="http://schemas.microsoft.com/office/drawing/2014/main" id="{453CAF7A-0DE9-4941-9FE8-EC16F8119659}"/>
              </a:ext>
            </a:extLst>
          </p:cNvPr>
          <p:cNvSpPr txBox="1"/>
          <p:nvPr/>
        </p:nvSpPr>
        <p:spPr>
          <a:xfrm>
            <a:off x="3880928" y="198298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A</a:t>
            </a:r>
          </a:p>
        </p:txBody>
      </p:sp>
      <p:sp>
        <p:nvSpPr>
          <p:cNvPr id="150" name="TextBox 149">
            <a:extLst>
              <a:ext uri="{FF2B5EF4-FFF2-40B4-BE49-F238E27FC236}">
                <a16:creationId xmlns:a16="http://schemas.microsoft.com/office/drawing/2014/main" id="{0A479061-810D-3444-A5A8-1E883AFE93C3}"/>
              </a:ext>
            </a:extLst>
          </p:cNvPr>
          <p:cNvSpPr txBox="1"/>
          <p:nvPr/>
        </p:nvSpPr>
        <p:spPr>
          <a:xfrm>
            <a:off x="5729805" y="2656655"/>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B</a:t>
            </a:r>
          </a:p>
        </p:txBody>
      </p:sp>
      <p:sp>
        <p:nvSpPr>
          <p:cNvPr id="151" name="TextBox 150">
            <a:extLst>
              <a:ext uri="{FF2B5EF4-FFF2-40B4-BE49-F238E27FC236}">
                <a16:creationId xmlns:a16="http://schemas.microsoft.com/office/drawing/2014/main" id="{4F27B889-E868-1243-B6F7-C06A6F05B594}"/>
              </a:ext>
            </a:extLst>
          </p:cNvPr>
          <p:cNvSpPr txBox="1"/>
          <p:nvPr/>
        </p:nvSpPr>
        <p:spPr>
          <a:xfrm>
            <a:off x="6421223" y="5509216"/>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D</a:t>
            </a:r>
          </a:p>
        </p:txBody>
      </p:sp>
      <p:sp>
        <p:nvSpPr>
          <p:cNvPr id="152" name="TextBox 151">
            <a:extLst>
              <a:ext uri="{FF2B5EF4-FFF2-40B4-BE49-F238E27FC236}">
                <a16:creationId xmlns:a16="http://schemas.microsoft.com/office/drawing/2014/main" id="{D038FE1A-ED7E-FF47-BAE2-9226E1CFC629}"/>
              </a:ext>
            </a:extLst>
          </p:cNvPr>
          <p:cNvSpPr txBox="1"/>
          <p:nvPr/>
        </p:nvSpPr>
        <p:spPr>
          <a:xfrm>
            <a:off x="3970012" y="6515693"/>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E</a:t>
            </a:r>
          </a:p>
        </p:txBody>
      </p:sp>
      <p:sp>
        <p:nvSpPr>
          <p:cNvPr id="153" name="TextBox 152">
            <a:extLst>
              <a:ext uri="{FF2B5EF4-FFF2-40B4-BE49-F238E27FC236}">
                <a16:creationId xmlns:a16="http://schemas.microsoft.com/office/drawing/2014/main" id="{31018E03-48C6-D943-9EF5-B8B17BC3D9C0}"/>
              </a:ext>
            </a:extLst>
          </p:cNvPr>
          <p:cNvSpPr txBox="1"/>
          <p:nvPr/>
        </p:nvSpPr>
        <p:spPr>
          <a:xfrm>
            <a:off x="1316889" y="5417664"/>
            <a:ext cx="287665"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F</a:t>
            </a:r>
          </a:p>
        </p:txBody>
      </p:sp>
      <p:sp>
        <p:nvSpPr>
          <p:cNvPr id="154" name="TextBox 153">
            <a:extLst>
              <a:ext uri="{FF2B5EF4-FFF2-40B4-BE49-F238E27FC236}">
                <a16:creationId xmlns:a16="http://schemas.microsoft.com/office/drawing/2014/main" id="{48D87311-8BDE-384B-90B1-8A2E31AAF565}"/>
              </a:ext>
            </a:extLst>
          </p:cNvPr>
          <p:cNvSpPr txBox="1"/>
          <p:nvPr/>
        </p:nvSpPr>
        <p:spPr>
          <a:xfrm>
            <a:off x="1282570" y="2901011"/>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G</a:t>
            </a:r>
          </a:p>
        </p:txBody>
      </p:sp>
      <p:sp>
        <p:nvSpPr>
          <p:cNvPr id="157" name="Triangle 156">
            <a:extLst>
              <a:ext uri="{FF2B5EF4-FFF2-40B4-BE49-F238E27FC236}">
                <a16:creationId xmlns:a16="http://schemas.microsoft.com/office/drawing/2014/main" id="{F81162A6-B726-7E4C-9257-10029F30DEB3}"/>
              </a:ext>
            </a:extLst>
          </p:cNvPr>
          <p:cNvSpPr/>
          <p:nvPr/>
        </p:nvSpPr>
        <p:spPr>
          <a:xfrm rot="19344028">
            <a:off x="750391" y="2743881"/>
            <a:ext cx="3541320" cy="1912928"/>
          </a:xfrm>
          <a:prstGeom prst="triangle">
            <a:avLst>
              <a:gd name="adj" fmla="val 31017"/>
            </a:avLst>
          </a:prstGeom>
          <a:solidFill>
            <a:srgbClr val="FF0000"/>
          </a:solid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latin typeface="Futura Medium" panose="020B0602020204020303" pitchFamily="34" charset="-79"/>
              <a:cs typeface="Futura Medium" panose="020B0602020204020303" pitchFamily="34" charset="-79"/>
            </a:endParaRPr>
          </a:p>
        </p:txBody>
      </p:sp>
      <p:sp>
        <p:nvSpPr>
          <p:cNvPr id="158" name="Triangle 157">
            <a:extLst>
              <a:ext uri="{FF2B5EF4-FFF2-40B4-BE49-F238E27FC236}">
                <a16:creationId xmlns:a16="http://schemas.microsoft.com/office/drawing/2014/main" id="{6FF68E82-07CC-0A40-AFE3-10A0BF4E9210}"/>
              </a:ext>
            </a:extLst>
          </p:cNvPr>
          <p:cNvSpPr/>
          <p:nvPr/>
        </p:nvSpPr>
        <p:spPr>
          <a:xfrm rot="1774440">
            <a:off x="2328042" y="3067911"/>
            <a:ext cx="2338137" cy="3294108"/>
          </a:xfrm>
          <a:prstGeom prst="triangle">
            <a:avLst>
              <a:gd name="adj" fmla="val 59678"/>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cxnSp>
        <p:nvCxnSpPr>
          <p:cNvPr id="160" name="Straight Connector 159">
            <a:extLst>
              <a:ext uri="{FF2B5EF4-FFF2-40B4-BE49-F238E27FC236}">
                <a16:creationId xmlns:a16="http://schemas.microsoft.com/office/drawing/2014/main" id="{48508C83-587E-0E40-9B8D-44528EA96C41}"/>
              </a:ext>
            </a:extLst>
          </p:cNvPr>
          <p:cNvCxnSpPr>
            <a:cxnSpLocks/>
          </p:cNvCxnSpPr>
          <p:nvPr/>
        </p:nvCxnSpPr>
        <p:spPr>
          <a:xfrm flipH="1">
            <a:off x="1699651" y="3420423"/>
            <a:ext cx="2747602" cy="212642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61" name="Straight Connector 160">
            <a:extLst>
              <a:ext uri="{FF2B5EF4-FFF2-40B4-BE49-F238E27FC236}">
                <a16:creationId xmlns:a16="http://schemas.microsoft.com/office/drawing/2014/main" id="{1064432F-C221-0542-9704-C983F13ED4E4}"/>
              </a:ext>
            </a:extLst>
          </p:cNvPr>
          <p:cNvCxnSpPr>
            <a:cxnSpLocks/>
          </p:cNvCxnSpPr>
          <p:nvPr/>
        </p:nvCxnSpPr>
        <p:spPr>
          <a:xfrm flipH="1">
            <a:off x="3735549" y="3447205"/>
            <a:ext cx="776362" cy="3192644"/>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cxnSp>
        <p:nvCxnSpPr>
          <p:cNvPr id="164" name="Straight Connector 163">
            <a:extLst>
              <a:ext uri="{FF2B5EF4-FFF2-40B4-BE49-F238E27FC236}">
                <a16:creationId xmlns:a16="http://schemas.microsoft.com/office/drawing/2014/main" id="{B0AD0871-DD59-7647-BFB9-CD5C2CCB2FBA}"/>
              </a:ext>
            </a:extLst>
          </p:cNvPr>
          <p:cNvCxnSpPr>
            <a:cxnSpLocks/>
          </p:cNvCxnSpPr>
          <p:nvPr/>
        </p:nvCxnSpPr>
        <p:spPr>
          <a:xfrm>
            <a:off x="4507511" y="3352106"/>
            <a:ext cx="1850956" cy="2400403"/>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94" name="Triangle 93">
            <a:extLst>
              <a:ext uri="{FF2B5EF4-FFF2-40B4-BE49-F238E27FC236}">
                <a16:creationId xmlns:a16="http://schemas.microsoft.com/office/drawing/2014/main" id="{F8E801ED-F5D1-3347-B237-EAA31122172D}"/>
              </a:ext>
            </a:extLst>
          </p:cNvPr>
          <p:cNvSpPr/>
          <p:nvPr/>
        </p:nvSpPr>
        <p:spPr>
          <a:xfrm>
            <a:off x="1402373" y="2166221"/>
            <a:ext cx="3057615" cy="1184446"/>
          </a:xfrm>
          <a:prstGeom prst="triangle">
            <a:avLst>
              <a:gd name="adj" fmla="val 74863"/>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96" name="Triangle 95">
            <a:extLst>
              <a:ext uri="{FF2B5EF4-FFF2-40B4-BE49-F238E27FC236}">
                <a16:creationId xmlns:a16="http://schemas.microsoft.com/office/drawing/2014/main" id="{90256126-D8F1-4545-B64C-DCA0DDFDC801}"/>
              </a:ext>
            </a:extLst>
          </p:cNvPr>
          <p:cNvSpPr/>
          <p:nvPr/>
        </p:nvSpPr>
        <p:spPr>
          <a:xfrm rot="20330545">
            <a:off x="3149150" y="3512831"/>
            <a:ext cx="2721203" cy="2773599"/>
          </a:xfrm>
          <a:prstGeom prst="triangle">
            <a:avLst>
              <a:gd name="adj" fmla="val 70009"/>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88" name="Triangle 87">
            <a:extLst>
              <a:ext uri="{FF2B5EF4-FFF2-40B4-BE49-F238E27FC236}">
                <a16:creationId xmlns:a16="http://schemas.microsoft.com/office/drawing/2014/main" id="{B464EE30-A7E7-C545-BE79-0D8F6FEDFCE2}"/>
              </a:ext>
            </a:extLst>
          </p:cNvPr>
          <p:cNvSpPr/>
          <p:nvPr/>
        </p:nvSpPr>
        <p:spPr>
          <a:xfrm rot="3147343">
            <a:off x="4419718" y="3604662"/>
            <a:ext cx="2912775" cy="1187274"/>
          </a:xfrm>
          <a:prstGeom prst="triangle">
            <a:avLst>
              <a:gd name="adj" fmla="val 19707"/>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utura Medium" panose="020B0602020204020303" pitchFamily="34" charset="-79"/>
              <a:cs typeface="Futura Medium" panose="020B0602020204020303" pitchFamily="34" charset="-79"/>
            </a:endParaRPr>
          </a:p>
        </p:txBody>
      </p:sp>
      <p:sp>
        <p:nvSpPr>
          <p:cNvPr id="165" name="Oval 164">
            <a:extLst>
              <a:ext uri="{FF2B5EF4-FFF2-40B4-BE49-F238E27FC236}">
                <a16:creationId xmlns:a16="http://schemas.microsoft.com/office/drawing/2014/main" id="{9EAC35F1-797B-5C44-AFB7-8F5F4C5024A2}"/>
              </a:ext>
            </a:extLst>
          </p:cNvPr>
          <p:cNvSpPr/>
          <p:nvPr/>
        </p:nvSpPr>
        <p:spPr>
          <a:xfrm>
            <a:off x="4420471"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63" name="TextBox 162">
            <a:extLst>
              <a:ext uri="{FF2B5EF4-FFF2-40B4-BE49-F238E27FC236}">
                <a16:creationId xmlns:a16="http://schemas.microsoft.com/office/drawing/2014/main" id="{BFD776E6-52B1-AE43-945E-2DDAD2DC7F1C}"/>
              </a:ext>
            </a:extLst>
          </p:cNvPr>
          <p:cNvSpPr txBox="1"/>
          <p:nvPr/>
        </p:nvSpPr>
        <p:spPr>
          <a:xfrm>
            <a:off x="4676883" y="3313490"/>
            <a:ext cx="576943" cy="369332"/>
          </a:xfrm>
          <a:prstGeom prst="rect">
            <a:avLst/>
          </a:prstGeom>
          <a:noFill/>
        </p:spPr>
        <p:txBody>
          <a:bodyPr wrap="square" rtlCol="0">
            <a:spAutoFit/>
          </a:bodyPr>
          <a:lstStyle/>
          <a:p>
            <a:r>
              <a:rPr lang="en-US" dirty="0">
                <a:latin typeface="Futura Medium" panose="020B0602020204020303" pitchFamily="34" charset="-79"/>
                <a:cs typeface="Futura Medium" panose="020B0602020204020303" pitchFamily="34" charset="-79"/>
              </a:rPr>
              <a:t>C</a:t>
            </a:r>
          </a:p>
        </p:txBody>
      </p:sp>
      <p:cxnSp>
        <p:nvCxnSpPr>
          <p:cNvPr id="169" name="Straight Connector 168">
            <a:extLst>
              <a:ext uri="{FF2B5EF4-FFF2-40B4-BE49-F238E27FC236}">
                <a16:creationId xmlns:a16="http://schemas.microsoft.com/office/drawing/2014/main" id="{83523D1B-8658-4442-981F-63AA26AB055E}"/>
              </a:ext>
            </a:extLst>
          </p:cNvPr>
          <p:cNvCxnSpPr>
            <a:cxnSpLocks/>
            <a:stCxn id="176" idx="4"/>
          </p:cNvCxnSpPr>
          <p:nvPr/>
        </p:nvCxnSpPr>
        <p:spPr>
          <a:xfrm>
            <a:off x="5848505" y="3218971"/>
            <a:ext cx="460348" cy="2377440"/>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C4DB1165-98C3-2F43-B8B9-C5A386FC2760}"/>
              </a:ext>
            </a:extLst>
          </p:cNvPr>
          <p:cNvCxnSpPr>
            <a:cxnSpLocks/>
          </p:cNvCxnSpPr>
          <p:nvPr/>
        </p:nvCxnSpPr>
        <p:spPr>
          <a:xfrm flipH="1">
            <a:off x="1510146" y="2171319"/>
            <a:ext cx="2173351" cy="1119788"/>
          </a:xfrm>
          <a:prstGeom prst="line">
            <a:avLst/>
          </a:prstGeom>
          <a:ln w="47625" cmpd="sng">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1" name="Straight Connector 170">
            <a:extLst>
              <a:ext uri="{FF2B5EF4-FFF2-40B4-BE49-F238E27FC236}">
                <a16:creationId xmlns:a16="http://schemas.microsoft.com/office/drawing/2014/main" id="{722AD4BF-AF3E-B64B-B494-E90CE7028301}"/>
              </a:ext>
            </a:extLst>
          </p:cNvPr>
          <p:cNvCxnSpPr>
            <a:cxnSpLocks/>
          </p:cNvCxnSpPr>
          <p:nvPr/>
        </p:nvCxnSpPr>
        <p:spPr>
          <a:xfrm flipV="1">
            <a:off x="3777804" y="5752509"/>
            <a:ext cx="2466391" cy="952482"/>
          </a:xfrm>
          <a:prstGeom prst="line">
            <a:avLst/>
          </a:prstGeom>
          <a:ln w="47625">
            <a:solidFill>
              <a:srgbClr val="00B050"/>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2" name="Straight Connector 171">
            <a:extLst>
              <a:ext uri="{FF2B5EF4-FFF2-40B4-BE49-F238E27FC236}">
                <a16:creationId xmlns:a16="http://schemas.microsoft.com/office/drawing/2014/main" id="{C89C989F-EE7F-E543-BF1E-4D0F5868A220}"/>
              </a:ext>
            </a:extLst>
          </p:cNvPr>
          <p:cNvCxnSpPr>
            <a:cxnSpLocks/>
          </p:cNvCxnSpPr>
          <p:nvPr/>
        </p:nvCxnSpPr>
        <p:spPr>
          <a:xfrm flipH="1" flipV="1">
            <a:off x="1445488" y="3447205"/>
            <a:ext cx="269207" cy="2063685"/>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73" name="Straight Connector 172">
            <a:extLst>
              <a:ext uri="{FF2B5EF4-FFF2-40B4-BE49-F238E27FC236}">
                <a16:creationId xmlns:a16="http://schemas.microsoft.com/office/drawing/2014/main" id="{F4EF0CAA-DE56-BA46-8D46-0A3738748F0F}"/>
              </a:ext>
            </a:extLst>
          </p:cNvPr>
          <p:cNvCxnSpPr>
            <a:cxnSpLocks/>
          </p:cNvCxnSpPr>
          <p:nvPr/>
        </p:nvCxnSpPr>
        <p:spPr>
          <a:xfrm>
            <a:off x="1779353" y="5666988"/>
            <a:ext cx="1879800" cy="1064301"/>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pic>
        <p:nvPicPr>
          <p:cNvPr id="235" name="Graphic 234" descr="Checkmark with solid fill">
            <a:extLst>
              <a:ext uri="{FF2B5EF4-FFF2-40B4-BE49-F238E27FC236}">
                <a16:creationId xmlns:a16="http://schemas.microsoft.com/office/drawing/2014/main" id="{FDE18FBE-4EDC-0D47-B2F9-22449B518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8438" y="1750128"/>
            <a:ext cx="240665" cy="240665"/>
          </a:xfrm>
          <a:prstGeom prst="rect">
            <a:avLst/>
          </a:prstGeom>
        </p:spPr>
      </p:pic>
      <p:pic>
        <p:nvPicPr>
          <p:cNvPr id="236" name="Graphic 235" descr="Checkmark with solid fill">
            <a:extLst>
              <a:ext uri="{FF2B5EF4-FFF2-40B4-BE49-F238E27FC236}">
                <a16:creationId xmlns:a16="http://schemas.microsoft.com/office/drawing/2014/main" id="{3E242B38-FA03-9147-8CD8-D3602AAC2A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8437" y="1511387"/>
            <a:ext cx="240665" cy="240665"/>
          </a:xfrm>
          <a:prstGeom prst="rect">
            <a:avLst/>
          </a:prstGeom>
        </p:spPr>
      </p:pic>
      <p:pic>
        <p:nvPicPr>
          <p:cNvPr id="238" name="Graphic 237" descr="Checkmark with solid fill">
            <a:extLst>
              <a:ext uri="{FF2B5EF4-FFF2-40B4-BE49-F238E27FC236}">
                <a16:creationId xmlns:a16="http://schemas.microsoft.com/office/drawing/2014/main" id="{7357A423-1ED5-E34D-A154-DC7488DDC0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7863" y="1972471"/>
            <a:ext cx="240665" cy="240665"/>
          </a:xfrm>
          <a:prstGeom prst="rect">
            <a:avLst/>
          </a:prstGeom>
        </p:spPr>
      </p:pic>
      <p:pic>
        <p:nvPicPr>
          <p:cNvPr id="239" name="Graphic 238" descr="Checkmark with solid fill">
            <a:extLst>
              <a:ext uri="{FF2B5EF4-FFF2-40B4-BE49-F238E27FC236}">
                <a16:creationId xmlns:a16="http://schemas.microsoft.com/office/drawing/2014/main" id="{C26BF2EB-22E0-8341-8A6B-CF0E6FAEBC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7863" y="679107"/>
            <a:ext cx="240665" cy="240665"/>
          </a:xfrm>
          <a:prstGeom prst="rect">
            <a:avLst/>
          </a:prstGeom>
        </p:spPr>
      </p:pic>
      <p:pic>
        <p:nvPicPr>
          <p:cNvPr id="240" name="Graphic 239" descr="Checkmark with solid fill">
            <a:extLst>
              <a:ext uri="{FF2B5EF4-FFF2-40B4-BE49-F238E27FC236}">
                <a16:creationId xmlns:a16="http://schemas.microsoft.com/office/drawing/2014/main" id="{1E198E2E-FBFD-B448-B1EC-7565027AC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8437" y="2529762"/>
            <a:ext cx="240665" cy="240665"/>
          </a:xfrm>
          <a:prstGeom prst="rect">
            <a:avLst/>
          </a:prstGeom>
        </p:spPr>
      </p:pic>
      <p:pic>
        <p:nvPicPr>
          <p:cNvPr id="241" name="Graphic 240" descr="Checkmark with solid fill">
            <a:extLst>
              <a:ext uri="{FF2B5EF4-FFF2-40B4-BE49-F238E27FC236}">
                <a16:creationId xmlns:a16="http://schemas.microsoft.com/office/drawing/2014/main" id="{94160519-ADB8-934E-97E6-E60AD4BD4F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8437" y="930985"/>
            <a:ext cx="240665" cy="240665"/>
          </a:xfrm>
          <a:prstGeom prst="rect">
            <a:avLst/>
          </a:prstGeom>
        </p:spPr>
      </p:pic>
      <p:pic>
        <p:nvPicPr>
          <p:cNvPr id="242" name="Graphic 241" descr="Checkmark with solid fill">
            <a:extLst>
              <a:ext uri="{FF2B5EF4-FFF2-40B4-BE49-F238E27FC236}">
                <a16:creationId xmlns:a16="http://schemas.microsoft.com/office/drawing/2014/main" id="{EC4A5899-047C-A04C-A5FC-CD7786108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8098" y="2251116"/>
            <a:ext cx="240665" cy="240665"/>
          </a:xfrm>
          <a:prstGeom prst="rect">
            <a:avLst/>
          </a:prstGeom>
        </p:spPr>
      </p:pic>
      <p:cxnSp>
        <p:nvCxnSpPr>
          <p:cNvPr id="167" name="Straight Connector 166">
            <a:extLst>
              <a:ext uri="{FF2B5EF4-FFF2-40B4-BE49-F238E27FC236}">
                <a16:creationId xmlns:a16="http://schemas.microsoft.com/office/drawing/2014/main" id="{D5746468-90BD-7D4D-8B36-1BA141A39A92}"/>
              </a:ext>
            </a:extLst>
          </p:cNvPr>
          <p:cNvCxnSpPr>
            <a:cxnSpLocks/>
            <a:stCxn id="165" idx="6"/>
            <a:endCxn id="176" idx="2"/>
          </p:cNvCxnSpPr>
          <p:nvPr/>
        </p:nvCxnSpPr>
        <p:spPr>
          <a:xfrm flipV="1">
            <a:off x="4603351" y="3127531"/>
            <a:ext cx="1153714" cy="228234"/>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EB2DA139-EDB8-2742-956A-FA51F86D97D3}"/>
              </a:ext>
            </a:extLst>
          </p:cNvPr>
          <p:cNvCxnSpPr>
            <a:cxnSpLocks/>
            <a:stCxn id="175" idx="1"/>
            <a:endCxn id="165" idx="1"/>
          </p:cNvCxnSpPr>
          <p:nvPr/>
        </p:nvCxnSpPr>
        <p:spPr>
          <a:xfrm>
            <a:off x="3695235" y="2106661"/>
            <a:ext cx="752018" cy="1184446"/>
          </a:xfrm>
          <a:prstGeom prst="line">
            <a:avLst/>
          </a:prstGeom>
          <a:ln w="47625">
            <a:solidFill>
              <a:schemeClr val="tx1"/>
            </a:solidFill>
            <a:prstDash val="sysDash"/>
          </a:ln>
          <a:effectLst>
            <a:glow rad="101600">
              <a:schemeClr val="accent6">
                <a:satMod val="175000"/>
                <a:alpha val="40000"/>
              </a:schemeClr>
            </a:glow>
          </a:effectLst>
        </p:spPr>
        <p:style>
          <a:lnRef idx="3">
            <a:schemeClr val="dk1"/>
          </a:lnRef>
          <a:fillRef idx="0">
            <a:schemeClr val="dk1"/>
          </a:fillRef>
          <a:effectRef idx="2">
            <a:schemeClr val="dk1"/>
          </a:effectRef>
          <a:fontRef idx="minor">
            <a:schemeClr val="tx1"/>
          </a:fontRef>
        </p:style>
      </p:cxnSp>
      <p:sp>
        <p:nvSpPr>
          <p:cNvPr id="175" name="Oval 174">
            <a:extLst>
              <a:ext uri="{FF2B5EF4-FFF2-40B4-BE49-F238E27FC236}">
                <a16:creationId xmlns:a16="http://schemas.microsoft.com/office/drawing/2014/main" id="{6D26CE43-C8CE-1749-BB29-DEAB89F3F455}"/>
              </a:ext>
            </a:extLst>
          </p:cNvPr>
          <p:cNvSpPr/>
          <p:nvPr/>
        </p:nvSpPr>
        <p:spPr>
          <a:xfrm>
            <a:off x="3668453" y="207987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6" name="Oval 175">
            <a:extLst>
              <a:ext uri="{FF2B5EF4-FFF2-40B4-BE49-F238E27FC236}">
                <a16:creationId xmlns:a16="http://schemas.microsoft.com/office/drawing/2014/main" id="{D7D45A59-F1BF-D746-B136-4C65CB573F06}"/>
              </a:ext>
            </a:extLst>
          </p:cNvPr>
          <p:cNvSpPr/>
          <p:nvPr/>
        </p:nvSpPr>
        <p:spPr>
          <a:xfrm>
            <a:off x="5757065" y="303609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7" name="Oval 176">
            <a:extLst>
              <a:ext uri="{FF2B5EF4-FFF2-40B4-BE49-F238E27FC236}">
                <a16:creationId xmlns:a16="http://schemas.microsoft.com/office/drawing/2014/main" id="{A091A2DA-75A0-DE40-B65F-B09BBB06F23E}"/>
              </a:ext>
            </a:extLst>
          </p:cNvPr>
          <p:cNvSpPr/>
          <p:nvPr/>
        </p:nvSpPr>
        <p:spPr>
          <a:xfrm>
            <a:off x="6202369" y="5596411"/>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8" name="Oval 177">
            <a:extLst>
              <a:ext uri="{FF2B5EF4-FFF2-40B4-BE49-F238E27FC236}">
                <a16:creationId xmlns:a16="http://schemas.microsoft.com/office/drawing/2014/main" id="{8CBF2E7C-AB23-914E-9046-3BC873466D32}"/>
              </a:ext>
            </a:extLst>
          </p:cNvPr>
          <p:cNvSpPr/>
          <p:nvPr/>
        </p:nvSpPr>
        <p:spPr>
          <a:xfrm>
            <a:off x="3644109" y="6639849"/>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79" name="Oval 178">
            <a:extLst>
              <a:ext uri="{FF2B5EF4-FFF2-40B4-BE49-F238E27FC236}">
                <a16:creationId xmlns:a16="http://schemas.microsoft.com/office/drawing/2014/main" id="{86390F64-ADB0-654B-AB28-954C1BAE7CB3}"/>
              </a:ext>
            </a:extLst>
          </p:cNvPr>
          <p:cNvSpPr/>
          <p:nvPr/>
        </p:nvSpPr>
        <p:spPr>
          <a:xfrm>
            <a:off x="1608211" y="5510890"/>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180" name="Oval 179">
            <a:extLst>
              <a:ext uri="{FF2B5EF4-FFF2-40B4-BE49-F238E27FC236}">
                <a16:creationId xmlns:a16="http://schemas.microsoft.com/office/drawing/2014/main" id="{B588042A-8CB7-EF48-A26A-1D635FCF9294}"/>
              </a:ext>
            </a:extLst>
          </p:cNvPr>
          <p:cNvSpPr/>
          <p:nvPr/>
        </p:nvSpPr>
        <p:spPr>
          <a:xfrm>
            <a:off x="1339004" y="3264325"/>
            <a:ext cx="182880" cy="18288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168" name="Straight Connector 167">
            <a:extLst>
              <a:ext uri="{FF2B5EF4-FFF2-40B4-BE49-F238E27FC236}">
                <a16:creationId xmlns:a16="http://schemas.microsoft.com/office/drawing/2014/main" id="{3A6F8F4A-9C98-894C-B2EB-07FD5FE7F16F}"/>
              </a:ext>
            </a:extLst>
          </p:cNvPr>
          <p:cNvCxnSpPr>
            <a:cxnSpLocks/>
          </p:cNvCxnSpPr>
          <p:nvPr/>
        </p:nvCxnSpPr>
        <p:spPr>
          <a:xfrm flipH="1">
            <a:off x="1521884" y="3355765"/>
            <a:ext cx="2898587" cy="0"/>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96" name="Oval 295">
            <a:extLst>
              <a:ext uri="{FF2B5EF4-FFF2-40B4-BE49-F238E27FC236}">
                <a16:creationId xmlns:a16="http://schemas.microsoft.com/office/drawing/2014/main" id="{5FA61F85-DD28-4586-AFF5-FA9FD67B1A74}"/>
              </a:ext>
            </a:extLst>
          </p:cNvPr>
          <p:cNvSpPr/>
          <p:nvPr/>
        </p:nvSpPr>
        <p:spPr>
          <a:xfrm>
            <a:off x="10235865" y="73321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297" name="Straight Connector 296">
            <a:extLst>
              <a:ext uri="{FF2B5EF4-FFF2-40B4-BE49-F238E27FC236}">
                <a16:creationId xmlns:a16="http://schemas.microsoft.com/office/drawing/2014/main" id="{37175994-069A-4D72-9164-12E0A2BD056F}"/>
              </a:ext>
            </a:extLst>
          </p:cNvPr>
          <p:cNvCxnSpPr>
            <a:cxnSpLocks/>
            <a:stCxn id="296" idx="6"/>
            <a:endCxn id="298" idx="2"/>
          </p:cNvCxnSpPr>
          <p:nvPr/>
        </p:nvCxnSpPr>
        <p:spPr>
          <a:xfrm flipV="1">
            <a:off x="10327305" y="77603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298" name="Oval 297">
            <a:extLst>
              <a:ext uri="{FF2B5EF4-FFF2-40B4-BE49-F238E27FC236}">
                <a16:creationId xmlns:a16="http://schemas.microsoft.com/office/drawing/2014/main" id="{C70AA02C-BEBE-4273-87CF-6B36225758B0}"/>
              </a:ext>
            </a:extLst>
          </p:cNvPr>
          <p:cNvSpPr/>
          <p:nvPr/>
        </p:nvSpPr>
        <p:spPr>
          <a:xfrm>
            <a:off x="11073489" y="7303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299" name="Oval 298">
            <a:extLst>
              <a:ext uri="{FF2B5EF4-FFF2-40B4-BE49-F238E27FC236}">
                <a16:creationId xmlns:a16="http://schemas.microsoft.com/office/drawing/2014/main" id="{E17F3EA4-0089-49CB-AA44-07339DA3DD5A}"/>
              </a:ext>
            </a:extLst>
          </p:cNvPr>
          <p:cNvSpPr/>
          <p:nvPr/>
        </p:nvSpPr>
        <p:spPr>
          <a:xfrm>
            <a:off x="10235865" y="10024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0" name="Straight Connector 299">
            <a:extLst>
              <a:ext uri="{FF2B5EF4-FFF2-40B4-BE49-F238E27FC236}">
                <a16:creationId xmlns:a16="http://schemas.microsoft.com/office/drawing/2014/main" id="{A1FCBFE9-875E-4C0D-AC81-2B65FF504A7B}"/>
              </a:ext>
            </a:extLst>
          </p:cNvPr>
          <p:cNvCxnSpPr>
            <a:cxnSpLocks/>
            <a:stCxn id="299" idx="6"/>
            <a:endCxn id="301" idx="2"/>
          </p:cNvCxnSpPr>
          <p:nvPr/>
        </p:nvCxnSpPr>
        <p:spPr>
          <a:xfrm flipV="1">
            <a:off x="10327305" y="1045286"/>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1" name="Oval 300">
            <a:extLst>
              <a:ext uri="{FF2B5EF4-FFF2-40B4-BE49-F238E27FC236}">
                <a16:creationId xmlns:a16="http://schemas.microsoft.com/office/drawing/2014/main" id="{722BB7F2-9C50-41BD-AE41-19A31C4F0C3A}"/>
              </a:ext>
            </a:extLst>
          </p:cNvPr>
          <p:cNvSpPr/>
          <p:nvPr/>
        </p:nvSpPr>
        <p:spPr>
          <a:xfrm>
            <a:off x="11073489" y="999566"/>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02" name="Oval 301">
            <a:extLst>
              <a:ext uri="{FF2B5EF4-FFF2-40B4-BE49-F238E27FC236}">
                <a16:creationId xmlns:a16="http://schemas.microsoft.com/office/drawing/2014/main" id="{B54E1295-700A-43F0-AEF1-E989E860E1B5}"/>
              </a:ext>
            </a:extLst>
          </p:cNvPr>
          <p:cNvSpPr/>
          <p:nvPr/>
        </p:nvSpPr>
        <p:spPr>
          <a:xfrm>
            <a:off x="10229329" y="128651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3" name="Straight Connector 302">
            <a:extLst>
              <a:ext uri="{FF2B5EF4-FFF2-40B4-BE49-F238E27FC236}">
                <a16:creationId xmlns:a16="http://schemas.microsoft.com/office/drawing/2014/main" id="{1D3F0F92-B0FB-4857-8D60-7F99E248F2C5}"/>
              </a:ext>
            </a:extLst>
          </p:cNvPr>
          <p:cNvCxnSpPr>
            <a:cxnSpLocks/>
            <a:stCxn id="302" idx="6"/>
            <a:endCxn id="304" idx="2"/>
          </p:cNvCxnSpPr>
          <p:nvPr/>
        </p:nvCxnSpPr>
        <p:spPr>
          <a:xfrm flipV="1">
            <a:off x="10320769" y="1329348"/>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4" name="Oval 303">
            <a:extLst>
              <a:ext uri="{FF2B5EF4-FFF2-40B4-BE49-F238E27FC236}">
                <a16:creationId xmlns:a16="http://schemas.microsoft.com/office/drawing/2014/main" id="{38A89558-36A4-45EA-AA68-F9CCFEECD1D3}"/>
              </a:ext>
            </a:extLst>
          </p:cNvPr>
          <p:cNvSpPr/>
          <p:nvPr/>
        </p:nvSpPr>
        <p:spPr>
          <a:xfrm>
            <a:off x="11066953" y="128362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05" name="Oval 304">
            <a:extLst>
              <a:ext uri="{FF2B5EF4-FFF2-40B4-BE49-F238E27FC236}">
                <a16:creationId xmlns:a16="http://schemas.microsoft.com/office/drawing/2014/main" id="{A7A1D70F-6B39-4EDA-AE2E-B48ABCA107D6}"/>
              </a:ext>
            </a:extLst>
          </p:cNvPr>
          <p:cNvSpPr/>
          <p:nvPr/>
        </p:nvSpPr>
        <p:spPr>
          <a:xfrm>
            <a:off x="10229329" y="157317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6" name="Straight Connector 305">
            <a:extLst>
              <a:ext uri="{FF2B5EF4-FFF2-40B4-BE49-F238E27FC236}">
                <a16:creationId xmlns:a16="http://schemas.microsoft.com/office/drawing/2014/main" id="{564529C1-D747-458D-982B-C56AD1C06214}"/>
              </a:ext>
            </a:extLst>
          </p:cNvPr>
          <p:cNvCxnSpPr>
            <a:cxnSpLocks/>
            <a:stCxn id="305" idx="6"/>
            <a:endCxn id="307" idx="2"/>
          </p:cNvCxnSpPr>
          <p:nvPr/>
        </p:nvCxnSpPr>
        <p:spPr>
          <a:xfrm flipV="1">
            <a:off x="10320769" y="161599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07" name="Oval 306">
            <a:extLst>
              <a:ext uri="{FF2B5EF4-FFF2-40B4-BE49-F238E27FC236}">
                <a16:creationId xmlns:a16="http://schemas.microsoft.com/office/drawing/2014/main" id="{FD78C8AA-8076-49BB-A036-5AFA03BC73EF}"/>
              </a:ext>
            </a:extLst>
          </p:cNvPr>
          <p:cNvSpPr/>
          <p:nvPr/>
        </p:nvSpPr>
        <p:spPr>
          <a:xfrm>
            <a:off x="11066953" y="157027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08" name="Oval 307">
            <a:extLst>
              <a:ext uri="{FF2B5EF4-FFF2-40B4-BE49-F238E27FC236}">
                <a16:creationId xmlns:a16="http://schemas.microsoft.com/office/drawing/2014/main" id="{6A49B82D-2FC3-4B66-9EAB-FF90A6A937BE}"/>
              </a:ext>
            </a:extLst>
          </p:cNvPr>
          <p:cNvSpPr/>
          <p:nvPr/>
        </p:nvSpPr>
        <p:spPr>
          <a:xfrm>
            <a:off x="10230974" y="18276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09" name="Straight Connector 308">
            <a:extLst>
              <a:ext uri="{FF2B5EF4-FFF2-40B4-BE49-F238E27FC236}">
                <a16:creationId xmlns:a16="http://schemas.microsoft.com/office/drawing/2014/main" id="{FC9988CD-1190-4F9B-B3DA-08E3E36C1773}"/>
              </a:ext>
            </a:extLst>
          </p:cNvPr>
          <p:cNvCxnSpPr>
            <a:cxnSpLocks/>
            <a:stCxn id="308" idx="6"/>
            <a:endCxn id="310" idx="2"/>
          </p:cNvCxnSpPr>
          <p:nvPr/>
        </p:nvCxnSpPr>
        <p:spPr>
          <a:xfrm flipV="1">
            <a:off x="10322414" y="187046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10" name="Oval 309">
            <a:extLst>
              <a:ext uri="{FF2B5EF4-FFF2-40B4-BE49-F238E27FC236}">
                <a16:creationId xmlns:a16="http://schemas.microsoft.com/office/drawing/2014/main" id="{FB6657D7-2377-4A0B-A7B0-D48F838AEBB8}"/>
              </a:ext>
            </a:extLst>
          </p:cNvPr>
          <p:cNvSpPr/>
          <p:nvPr/>
        </p:nvSpPr>
        <p:spPr>
          <a:xfrm>
            <a:off x="11068598" y="182474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11" name="Triangle 19">
            <a:extLst>
              <a:ext uri="{FF2B5EF4-FFF2-40B4-BE49-F238E27FC236}">
                <a16:creationId xmlns:a16="http://schemas.microsoft.com/office/drawing/2014/main" id="{EA60AF1D-BAC7-4319-826D-473D5B614708}"/>
              </a:ext>
            </a:extLst>
          </p:cNvPr>
          <p:cNvSpPr/>
          <p:nvPr/>
        </p:nvSpPr>
        <p:spPr>
          <a:xfrm>
            <a:off x="10276466" y="391440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12" name="Group 311">
            <a:extLst>
              <a:ext uri="{FF2B5EF4-FFF2-40B4-BE49-F238E27FC236}">
                <a16:creationId xmlns:a16="http://schemas.microsoft.com/office/drawing/2014/main" id="{8A76CAB5-0C0B-47D2-B041-F779F330B24E}"/>
              </a:ext>
            </a:extLst>
          </p:cNvPr>
          <p:cNvGrpSpPr/>
          <p:nvPr/>
        </p:nvGrpSpPr>
        <p:grpSpPr>
          <a:xfrm>
            <a:off x="10234198" y="2075219"/>
            <a:ext cx="929064" cy="94331"/>
            <a:chOff x="9967980" y="2063809"/>
            <a:chExt cx="929064" cy="94331"/>
          </a:xfrm>
        </p:grpSpPr>
        <p:sp>
          <p:nvSpPr>
            <p:cNvPr id="313" name="Oval 312">
              <a:extLst>
                <a:ext uri="{FF2B5EF4-FFF2-40B4-BE49-F238E27FC236}">
                  <a16:creationId xmlns:a16="http://schemas.microsoft.com/office/drawing/2014/main" id="{BAE0904D-7BB0-4648-967A-5D63359EC809}"/>
                </a:ext>
              </a:extLst>
            </p:cNvPr>
            <p:cNvSpPr/>
            <p:nvPr/>
          </p:nvSpPr>
          <p:spPr>
            <a:xfrm>
              <a:off x="9967980" y="206670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14" name="Straight Connector 313">
              <a:extLst>
                <a:ext uri="{FF2B5EF4-FFF2-40B4-BE49-F238E27FC236}">
                  <a16:creationId xmlns:a16="http://schemas.microsoft.com/office/drawing/2014/main" id="{9688A779-B4C6-4EDC-9C55-4B89629FF6A2}"/>
                </a:ext>
              </a:extLst>
            </p:cNvPr>
            <p:cNvCxnSpPr>
              <a:cxnSpLocks/>
              <a:stCxn id="313" idx="6"/>
              <a:endCxn id="315" idx="2"/>
            </p:cNvCxnSpPr>
            <p:nvPr/>
          </p:nvCxnSpPr>
          <p:spPr>
            <a:xfrm flipV="1">
              <a:off x="10059420" y="210952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15" name="Oval 314">
              <a:extLst>
                <a:ext uri="{FF2B5EF4-FFF2-40B4-BE49-F238E27FC236}">
                  <a16:creationId xmlns:a16="http://schemas.microsoft.com/office/drawing/2014/main" id="{6CD4BBC7-78F8-4CC7-A15C-00A37E09EEFB}"/>
                </a:ext>
              </a:extLst>
            </p:cNvPr>
            <p:cNvSpPr/>
            <p:nvPr/>
          </p:nvSpPr>
          <p:spPr>
            <a:xfrm>
              <a:off x="10805604" y="206380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16" name="TextBox 315">
            <a:extLst>
              <a:ext uri="{FF2B5EF4-FFF2-40B4-BE49-F238E27FC236}">
                <a16:creationId xmlns:a16="http://schemas.microsoft.com/office/drawing/2014/main" id="{84D57D2D-3EF0-408E-AA38-52CE49DF31D4}"/>
              </a:ext>
            </a:extLst>
          </p:cNvPr>
          <p:cNvSpPr txBox="1"/>
          <p:nvPr/>
        </p:nvSpPr>
        <p:spPr>
          <a:xfrm>
            <a:off x="11442950" y="1929251"/>
            <a:ext cx="542264" cy="1200329"/>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AG</a:t>
            </a:r>
          </a:p>
          <a:p>
            <a:r>
              <a:rPr lang="en-US" dirty="0">
                <a:latin typeface="Futura Medium" panose="020B0602020204020303" pitchFamily="34" charset="-79"/>
                <a:cs typeface="Futura Medium" panose="020B0602020204020303" pitchFamily="34" charset="-79"/>
              </a:rPr>
              <a:t>BD</a:t>
            </a:r>
          </a:p>
          <a:p>
            <a:r>
              <a:rPr lang="en-US" dirty="0">
                <a:latin typeface="Futura Medium" panose="020B0602020204020303" pitchFamily="34" charset="-79"/>
                <a:cs typeface="Futura Medium" panose="020B0602020204020303" pitchFamily="34" charset="-79"/>
              </a:rPr>
              <a:t>DE</a:t>
            </a:r>
          </a:p>
          <a:p>
            <a:r>
              <a:rPr lang="en-US" dirty="0">
                <a:latin typeface="Futura Medium" panose="020B0602020204020303" pitchFamily="34" charset="-79"/>
                <a:cs typeface="Futura Medium" panose="020B0602020204020303" pitchFamily="34" charset="-79"/>
              </a:rPr>
              <a:t>CD</a:t>
            </a:r>
          </a:p>
        </p:txBody>
      </p:sp>
      <p:grpSp>
        <p:nvGrpSpPr>
          <p:cNvPr id="317" name="Group 316">
            <a:extLst>
              <a:ext uri="{FF2B5EF4-FFF2-40B4-BE49-F238E27FC236}">
                <a16:creationId xmlns:a16="http://schemas.microsoft.com/office/drawing/2014/main" id="{41E93163-2496-4486-8852-A7DD553290B1}"/>
              </a:ext>
            </a:extLst>
          </p:cNvPr>
          <p:cNvGrpSpPr/>
          <p:nvPr/>
        </p:nvGrpSpPr>
        <p:grpSpPr>
          <a:xfrm>
            <a:off x="10236308" y="2339667"/>
            <a:ext cx="929064" cy="94331"/>
            <a:chOff x="9970090" y="2328257"/>
            <a:chExt cx="929064" cy="94331"/>
          </a:xfrm>
        </p:grpSpPr>
        <p:sp>
          <p:nvSpPr>
            <p:cNvPr id="318" name="Oval 317">
              <a:extLst>
                <a:ext uri="{FF2B5EF4-FFF2-40B4-BE49-F238E27FC236}">
                  <a16:creationId xmlns:a16="http://schemas.microsoft.com/office/drawing/2014/main" id="{98E1F99E-67AE-4529-A225-C05D65C15612}"/>
                </a:ext>
              </a:extLst>
            </p:cNvPr>
            <p:cNvSpPr/>
            <p:nvPr/>
          </p:nvSpPr>
          <p:spPr>
            <a:xfrm>
              <a:off x="9970090" y="2331148"/>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19" name="Straight Connector 318">
              <a:extLst>
                <a:ext uri="{FF2B5EF4-FFF2-40B4-BE49-F238E27FC236}">
                  <a16:creationId xmlns:a16="http://schemas.microsoft.com/office/drawing/2014/main" id="{59D9C9C8-8387-431B-8B4C-8008196B8932}"/>
                </a:ext>
              </a:extLst>
            </p:cNvPr>
            <p:cNvCxnSpPr>
              <a:cxnSpLocks/>
              <a:stCxn id="318" idx="6"/>
              <a:endCxn id="320" idx="2"/>
            </p:cNvCxnSpPr>
            <p:nvPr/>
          </p:nvCxnSpPr>
          <p:spPr>
            <a:xfrm flipV="1">
              <a:off x="10061530" y="2373977"/>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20" name="Oval 319">
              <a:extLst>
                <a:ext uri="{FF2B5EF4-FFF2-40B4-BE49-F238E27FC236}">
                  <a16:creationId xmlns:a16="http://schemas.microsoft.com/office/drawing/2014/main" id="{189402AE-CEB5-4CB1-8522-F336219571D2}"/>
                </a:ext>
              </a:extLst>
            </p:cNvPr>
            <p:cNvSpPr/>
            <p:nvPr/>
          </p:nvSpPr>
          <p:spPr>
            <a:xfrm>
              <a:off x="10807714" y="2328257"/>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321" name="Group 320">
            <a:extLst>
              <a:ext uri="{FF2B5EF4-FFF2-40B4-BE49-F238E27FC236}">
                <a16:creationId xmlns:a16="http://schemas.microsoft.com/office/drawing/2014/main" id="{1C12C698-74CC-4A66-8EE8-42B67712679A}"/>
              </a:ext>
            </a:extLst>
          </p:cNvPr>
          <p:cNvGrpSpPr/>
          <p:nvPr/>
        </p:nvGrpSpPr>
        <p:grpSpPr>
          <a:xfrm>
            <a:off x="10236308" y="2605841"/>
            <a:ext cx="929064" cy="94331"/>
            <a:chOff x="9970090" y="2594431"/>
            <a:chExt cx="929064" cy="94331"/>
          </a:xfrm>
        </p:grpSpPr>
        <p:sp>
          <p:nvSpPr>
            <p:cNvPr id="322" name="Oval 321">
              <a:extLst>
                <a:ext uri="{FF2B5EF4-FFF2-40B4-BE49-F238E27FC236}">
                  <a16:creationId xmlns:a16="http://schemas.microsoft.com/office/drawing/2014/main" id="{383DCE1B-4081-4926-AAA3-35B496989D23}"/>
                </a:ext>
              </a:extLst>
            </p:cNvPr>
            <p:cNvSpPr/>
            <p:nvPr/>
          </p:nvSpPr>
          <p:spPr>
            <a:xfrm>
              <a:off x="9970090" y="259732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23" name="Straight Connector 322">
              <a:extLst>
                <a:ext uri="{FF2B5EF4-FFF2-40B4-BE49-F238E27FC236}">
                  <a16:creationId xmlns:a16="http://schemas.microsoft.com/office/drawing/2014/main" id="{D06290CE-D360-43B4-A443-F3DB06B8C84D}"/>
                </a:ext>
              </a:extLst>
            </p:cNvPr>
            <p:cNvCxnSpPr>
              <a:cxnSpLocks/>
              <a:stCxn id="322" idx="6"/>
              <a:endCxn id="324" idx="2"/>
            </p:cNvCxnSpPr>
            <p:nvPr/>
          </p:nvCxnSpPr>
          <p:spPr>
            <a:xfrm flipV="1">
              <a:off x="10061530" y="2640151"/>
              <a:ext cx="746184" cy="2891"/>
            </a:xfrm>
            <a:prstGeom prst="line">
              <a:avLst/>
            </a:prstGeom>
            <a:ln w="47625">
              <a:solidFill>
                <a:srgbClr val="00B050"/>
              </a:solidFill>
            </a:ln>
          </p:spPr>
          <p:style>
            <a:lnRef idx="3">
              <a:schemeClr val="dk1"/>
            </a:lnRef>
            <a:fillRef idx="0">
              <a:schemeClr val="dk1"/>
            </a:fillRef>
            <a:effectRef idx="2">
              <a:schemeClr val="dk1"/>
            </a:effectRef>
            <a:fontRef idx="minor">
              <a:schemeClr val="tx1"/>
            </a:fontRef>
          </p:style>
        </p:cxnSp>
        <p:sp>
          <p:nvSpPr>
            <p:cNvPr id="324" name="Oval 323">
              <a:extLst>
                <a:ext uri="{FF2B5EF4-FFF2-40B4-BE49-F238E27FC236}">
                  <a16:creationId xmlns:a16="http://schemas.microsoft.com/office/drawing/2014/main" id="{B2880BA7-7107-4BCE-AF9E-735817D8DC23}"/>
                </a:ext>
              </a:extLst>
            </p:cNvPr>
            <p:cNvSpPr/>
            <p:nvPr/>
          </p:nvSpPr>
          <p:spPr>
            <a:xfrm>
              <a:off x="10807714" y="25944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grpSp>
        <p:nvGrpSpPr>
          <p:cNvPr id="325" name="Group 324">
            <a:extLst>
              <a:ext uri="{FF2B5EF4-FFF2-40B4-BE49-F238E27FC236}">
                <a16:creationId xmlns:a16="http://schemas.microsoft.com/office/drawing/2014/main" id="{A4F5DCA3-A0C4-420C-AA69-88188FFA38EC}"/>
              </a:ext>
            </a:extLst>
          </p:cNvPr>
          <p:cNvGrpSpPr/>
          <p:nvPr/>
        </p:nvGrpSpPr>
        <p:grpSpPr>
          <a:xfrm>
            <a:off x="10236308" y="2891591"/>
            <a:ext cx="929064" cy="94331"/>
            <a:chOff x="9970090" y="2880181"/>
            <a:chExt cx="929064" cy="94331"/>
          </a:xfrm>
        </p:grpSpPr>
        <p:sp>
          <p:nvSpPr>
            <p:cNvPr id="326" name="Oval 325">
              <a:extLst>
                <a:ext uri="{FF2B5EF4-FFF2-40B4-BE49-F238E27FC236}">
                  <a16:creationId xmlns:a16="http://schemas.microsoft.com/office/drawing/2014/main" id="{A8485F6C-E48C-4BE8-9F27-8F4F108FEE89}"/>
                </a:ext>
              </a:extLst>
            </p:cNvPr>
            <p:cNvSpPr/>
            <p:nvPr/>
          </p:nvSpPr>
          <p:spPr>
            <a:xfrm>
              <a:off x="9970090" y="288307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27" name="Straight Connector 326">
              <a:extLst>
                <a:ext uri="{FF2B5EF4-FFF2-40B4-BE49-F238E27FC236}">
                  <a16:creationId xmlns:a16="http://schemas.microsoft.com/office/drawing/2014/main" id="{0335E815-6FD1-40A4-A206-C78A69F7A65E}"/>
                </a:ext>
              </a:extLst>
            </p:cNvPr>
            <p:cNvCxnSpPr>
              <a:cxnSpLocks/>
              <a:stCxn id="326" idx="6"/>
              <a:endCxn id="328" idx="2"/>
            </p:cNvCxnSpPr>
            <p:nvPr/>
          </p:nvCxnSpPr>
          <p:spPr>
            <a:xfrm flipV="1">
              <a:off x="10061530" y="2925901"/>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28" name="Oval 327">
              <a:extLst>
                <a:ext uri="{FF2B5EF4-FFF2-40B4-BE49-F238E27FC236}">
                  <a16:creationId xmlns:a16="http://schemas.microsoft.com/office/drawing/2014/main" id="{72847247-DBBE-4195-BBE0-6D1BC0AF23FD}"/>
                </a:ext>
              </a:extLst>
            </p:cNvPr>
            <p:cNvSpPr/>
            <p:nvPr/>
          </p:nvSpPr>
          <p:spPr>
            <a:xfrm>
              <a:off x="10807714" y="288018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29" name="Triangle 38">
            <a:extLst>
              <a:ext uri="{FF2B5EF4-FFF2-40B4-BE49-F238E27FC236}">
                <a16:creationId xmlns:a16="http://schemas.microsoft.com/office/drawing/2014/main" id="{BA3B681D-B903-4923-AA67-CD6EE45BACB7}"/>
              </a:ext>
            </a:extLst>
          </p:cNvPr>
          <p:cNvSpPr/>
          <p:nvPr/>
        </p:nvSpPr>
        <p:spPr>
          <a:xfrm>
            <a:off x="10276466" y="4436136"/>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30" name="Group 329">
            <a:extLst>
              <a:ext uri="{FF2B5EF4-FFF2-40B4-BE49-F238E27FC236}">
                <a16:creationId xmlns:a16="http://schemas.microsoft.com/office/drawing/2014/main" id="{E8E991BB-64E4-48B8-A4D2-69AA55EFE6F0}"/>
              </a:ext>
            </a:extLst>
          </p:cNvPr>
          <p:cNvGrpSpPr/>
          <p:nvPr/>
        </p:nvGrpSpPr>
        <p:grpSpPr>
          <a:xfrm>
            <a:off x="10246348" y="3153449"/>
            <a:ext cx="929064" cy="94331"/>
            <a:chOff x="9980130" y="3142039"/>
            <a:chExt cx="929064" cy="94331"/>
          </a:xfrm>
        </p:grpSpPr>
        <p:sp>
          <p:nvSpPr>
            <p:cNvPr id="331" name="Oval 330">
              <a:extLst>
                <a:ext uri="{FF2B5EF4-FFF2-40B4-BE49-F238E27FC236}">
                  <a16:creationId xmlns:a16="http://schemas.microsoft.com/office/drawing/2014/main" id="{B4CA94EC-62ED-40EA-ABEE-766969D38065}"/>
                </a:ext>
              </a:extLst>
            </p:cNvPr>
            <p:cNvSpPr/>
            <p:nvPr/>
          </p:nvSpPr>
          <p:spPr>
            <a:xfrm>
              <a:off x="9980130" y="314493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32" name="Straight Connector 331">
              <a:extLst>
                <a:ext uri="{FF2B5EF4-FFF2-40B4-BE49-F238E27FC236}">
                  <a16:creationId xmlns:a16="http://schemas.microsoft.com/office/drawing/2014/main" id="{FA96C38F-CF55-4B7E-9E65-77E2A4F7B5AF}"/>
                </a:ext>
              </a:extLst>
            </p:cNvPr>
            <p:cNvCxnSpPr>
              <a:cxnSpLocks/>
              <a:stCxn id="331" idx="6"/>
              <a:endCxn id="333" idx="2"/>
            </p:cNvCxnSpPr>
            <p:nvPr/>
          </p:nvCxnSpPr>
          <p:spPr>
            <a:xfrm flipV="1">
              <a:off x="10071570" y="3187759"/>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33" name="Oval 332">
              <a:extLst>
                <a:ext uri="{FF2B5EF4-FFF2-40B4-BE49-F238E27FC236}">
                  <a16:creationId xmlns:a16="http://schemas.microsoft.com/office/drawing/2014/main" id="{39059E0E-F7D3-4297-999B-28DE2218039B}"/>
                </a:ext>
              </a:extLst>
            </p:cNvPr>
            <p:cNvSpPr/>
            <p:nvPr/>
          </p:nvSpPr>
          <p:spPr>
            <a:xfrm>
              <a:off x="10817754" y="3142039"/>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34" name="TextBox 333">
            <a:extLst>
              <a:ext uri="{FF2B5EF4-FFF2-40B4-BE49-F238E27FC236}">
                <a16:creationId xmlns:a16="http://schemas.microsoft.com/office/drawing/2014/main" id="{3C29C17E-CB0A-4363-AB9F-8FE993903D1B}"/>
              </a:ext>
            </a:extLst>
          </p:cNvPr>
          <p:cNvSpPr txBox="1"/>
          <p:nvPr/>
        </p:nvSpPr>
        <p:spPr>
          <a:xfrm>
            <a:off x="11440833" y="3007361"/>
            <a:ext cx="540533"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GC</a:t>
            </a:r>
          </a:p>
        </p:txBody>
      </p:sp>
      <p:sp>
        <p:nvSpPr>
          <p:cNvPr id="335" name="Triangle 45">
            <a:extLst>
              <a:ext uri="{FF2B5EF4-FFF2-40B4-BE49-F238E27FC236}">
                <a16:creationId xmlns:a16="http://schemas.microsoft.com/office/drawing/2014/main" id="{288FA4BF-9841-400E-AD20-896FE6D2C887}"/>
              </a:ext>
            </a:extLst>
          </p:cNvPr>
          <p:cNvSpPr/>
          <p:nvPr/>
        </p:nvSpPr>
        <p:spPr>
          <a:xfrm>
            <a:off x="10308506" y="4968110"/>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36" name="Group 335">
            <a:extLst>
              <a:ext uri="{FF2B5EF4-FFF2-40B4-BE49-F238E27FC236}">
                <a16:creationId xmlns:a16="http://schemas.microsoft.com/office/drawing/2014/main" id="{2C06169C-A780-432F-958E-5A2D0DC31C15}"/>
              </a:ext>
            </a:extLst>
          </p:cNvPr>
          <p:cNvGrpSpPr/>
          <p:nvPr/>
        </p:nvGrpSpPr>
        <p:grpSpPr>
          <a:xfrm>
            <a:off x="10246843" y="3398050"/>
            <a:ext cx="929064" cy="94331"/>
            <a:chOff x="9980625" y="3386640"/>
            <a:chExt cx="929064" cy="94331"/>
          </a:xfrm>
        </p:grpSpPr>
        <p:sp>
          <p:nvSpPr>
            <p:cNvPr id="337" name="Oval 336">
              <a:extLst>
                <a:ext uri="{FF2B5EF4-FFF2-40B4-BE49-F238E27FC236}">
                  <a16:creationId xmlns:a16="http://schemas.microsoft.com/office/drawing/2014/main" id="{7A7B319E-7B4A-44C5-8DBF-BA49DC477A45}"/>
                </a:ext>
              </a:extLst>
            </p:cNvPr>
            <p:cNvSpPr/>
            <p:nvPr/>
          </p:nvSpPr>
          <p:spPr>
            <a:xfrm>
              <a:off x="9980625" y="3389531"/>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38" name="Straight Connector 337">
              <a:extLst>
                <a:ext uri="{FF2B5EF4-FFF2-40B4-BE49-F238E27FC236}">
                  <a16:creationId xmlns:a16="http://schemas.microsoft.com/office/drawing/2014/main" id="{98815B0B-C35E-4AC5-A79A-E8162615C1D1}"/>
                </a:ext>
              </a:extLst>
            </p:cNvPr>
            <p:cNvCxnSpPr>
              <a:cxnSpLocks/>
              <a:stCxn id="337" idx="6"/>
              <a:endCxn id="339" idx="2"/>
            </p:cNvCxnSpPr>
            <p:nvPr/>
          </p:nvCxnSpPr>
          <p:spPr>
            <a:xfrm flipV="1">
              <a:off x="10072065" y="3432360"/>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39" name="Oval 338">
              <a:extLst>
                <a:ext uri="{FF2B5EF4-FFF2-40B4-BE49-F238E27FC236}">
                  <a16:creationId xmlns:a16="http://schemas.microsoft.com/office/drawing/2014/main" id="{163DD94B-CBD7-49AB-AC6A-9A75ADDE74D5}"/>
                </a:ext>
              </a:extLst>
            </p:cNvPr>
            <p:cNvSpPr/>
            <p:nvPr/>
          </p:nvSpPr>
          <p:spPr>
            <a:xfrm>
              <a:off x="10818249" y="3386640"/>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40" name="TextBox 339">
            <a:extLst>
              <a:ext uri="{FF2B5EF4-FFF2-40B4-BE49-F238E27FC236}">
                <a16:creationId xmlns:a16="http://schemas.microsoft.com/office/drawing/2014/main" id="{E38A5A62-2861-4F5E-A61C-266F23BB0724}"/>
              </a:ext>
            </a:extLst>
          </p:cNvPr>
          <p:cNvSpPr txBox="1"/>
          <p:nvPr/>
        </p:nvSpPr>
        <p:spPr>
          <a:xfrm>
            <a:off x="11437137" y="3241301"/>
            <a:ext cx="47641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a:t>
            </a:r>
          </a:p>
        </p:txBody>
      </p:sp>
      <p:sp>
        <p:nvSpPr>
          <p:cNvPr id="341" name="Triangle 51">
            <a:extLst>
              <a:ext uri="{FF2B5EF4-FFF2-40B4-BE49-F238E27FC236}">
                <a16:creationId xmlns:a16="http://schemas.microsoft.com/office/drawing/2014/main" id="{C811D105-8F30-4487-A09B-DFF1645E44D2}"/>
              </a:ext>
            </a:extLst>
          </p:cNvPr>
          <p:cNvSpPr/>
          <p:nvPr/>
        </p:nvSpPr>
        <p:spPr>
          <a:xfrm>
            <a:off x="10246348" y="5454039"/>
            <a:ext cx="933339" cy="367551"/>
          </a:xfrm>
          <a:prstGeom prst="triangle">
            <a:avLst>
              <a:gd name="adj" fmla="val 46664"/>
            </a:avLst>
          </a:prstGeom>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nvGrpSpPr>
          <p:cNvPr id="342" name="Group 341">
            <a:extLst>
              <a:ext uri="{FF2B5EF4-FFF2-40B4-BE49-F238E27FC236}">
                <a16:creationId xmlns:a16="http://schemas.microsoft.com/office/drawing/2014/main" id="{821B27AD-29B9-41F2-AC49-E69D3A971BBF}"/>
              </a:ext>
            </a:extLst>
          </p:cNvPr>
          <p:cNvGrpSpPr/>
          <p:nvPr/>
        </p:nvGrpSpPr>
        <p:grpSpPr>
          <a:xfrm>
            <a:off x="10246348" y="3645542"/>
            <a:ext cx="929064" cy="94331"/>
            <a:chOff x="9980130" y="3634132"/>
            <a:chExt cx="929064" cy="94331"/>
          </a:xfrm>
        </p:grpSpPr>
        <p:sp>
          <p:nvSpPr>
            <p:cNvPr id="343" name="Oval 342">
              <a:extLst>
                <a:ext uri="{FF2B5EF4-FFF2-40B4-BE49-F238E27FC236}">
                  <a16:creationId xmlns:a16="http://schemas.microsoft.com/office/drawing/2014/main" id="{3484277E-4ECB-4EF5-828D-690EAF8F3E18}"/>
                </a:ext>
              </a:extLst>
            </p:cNvPr>
            <p:cNvSpPr/>
            <p:nvPr/>
          </p:nvSpPr>
          <p:spPr>
            <a:xfrm>
              <a:off x="9980130" y="3637023"/>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cxnSp>
          <p:nvCxnSpPr>
            <p:cNvPr id="344" name="Straight Connector 343">
              <a:extLst>
                <a:ext uri="{FF2B5EF4-FFF2-40B4-BE49-F238E27FC236}">
                  <a16:creationId xmlns:a16="http://schemas.microsoft.com/office/drawing/2014/main" id="{856965B5-72AC-4120-9211-18C2CCB49A35}"/>
                </a:ext>
              </a:extLst>
            </p:cNvPr>
            <p:cNvCxnSpPr>
              <a:cxnSpLocks/>
              <a:stCxn id="343" idx="6"/>
              <a:endCxn id="345" idx="2"/>
            </p:cNvCxnSpPr>
            <p:nvPr/>
          </p:nvCxnSpPr>
          <p:spPr>
            <a:xfrm flipV="1">
              <a:off x="10071570" y="3679852"/>
              <a:ext cx="746184" cy="2891"/>
            </a:xfrm>
            <a:prstGeom prst="line">
              <a:avLst/>
            </a:prstGeom>
            <a:ln w="47625">
              <a:solidFill>
                <a:schemeClr val="tx1"/>
              </a:solidFill>
            </a:ln>
          </p:spPr>
          <p:style>
            <a:lnRef idx="3">
              <a:schemeClr val="dk1"/>
            </a:lnRef>
            <a:fillRef idx="0">
              <a:schemeClr val="dk1"/>
            </a:fillRef>
            <a:effectRef idx="2">
              <a:schemeClr val="dk1"/>
            </a:effectRef>
            <a:fontRef idx="minor">
              <a:schemeClr val="tx1"/>
            </a:fontRef>
          </p:style>
        </p:cxnSp>
        <p:sp>
          <p:nvSpPr>
            <p:cNvPr id="345" name="Oval 344">
              <a:extLst>
                <a:ext uri="{FF2B5EF4-FFF2-40B4-BE49-F238E27FC236}">
                  <a16:creationId xmlns:a16="http://schemas.microsoft.com/office/drawing/2014/main" id="{67F63FF3-EB8A-4FC7-AAAE-D2C75A45847C}"/>
                </a:ext>
              </a:extLst>
            </p:cNvPr>
            <p:cNvSpPr/>
            <p:nvPr/>
          </p:nvSpPr>
          <p:spPr>
            <a:xfrm>
              <a:off x="10817754" y="3634132"/>
              <a:ext cx="91440" cy="91440"/>
            </a:xfrm>
            <a:prstGeom prst="ellipse">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grpSp>
      <p:sp>
        <p:nvSpPr>
          <p:cNvPr id="346" name="TextBox 345">
            <a:extLst>
              <a:ext uri="{FF2B5EF4-FFF2-40B4-BE49-F238E27FC236}">
                <a16:creationId xmlns:a16="http://schemas.microsoft.com/office/drawing/2014/main" id="{53B8C884-A04E-4CF8-BA10-F8BD7D6E8A12}"/>
              </a:ext>
            </a:extLst>
          </p:cNvPr>
          <p:cNvSpPr txBox="1"/>
          <p:nvPr/>
        </p:nvSpPr>
        <p:spPr>
          <a:xfrm>
            <a:off x="11441552" y="3474650"/>
            <a:ext cx="463588"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CF</a:t>
            </a:r>
          </a:p>
        </p:txBody>
      </p:sp>
      <p:sp>
        <p:nvSpPr>
          <p:cNvPr id="347" name="Triangle 58">
            <a:extLst>
              <a:ext uri="{FF2B5EF4-FFF2-40B4-BE49-F238E27FC236}">
                <a16:creationId xmlns:a16="http://schemas.microsoft.com/office/drawing/2014/main" id="{FD179EA5-2237-4F0E-9981-A86E4AF50F1D}"/>
              </a:ext>
            </a:extLst>
          </p:cNvPr>
          <p:cNvSpPr/>
          <p:nvPr/>
        </p:nvSpPr>
        <p:spPr>
          <a:xfrm>
            <a:off x="10258550" y="5949023"/>
            <a:ext cx="933339" cy="367551"/>
          </a:xfrm>
          <a:prstGeom prst="triangle">
            <a:avLst>
              <a:gd name="adj" fmla="val 46664"/>
            </a:avLst>
          </a:prstGeom>
          <a:solidFill>
            <a:schemeClr val="accent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48" name="TextBox 347">
            <a:extLst>
              <a:ext uri="{FF2B5EF4-FFF2-40B4-BE49-F238E27FC236}">
                <a16:creationId xmlns:a16="http://schemas.microsoft.com/office/drawing/2014/main" id="{8665C922-903D-4866-87FA-C9B97AB1943F}"/>
              </a:ext>
            </a:extLst>
          </p:cNvPr>
          <p:cNvSpPr txBox="1"/>
          <p:nvPr/>
        </p:nvSpPr>
        <p:spPr>
          <a:xfrm>
            <a:off x="11432383" y="5946944"/>
            <a:ext cx="593432"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CEF</a:t>
            </a:r>
          </a:p>
        </p:txBody>
      </p:sp>
      <p:sp>
        <p:nvSpPr>
          <p:cNvPr id="349" name="Triangle 60">
            <a:extLst>
              <a:ext uri="{FF2B5EF4-FFF2-40B4-BE49-F238E27FC236}">
                <a16:creationId xmlns:a16="http://schemas.microsoft.com/office/drawing/2014/main" id="{49EA8CBD-0619-4660-BB45-022B580EC1E3}"/>
              </a:ext>
            </a:extLst>
          </p:cNvPr>
          <p:cNvSpPr/>
          <p:nvPr/>
        </p:nvSpPr>
        <p:spPr>
          <a:xfrm>
            <a:off x="10276466" y="6427325"/>
            <a:ext cx="933339" cy="367551"/>
          </a:xfrm>
          <a:prstGeom prst="triangle">
            <a:avLst>
              <a:gd name="adj" fmla="val 46664"/>
            </a:avLst>
          </a:prstGeom>
          <a:solidFill>
            <a:srgbClr val="FF0000"/>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utura Medium" panose="020B0602020204020303" pitchFamily="34" charset="-79"/>
              <a:cs typeface="Futura Medium" panose="020B0602020204020303" pitchFamily="34" charset="-79"/>
            </a:endParaRPr>
          </a:p>
        </p:txBody>
      </p:sp>
      <p:sp>
        <p:nvSpPr>
          <p:cNvPr id="350" name="TextBox 349">
            <a:extLst>
              <a:ext uri="{FF2B5EF4-FFF2-40B4-BE49-F238E27FC236}">
                <a16:creationId xmlns:a16="http://schemas.microsoft.com/office/drawing/2014/main" id="{4E545CDC-36CF-469F-8F58-85FA0ACDF461}"/>
              </a:ext>
            </a:extLst>
          </p:cNvPr>
          <p:cNvSpPr txBox="1"/>
          <p:nvPr/>
        </p:nvSpPr>
        <p:spPr>
          <a:xfrm>
            <a:off x="11435769" y="579845"/>
            <a:ext cx="509948"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a:t>
            </a:r>
          </a:p>
          <a:p>
            <a:r>
              <a:rPr lang="en-US" dirty="0">
                <a:latin typeface="Futura Medium" panose="020B0602020204020303" pitchFamily="34" charset="-79"/>
                <a:cs typeface="Futura Medium" panose="020B0602020204020303" pitchFamily="34" charset="-79"/>
              </a:rPr>
              <a:t>BC</a:t>
            </a:r>
          </a:p>
        </p:txBody>
      </p:sp>
      <p:sp>
        <p:nvSpPr>
          <p:cNvPr id="351" name="TextBox 350">
            <a:extLst>
              <a:ext uri="{FF2B5EF4-FFF2-40B4-BE49-F238E27FC236}">
                <a16:creationId xmlns:a16="http://schemas.microsoft.com/office/drawing/2014/main" id="{1E848392-3BB6-4198-982D-FF0FD7FD8DC9}"/>
              </a:ext>
            </a:extLst>
          </p:cNvPr>
          <p:cNvSpPr txBox="1"/>
          <p:nvPr/>
        </p:nvSpPr>
        <p:spPr>
          <a:xfrm>
            <a:off x="11431278" y="1126897"/>
            <a:ext cx="495649" cy="923330"/>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a:t>
            </a:r>
          </a:p>
          <a:p>
            <a:r>
              <a:rPr lang="en-US" dirty="0">
                <a:latin typeface="Futura Medium" panose="020B0602020204020303" pitchFamily="34" charset="-79"/>
                <a:cs typeface="Futura Medium" panose="020B0602020204020303" pitchFamily="34" charset="-79"/>
              </a:rPr>
              <a:t>EF</a:t>
            </a:r>
          </a:p>
          <a:p>
            <a:r>
              <a:rPr lang="en-US" dirty="0">
                <a:latin typeface="Futura Medium" panose="020B0602020204020303" pitchFamily="34" charset="-79"/>
                <a:cs typeface="Futura Medium" panose="020B0602020204020303" pitchFamily="34" charset="-79"/>
              </a:rPr>
              <a:t>FG</a:t>
            </a:r>
          </a:p>
        </p:txBody>
      </p:sp>
      <p:sp>
        <p:nvSpPr>
          <p:cNvPr id="352" name="TextBox 351">
            <a:extLst>
              <a:ext uri="{FF2B5EF4-FFF2-40B4-BE49-F238E27FC236}">
                <a16:creationId xmlns:a16="http://schemas.microsoft.com/office/drawing/2014/main" id="{D184B429-C1BF-42B9-8111-C792414C0EB7}"/>
              </a:ext>
            </a:extLst>
          </p:cNvPr>
          <p:cNvSpPr txBox="1"/>
          <p:nvPr/>
        </p:nvSpPr>
        <p:spPr>
          <a:xfrm>
            <a:off x="11440003" y="3959235"/>
            <a:ext cx="654346"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ABC</a:t>
            </a:r>
          </a:p>
        </p:txBody>
      </p:sp>
      <p:sp>
        <p:nvSpPr>
          <p:cNvPr id="353" name="TextBox 352">
            <a:extLst>
              <a:ext uri="{FF2B5EF4-FFF2-40B4-BE49-F238E27FC236}">
                <a16:creationId xmlns:a16="http://schemas.microsoft.com/office/drawing/2014/main" id="{72E0D47F-5F98-41CA-B52A-AD3AC491895F}"/>
              </a:ext>
            </a:extLst>
          </p:cNvPr>
          <p:cNvSpPr txBox="1"/>
          <p:nvPr/>
        </p:nvSpPr>
        <p:spPr>
          <a:xfrm>
            <a:off x="11426238" y="4435402"/>
            <a:ext cx="671979" cy="646331"/>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BCD</a:t>
            </a:r>
          </a:p>
          <a:p>
            <a:endParaRPr lang="en-US" dirty="0">
              <a:latin typeface="Futura Medium" panose="020B0602020204020303" pitchFamily="34" charset="-79"/>
              <a:cs typeface="Futura Medium" panose="020B0602020204020303" pitchFamily="34" charset="-79"/>
            </a:endParaRPr>
          </a:p>
        </p:txBody>
      </p:sp>
      <p:sp>
        <p:nvSpPr>
          <p:cNvPr id="354" name="TextBox 353">
            <a:extLst>
              <a:ext uri="{FF2B5EF4-FFF2-40B4-BE49-F238E27FC236}">
                <a16:creationId xmlns:a16="http://schemas.microsoft.com/office/drawing/2014/main" id="{4C007E87-62BD-4F2F-9B64-35AFF611D3E6}"/>
              </a:ext>
            </a:extLst>
          </p:cNvPr>
          <p:cNvSpPr txBox="1"/>
          <p:nvPr/>
        </p:nvSpPr>
        <p:spPr>
          <a:xfrm>
            <a:off x="11432050" y="5468246"/>
            <a:ext cx="671979"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CED</a:t>
            </a:r>
          </a:p>
        </p:txBody>
      </p:sp>
      <p:sp>
        <p:nvSpPr>
          <p:cNvPr id="355" name="TextBox 354">
            <a:extLst>
              <a:ext uri="{FF2B5EF4-FFF2-40B4-BE49-F238E27FC236}">
                <a16:creationId xmlns:a16="http://schemas.microsoft.com/office/drawing/2014/main" id="{7EA2367E-26DA-4106-8E79-021E566251B0}"/>
              </a:ext>
            </a:extLst>
          </p:cNvPr>
          <p:cNvSpPr txBox="1"/>
          <p:nvPr/>
        </p:nvSpPr>
        <p:spPr>
          <a:xfrm>
            <a:off x="11435769" y="4966329"/>
            <a:ext cx="703911" cy="369332"/>
          </a:xfrm>
          <a:prstGeom prst="rect">
            <a:avLst/>
          </a:prstGeom>
          <a:noFill/>
        </p:spPr>
        <p:txBody>
          <a:bodyPr wrap="none" rtlCol="0">
            <a:spAutoFit/>
          </a:bodyPr>
          <a:lstStyle/>
          <a:p>
            <a:r>
              <a:rPr lang="en-US" dirty="0">
                <a:latin typeface="Futura Medium" panose="020B0602020204020303" pitchFamily="34" charset="-79"/>
                <a:cs typeface="Futura Medium" panose="020B0602020204020303" pitchFamily="34" charset="-79"/>
              </a:rPr>
              <a:t>ACG</a:t>
            </a:r>
          </a:p>
        </p:txBody>
      </p:sp>
      <p:sp>
        <p:nvSpPr>
          <p:cNvPr id="2" name="Rectangle 1">
            <a:extLst>
              <a:ext uri="{FF2B5EF4-FFF2-40B4-BE49-F238E27FC236}">
                <a16:creationId xmlns:a16="http://schemas.microsoft.com/office/drawing/2014/main" id="{40A9B750-2F76-468E-A0D3-2E4C24EBDF30}"/>
              </a:ext>
            </a:extLst>
          </p:cNvPr>
          <p:cNvSpPr/>
          <p:nvPr/>
        </p:nvSpPr>
        <p:spPr>
          <a:xfrm>
            <a:off x="11446888" y="6455183"/>
            <a:ext cx="671979" cy="369332"/>
          </a:xfrm>
          <a:prstGeom prst="rect">
            <a:avLst/>
          </a:prstGeom>
        </p:spPr>
        <p:txBody>
          <a:bodyPr wrap="none">
            <a:spAutoFit/>
          </a:bodyPr>
          <a:lstStyle/>
          <a:p>
            <a:r>
              <a:rPr lang="en-US" dirty="0">
                <a:latin typeface="Futura Medium" panose="020B0602020204020303" pitchFamily="34" charset="-79"/>
                <a:cs typeface="Futura Medium" panose="020B0602020204020303" pitchFamily="34" charset="-79"/>
              </a:rPr>
              <a:t>CFG</a:t>
            </a:r>
          </a:p>
        </p:txBody>
      </p:sp>
      <mc:AlternateContent xmlns:mc="http://schemas.openxmlformats.org/markup-compatibility/2006" xmlns:a14="http://schemas.microsoft.com/office/drawing/2010/main">
        <mc:Choice Requires="a14">
          <p:sp>
            <p:nvSpPr>
              <p:cNvPr id="361" name="Content Placeholder 2">
                <a:extLst>
                  <a:ext uri="{FF2B5EF4-FFF2-40B4-BE49-F238E27FC236}">
                    <a16:creationId xmlns:a16="http://schemas.microsoft.com/office/drawing/2014/main" id="{E3DACB67-43DB-4E0A-96A8-D4CCE8890B03}"/>
                  </a:ext>
                </a:extLst>
              </p:cNvPr>
              <p:cNvSpPr txBox="1">
                <a:spLocks/>
              </p:cNvSpPr>
              <p:nvPr/>
            </p:nvSpPr>
            <p:spPr>
              <a:xfrm>
                <a:off x="18145" y="807949"/>
                <a:ext cx="10152897" cy="14135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Minimize  </a:t>
                </a:r>
                <a14:m>
                  <m:oMath xmlns:m="http://schemas.openxmlformats.org/officeDocument/2006/math">
                    <m:r>
                      <a:rPr lang="en-US" sz="2400" i="1" smtClean="0">
                        <a:latin typeface="Cambria Math" panose="02040503050406030204" pitchFamily="18" charset="0"/>
                      </a:rPr>
                      <m:t>𝑙𝑜𝑠𝑠</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𝑣</m:t>
                        </m:r>
                      </m:e>
                    </m:d>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r>
                              <a:rPr lang="en-US" sz="2400" b="0" i="1" smtClean="0">
                                <a:solidFill>
                                  <a:schemeClr val="accent2"/>
                                </a:solidFill>
                                <a:latin typeface="Cambria Math" panose="02040503050406030204" pitchFamily="18" charset="0"/>
                              </a:rPr>
                              <m:t>𝑊</m:t>
                            </m:r>
                            <m:r>
                              <a:rPr lang="en-US" sz="2400" b="0" i="1" baseline="-25000" smtClean="0">
                                <a:solidFill>
                                  <a:schemeClr val="accent2"/>
                                </a:solidFill>
                                <a:latin typeface="Cambria Math" panose="02040503050406030204" pitchFamily="18" charset="0"/>
                              </a:rPr>
                              <m:t>𝐴𝑟𝑒𝑎</m:t>
                            </m:r>
                            <m:r>
                              <a:rPr lang="en-US" sz="2400" i="1" smtClean="0">
                                <a:latin typeface="Cambria Math" panose="02040503050406030204" pitchFamily="18" charset="0"/>
                              </a:rPr>
                              <m:t>𝑣</m:t>
                            </m:r>
                          </m:e>
                        </m:d>
                        <m:r>
                          <a:rPr lang="en-US" sz="2400" b="0" i="1" smtClean="0">
                            <a:latin typeface="Cambria Math" panose="02040503050406030204" pitchFamily="18" charset="0"/>
                          </a:rPr>
                          <m:t>|</m:t>
                        </m:r>
                      </m:e>
                      <m:sub>
                        <m:r>
                          <a:rPr lang="en-US" sz="2400" b="0" i="1" smtClean="0">
                            <a:latin typeface="Cambria Math" panose="02040503050406030204" pitchFamily="18" charset="0"/>
                          </a:rPr>
                          <m:t>1</m:t>
                        </m:r>
                      </m:sub>
                    </m:sSub>
                  </m:oMath>
                </a14:m>
                <a:r>
                  <a:rPr lang="en-US" sz="2400" dirty="0"/>
                  <a:t> (</a:t>
                </a:r>
                <a:r>
                  <a:rPr lang="en-US" sz="2400" dirty="0">
                    <a:solidFill>
                      <a:schemeClr val="accent2"/>
                    </a:solidFill>
                  </a:rPr>
                  <a:t>Area of triangles</a:t>
                </a:r>
                <a:r>
                  <a:rPr lang="en-US" sz="2400" dirty="0">
                    <a:latin typeface="Futura Medium" panose="020B0602020204020303" pitchFamily="34" charset="-79"/>
                    <a:cs typeface="Futura Medium" panose="020B0602020204020303" pitchFamily="34" charset="-79"/>
                  </a:rPr>
                  <a:t>)</a:t>
                </a:r>
                <a:endParaRPr lang="en-US" sz="2400" i="1" dirty="0">
                  <a:latin typeface="Cambria Math" panose="02040503050406030204" pitchFamily="18" charset="0"/>
                </a:endParaRPr>
              </a:p>
              <a:p>
                <a:pPr marL="0" indent="0">
                  <a:buNone/>
                </a:pPr>
                <a:r>
                  <a:rPr lang="en-US" sz="2400" dirty="0"/>
                  <a:t>Subject to </a:t>
                </a:r>
                <a14:m>
                  <m:oMath xmlns:m="http://schemas.openxmlformats.org/officeDocument/2006/math">
                    <m:r>
                      <a:rPr lang="en-US" sz="2400" i="1" smtClean="0">
                        <a:latin typeface="Cambria Math" panose="02040503050406030204" pitchFamily="18" charset="0"/>
                      </a:rPr>
                      <m:t>𝑣</m:t>
                    </m:r>
                    <m:r>
                      <a:rPr lang="en-US" sz="2400" i="1" smtClean="0">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𝜎</m:t>
                        </m:r>
                      </m:e>
                      <m:sub>
                        <m:r>
                          <a:rPr lang="en-US" sz="2400" i="1" smtClean="0">
                            <a:solidFill>
                              <a:srgbClr val="C00000"/>
                            </a:solidFill>
                            <a:latin typeface="Cambria Math" panose="02040503050406030204" pitchFamily="18" charset="0"/>
                          </a:rPr>
                          <m:t>𝑑𝑒𝑎𝑡h</m:t>
                        </m:r>
                      </m:sub>
                    </m:sSub>
                  </m:oMath>
                </a14:m>
                <a:r>
                  <a:rPr lang="en-US" sz="2400" dirty="0">
                    <a:latin typeface="Futura Medium" panose="020B0602020204020303" pitchFamily="34" charset="-79"/>
                    <a:cs typeface="Futura Medium" panose="020B0602020204020303" pitchFamily="34" charset="-79"/>
                  </a:rPr>
                  <a:t>+ </a:t>
                </a:r>
                <a:r>
                  <a:rPr lang="en-US" sz="2400" dirty="0">
                    <a:solidFill>
                      <a:srgbClr val="1454AF"/>
                    </a:solidFill>
                    <a:latin typeface="Futura Medium" panose="020B0602020204020303" pitchFamily="34" charset="-79"/>
                    <a:cs typeface="Futura Medium" panose="020B0602020204020303" pitchFamily="34" charset="-79"/>
                  </a:rPr>
                  <a:t>triangles born during the lifetime of </a:t>
                </a:r>
                <a14:m>
                  <m:oMath xmlns:m="http://schemas.openxmlformats.org/officeDocument/2006/math">
                    <m:sSup>
                      <m:sSupPr>
                        <m:ctrlPr>
                          <a:rPr lang="en-US" sz="2400" i="1">
                            <a:solidFill>
                              <a:srgbClr val="1454AF"/>
                            </a:solidFill>
                            <a:latin typeface="Cambria Math" panose="02040503050406030204" pitchFamily="18" charset="0"/>
                          </a:rPr>
                        </m:ctrlPr>
                      </m:sSupPr>
                      <m:e>
                        <m:r>
                          <a:rPr lang="en-US" sz="2400" i="1">
                            <a:solidFill>
                              <a:srgbClr val="1454AF"/>
                            </a:solidFill>
                            <a:latin typeface="Cambria Math" panose="02040503050406030204" pitchFamily="18" charset="0"/>
                          </a:rPr>
                          <m:t>𝑥</m:t>
                        </m:r>
                      </m:e>
                      <m:sup>
                        <m:r>
                          <a:rPr lang="en-US" sz="2400" i="1">
                            <a:solidFill>
                              <a:srgbClr val="1454AF"/>
                            </a:solidFill>
                            <a:latin typeface="Cambria Math" panose="02040503050406030204" pitchFamily="18" charset="0"/>
                          </a:rPr>
                          <m:t>𝑂𝑟𝑖𝑔</m:t>
                        </m:r>
                      </m:sup>
                    </m:sSup>
                  </m:oMath>
                </a14:m>
                <a:endParaRPr lang="en-US" sz="2400" dirty="0">
                  <a:latin typeface="Futura Medium" panose="020B0602020204020303" pitchFamily="34" charset="-79"/>
                  <a:cs typeface="Futura Medium" panose="020B0602020204020303" pitchFamily="34" charset="-79"/>
                </a:endParaRPr>
              </a:p>
              <a:p>
                <a:pPr marL="0" indent="0">
                  <a:buNone/>
                </a:pPr>
                <a14:m>
                  <m:oMath xmlns:m="http://schemas.openxmlformats.org/officeDocument/2006/math">
                    <m:r>
                      <a:rPr lang="en-US" sz="2400" b="0" i="1" smtClean="0">
                        <a:latin typeface="Cambria Math" panose="02040503050406030204" pitchFamily="18" charset="0"/>
                      </a:rPr>
                      <m:t>                    </m:t>
                    </m:r>
                    <m:r>
                      <a:rPr lang="en-US" sz="2400" i="1" smtClean="0">
                        <a:latin typeface="Cambria Math" panose="02040503050406030204" pitchFamily="18" charset="0"/>
                      </a:rPr>
                      <m:t>𝑥</m:t>
                    </m:r>
                    <m:r>
                      <a:rPr lang="en-US" sz="2400" i="1" smtClean="0">
                        <a:latin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𝑣</m:t>
                    </m:r>
                  </m:oMath>
                </a14:m>
                <a:r>
                  <a:rPr lang="en-US" sz="2400" dirty="0">
                    <a:latin typeface="Futura Medium" panose="020B0602020204020303" pitchFamily="34" charset="-79"/>
                    <a:cs typeface="Futura Medium" panose="020B0602020204020303" pitchFamily="34" charset="-79"/>
                  </a:rPr>
                  <a:t> must contain the </a:t>
                </a:r>
                <a:r>
                  <a:rPr lang="en-US" sz="2400" dirty="0">
                    <a:solidFill>
                      <a:srgbClr val="00B050"/>
                    </a:solidFill>
                    <a:latin typeface="Futura Medium" panose="020B0602020204020303" pitchFamily="34" charset="-79"/>
                    <a:cs typeface="Futura Medium" panose="020B0602020204020303" pitchFamily="34" charset="-79"/>
                  </a:rPr>
                  <a:t>edge born at Birth(</a:t>
                </a:r>
                <a14:m>
                  <m:oMath xmlns:m="http://schemas.openxmlformats.org/officeDocument/2006/math">
                    <m:sSup>
                      <m:sSupPr>
                        <m:ctrlPr>
                          <a:rPr lang="en-US" sz="2400" i="1" smtClean="0">
                            <a:solidFill>
                              <a:srgbClr val="00B050"/>
                            </a:solidFill>
                            <a:latin typeface="Cambria Math" panose="02040503050406030204" pitchFamily="18" charset="0"/>
                          </a:rPr>
                        </m:ctrlPr>
                      </m:sSupPr>
                      <m:e>
                        <m:r>
                          <a:rPr lang="en-US" sz="2400" i="1" smtClean="0">
                            <a:solidFill>
                              <a:srgbClr val="00B050"/>
                            </a:solidFill>
                            <a:latin typeface="Cambria Math" panose="02040503050406030204" pitchFamily="18" charset="0"/>
                          </a:rPr>
                          <m:t>𝑥</m:t>
                        </m:r>
                      </m:e>
                      <m:sup>
                        <m:r>
                          <a:rPr lang="en-US" sz="2400" i="1" smtClean="0">
                            <a:solidFill>
                              <a:srgbClr val="00B050"/>
                            </a:solidFill>
                            <a:latin typeface="Cambria Math" panose="02040503050406030204" pitchFamily="18" charset="0"/>
                          </a:rPr>
                          <m:t>𝑂𝑟𝑖𝑔</m:t>
                        </m:r>
                      </m:sup>
                    </m:sSup>
                    <m:r>
                      <a:rPr lang="en-US" sz="2400" i="1" smtClean="0">
                        <a:solidFill>
                          <a:srgbClr val="00B050"/>
                        </a:solidFill>
                        <a:latin typeface="Cambria Math" panose="02040503050406030204" pitchFamily="18" charset="0"/>
                      </a:rPr>
                      <m:t>)</m:t>
                    </m:r>
                  </m:oMath>
                </a14:m>
                <a:r>
                  <a:rPr lang="en-US" sz="2400" dirty="0">
                    <a:solidFill>
                      <a:srgbClr val="00B050"/>
                    </a:solidFill>
                    <a:latin typeface="Futura Medium" panose="020B0602020204020303" pitchFamily="34" charset="-79"/>
                    <a:cs typeface="Futura Medium" panose="020B0602020204020303" pitchFamily="34" charset="-79"/>
                  </a:rPr>
                  <a:t> </a:t>
                </a:r>
                <a:r>
                  <a:rPr lang="en-US" sz="2400" dirty="0">
                    <a:latin typeface="Futura Medium" panose="020B0602020204020303" pitchFamily="34" charset="-79"/>
                    <a:cs typeface="Futura Medium" panose="020B0602020204020303" pitchFamily="34" charset="-79"/>
                  </a:rPr>
                  <a:t>and </a:t>
                </a:r>
                <a:r>
                  <a:rPr lang="en-US" sz="2400" dirty="0">
                    <a:solidFill>
                      <a:srgbClr val="FF0000"/>
                    </a:solidFill>
                    <a:latin typeface="Futura Medium" panose="020B0602020204020303" pitchFamily="34" charset="-79"/>
                    <a:cs typeface="Futura Medium" panose="020B0602020204020303" pitchFamily="34" charset="-79"/>
                  </a:rPr>
                  <a:t>no edge born after</a:t>
                </a:r>
              </a:p>
              <a:p>
                <a:pPr marL="0" indent="0">
                  <a:buNone/>
                </a:pPr>
                <a:r>
                  <a:rPr lang="en-US" sz="2400" b="0" dirty="0">
                    <a:solidFill>
                      <a:schemeClr val="accent2"/>
                    </a:solidFill>
                  </a:rPr>
                  <a:t>                   </a:t>
                </a:r>
                <a14:m>
                  <m:oMath xmlns:m="http://schemas.openxmlformats.org/officeDocument/2006/math">
                    <m:r>
                      <a:rPr lang="en-US" sz="2400" b="0" i="1" smtClean="0">
                        <a:solidFill>
                          <a:schemeClr val="accent2"/>
                        </a:solidFill>
                        <a:latin typeface="Cambria Math" panose="02040503050406030204" pitchFamily="18" charset="0"/>
                      </a:rPr>
                      <m:t>𝑣</m:t>
                    </m:r>
                  </m:oMath>
                </a14:m>
                <a:r>
                  <a:rPr lang="en-US" sz="2400" dirty="0">
                    <a:solidFill>
                      <a:schemeClr val="accent2"/>
                    </a:solidFill>
                  </a:rPr>
                  <a:t> integral or not</a:t>
                </a:r>
                <a:endParaRPr lang="en-US" sz="2400" dirty="0">
                  <a:solidFill>
                    <a:srgbClr val="FF0000"/>
                  </a:solidFill>
                  <a:latin typeface="Futura Medium" panose="020B0602020204020303" pitchFamily="34" charset="-79"/>
                  <a:cs typeface="Futura Medium" panose="020B0602020204020303" pitchFamily="34" charset="-79"/>
                </a:endParaRPr>
              </a:p>
              <a:p>
                <a:endParaRPr lang="en-US" sz="2000" dirty="0">
                  <a:latin typeface="Futura Medium" panose="020B0602020204020303" pitchFamily="34" charset="-79"/>
                  <a:cs typeface="Futura Medium" panose="020B0602020204020303" pitchFamily="34" charset="-79"/>
                </a:endParaRPr>
              </a:p>
            </p:txBody>
          </p:sp>
        </mc:Choice>
        <mc:Fallback xmlns="">
          <p:sp>
            <p:nvSpPr>
              <p:cNvPr id="361" name="Content Placeholder 2">
                <a:extLst>
                  <a:ext uri="{FF2B5EF4-FFF2-40B4-BE49-F238E27FC236}">
                    <a16:creationId xmlns:a16="http://schemas.microsoft.com/office/drawing/2014/main" id="{E3DACB67-43DB-4E0A-96A8-D4CCE8890B03}"/>
                  </a:ext>
                </a:extLst>
              </p:cNvPr>
              <p:cNvSpPr txBox="1">
                <a:spLocks noRot="1" noChangeAspect="1" noMove="1" noResize="1" noEditPoints="1" noAdjustHandles="1" noChangeArrowheads="1" noChangeShapeType="1" noTextEdit="1"/>
              </p:cNvSpPr>
              <p:nvPr/>
            </p:nvSpPr>
            <p:spPr>
              <a:xfrm>
                <a:off x="18145" y="807949"/>
                <a:ext cx="10152897" cy="1413545"/>
              </a:xfrm>
              <a:prstGeom prst="rect">
                <a:avLst/>
              </a:prstGeom>
              <a:blipFill>
                <a:blip r:embed="rId9"/>
                <a:stretch>
                  <a:fillRect l="-661" t="-8658" b="-3896"/>
                </a:stretch>
              </a:blipFill>
            </p:spPr>
            <p:txBody>
              <a:bodyPr/>
              <a:lstStyle/>
              <a:p>
                <a:r>
                  <a:rPr lang="en-US">
                    <a:noFill/>
                  </a:rPr>
                  <a:t> </a:t>
                </a:r>
              </a:p>
            </p:txBody>
          </p:sp>
        </mc:Fallback>
      </mc:AlternateContent>
      <p:sp>
        <p:nvSpPr>
          <p:cNvPr id="362" name="Title 2">
            <a:extLst>
              <a:ext uri="{FF2B5EF4-FFF2-40B4-BE49-F238E27FC236}">
                <a16:creationId xmlns:a16="http://schemas.microsoft.com/office/drawing/2014/main" id="{392FB671-CFDE-4CDF-9ADB-BC80350F518A}"/>
              </a:ext>
            </a:extLst>
          </p:cNvPr>
          <p:cNvSpPr txBox="1">
            <a:spLocks/>
          </p:cNvSpPr>
          <p:nvPr/>
        </p:nvSpPr>
        <p:spPr>
          <a:xfrm>
            <a:off x="-1" y="-57150"/>
            <a:ext cx="9727597" cy="102323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50" b="1" dirty="0">
                <a:latin typeface="+mn-lt"/>
              </a:rPr>
              <a:t>Weighted Area of Triangles (a cycle bounds)</a:t>
            </a:r>
          </a:p>
        </p:txBody>
      </p:sp>
    </p:spTree>
    <p:extLst>
      <p:ext uri="{BB962C8B-B14F-4D97-AF65-F5344CB8AC3E}">
        <p14:creationId xmlns:p14="http://schemas.microsoft.com/office/powerpoint/2010/main" val="2829712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0B32-22CF-4DC1-AF57-5F570E77BF95}"/>
              </a:ext>
            </a:extLst>
          </p:cNvPr>
          <p:cNvSpPr>
            <a:spLocks noGrp="1"/>
          </p:cNvSpPr>
          <p:nvPr>
            <p:ph type="title"/>
          </p:nvPr>
        </p:nvSpPr>
        <p:spPr>
          <a:xfrm>
            <a:off x="233901" y="111886"/>
            <a:ext cx="10515600" cy="1325563"/>
          </a:xfrm>
        </p:spPr>
        <p:txBody>
          <a:bodyPr>
            <a:normAutofit/>
          </a:bodyPr>
          <a:lstStyle/>
          <a:p>
            <a:r>
              <a:rPr lang="en-US" sz="4250" b="1" dirty="0">
                <a:latin typeface="+mn-lt"/>
              </a:rPr>
              <a:t>A Note About Linear Programming</a:t>
            </a:r>
          </a:p>
        </p:txBody>
      </p:sp>
      <p:sp>
        <p:nvSpPr>
          <p:cNvPr id="4" name="Text Placeholder 3">
            <a:extLst>
              <a:ext uri="{FF2B5EF4-FFF2-40B4-BE49-F238E27FC236}">
                <a16:creationId xmlns:a16="http://schemas.microsoft.com/office/drawing/2014/main" id="{086BFEBD-9780-40A9-9EF9-637AFF98E130}"/>
              </a:ext>
            </a:extLst>
          </p:cNvPr>
          <p:cNvSpPr>
            <a:spLocks noGrp="1"/>
          </p:cNvSpPr>
          <p:nvPr>
            <p:ph type="body" idx="1"/>
          </p:nvPr>
        </p:nvSpPr>
        <p:spPr>
          <a:xfrm>
            <a:off x="605950" y="1375522"/>
            <a:ext cx="4346051" cy="379274"/>
          </a:xfrm>
        </p:spPr>
        <p:txBody>
          <a:bodyPr>
            <a:noAutofit/>
          </a:bodyPr>
          <a:lstStyle/>
          <a:p>
            <a:pPr marL="0" indent="0">
              <a:buNone/>
            </a:pPr>
            <a:r>
              <a:rPr lang="en-US" sz="2400" dirty="0">
                <a:solidFill>
                  <a:schemeClr val="accent2"/>
                </a:solidFill>
              </a:rPr>
              <a:t>Linear Programs </a:t>
            </a:r>
            <a:r>
              <a:rPr lang="en-US" sz="2400" dirty="0"/>
              <a:t>are of the form:</a:t>
            </a:r>
          </a:p>
        </p:txBody>
      </p:sp>
      <p:sp>
        <p:nvSpPr>
          <p:cNvPr id="7" name="Rectangle 6">
            <a:extLst>
              <a:ext uri="{FF2B5EF4-FFF2-40B4-BE49-F238E27FC236}">
                <a16:creationId xmlns:a16="http://schemas.microsoft.com/office/drawing/2014/main" id="{3D1884B6-A9B3-4DC0-9FDF-DFA17C74C043}"/>
              </a:ext>
            </a:extLst>
          </p:cNvPr>
          <p:cNvSpPr/>
          <p:nvPr/>
        </p:nvSpPr>
        <p:spPr>
          <a:xfrm>
            <a:off x="5619358" y="1334326"/>
            <a:ext cx="5258619" cy="461665"/>
          </a:xfrm>
          <a:prstGeom prst="rect">
            <a:avLst/>
          </a:prstGeom>
        </p:spPr>
        <p:txBody>
          <a:bodyPr wrap="none">
            <a:spAutoFit/>
          </a:bodyPr>
          <a:lstStyle/>
          <a:p>
            <a:r>
              <a:rPr lang="en-US" sz="2400" dirty="0">
                <a:solidFill>
                  <a:schemeClr val="accent2"/>
                </a:solidFill>
              </a:rPr>
              <a:t>Mixed Integer Programs </a:t>
            </a:r>
            <a:r>
              <a:rPr lang="en-US" sz="2400" dirty="0"/>
              <a:t>are of the form:</a:t>
            </a:r>
          </a:p>
        </p:txBody>
      </p:sp>
      <p:sp>
        <p:nvSpPr>
          <p:cNvPr id="9" name="Line">
            <a:extLst>
              <a:ext uri="{FF2B5EF4-FFF2-40B4-BE49-F238E27FC236}">
                <a16:creationId xmlns:a16="http://schemas.microsoft.com/office/drawing/2014/main" id="{1D4F8495-4D91-416E-B239-5B285268187E}"/>
              </a:ext>
            </a:extLst>
          </p:cNvPr>
          <p:cNvSpPr/>
          <p:nvPr/>
        </p:nvSpPr>
        <p:spPr>
          <a:xfrm rot="6101270" flipH="1">
            <a:off x="3529310" y="3144679"/>
            <a:ext cx="550780" cy="528042"/>
          </a:xfrm>
          <a:prstGeom prst="line">
            <a:avLst/>
          </a:prstGeom>
          <a:ln w="63500">
            <a:solidFill>
              <a:srgbClr val="929292"/>
            </a:solidFill>
            <a:miter lim="400000"/>
            <a:tailEnd type="triangle"/>
          </a:ln>
        </p:spPr>
        <p:txBody>
          <a:bodyPr lIns="25400" tIns="25400" rIns="25400" bIns="25400" anchor="ctr"/>
          <a:lstStyle/>
          <a:p>
            <a:endParaRPr sz="900" dirty="0"/>
          </a:p>
        </p:txBody>
      </p:sp>
      <p:sp>
        <p:nvSpPr>
          <p:cNvPr id="10" name="TextBox 9">
            <a:extLst>
              <a:ext uri="{FF2B5EF4-FFF2-40B4-BE49-F238E27FC236}">
                <a16:creationId xmlns:a16="http://schemas.microsoft.com/office/drawing/2014/main" id="{72A82E7B-3271-4D3E-A4A9-81B172DFE99D}"/>
              </a:ext>
            </a:extLst>
          </p:cNvPr>
          <p:cNvSpPr txBox="1"/>
          <p:nvPr/>
        </p:nvSpPr>
        <p:spPr>
          <a:xfrm>
            <a:off x="3891352" y="3731866"/>
            <a:ext cx="2093330" cy="646331"/>
          </a:xfrm>
          <a:prstGeom prst="rect">
            <a:avLst/>
          </a:prstGeom>
          <a:noFill/>
        </p:spPr>
        <p:txBody>
          <a:bodyPr wrap="none" rtlCol="0">
            <a:spAutoFit/>
          </a:bodyPr>
          <a:lstStyle/>
          <a:p>
            <a:r>
              <a:rPr lang="en-US" dirty="0">
                <a:solidFill>
                  <a:schemeClr val="accent2"/>
                </a:solidFill>
              </a:rPr>
              <a:t>Fewer constraints,</a:t>
            </a:r>
          </a:p>
          <a:p>
            <a:r>
              <a:rPr lang="en-US" dirty="0">
                <a:solidFill>
                  <a:schemeClr val="accent2"/>
                </a:solidFill>
              </a:rPr>
              <a:t>Convex optimization</a:t>
            </a:r>
          </a:p>
        </p:txBody>
      </p:sp>
      <p:sp>
        <p:nvSpPr>
          <p:cNvPr id="11" name="Line">
            <a:extLst>
              <a:ext uri="{FF2B5EF4-FFF2-40B4-BE49-F238E27FC236}">
                <a16:creationId xmlns:a16="http://schemas.microsoft.com/office/drawing/2014/main" id="{447EBC6D-C22D-441E-B2B8-CD21ACD3836B}"/>
              </a:ext>
            </a:extLst>
          </p:cNvPr>
          <p:cNvSpPr/>
          <p:nvPr/>
        </p:nvSpPr>
        <p:spPr>
          <a:xfrm rot="6101270" flipH="1">
            <a:off x="9291614" y="3156990"/>
            <a:ext cx="550780" cy="528042"/>
          </a:xfrm>
          <a:prstGeom prst="line">
            <a:avLst/>
          </a:prstGeom>
          <a:ln w="63500">
            <a:solidFill>
              <a:srgbClr val="929292"/>
            </a:solidFill>
            <a:miter lim="400000"/>
            <a:tailEnd type="triangle"/>
          </a:ln>
        </p:spPr>
        <p:txBody>
          <a:bodyPr lIns="25400" tIns="25400" rIns="25400" bIns="25400" anchor="ctr"/>
          <a:lstStyle/>
          <a:p>
            <a:endParaRPr sz="900" dirty="0"/>
          </a:p>
        </p:txBody>
      </p:sp>
      <p:sp>
        <p:nvSpPr>
          <p:cNvPr id="12" name="Rectangle 11">
            <a:extLst>
              <a:ext uri="{FF2B5EF4-FFF2-40B4-BE49-F238E27FC236}">
                <a16:creationId xmlns:a16="http://schemas.microsoft.com/office/drawing/2014/main" id="{65866A02-EA00-46A6-A4F8-203BD6EBE6CE}"/>
              </a:ext>
            </a:extLst>
          </p:cNvPr>
          <p:cNvSpPr/>
          <p:nvPr/>
        </p:nvSpPr>
        <p:spPr>
          <a:xfrm>
            <a:off x="9591518" y="3715545"/>
            <a:ext cx="2093330" cy="646331"/>
          </a:xfrm>
          <a:prstGeom prst="rect">
            <a:avLst/>
          </a:prstGeom>
        </p:spPr>
        <p:txBody>
          <a:bodyPr wrap="square">
            <a:spAutoFit/>
          </a:bodyPr>
          <a:lstStyle/>
          <a:p>
            <a:r>
              <a:rPr lang="en-US" dirty="0">
                <a:solidFill>
                  <a:schemeClr val="accent2"/>
                </a:solidFill>
              </a:rPr>
              <a:t>More constraints,</a:t>
            </a:r>
          </a:p>
          <a:p>
            <a:r>
              <a:rPr lang="en-US" dirty="0">
                <a:solidFill>
                  <a:schemeClr val="accent2"/>
                </a:solidFill>
              </a:rPr>
              <a:t>Discrete problem</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45308E8-249B-48CC-87A3-172ADD56CCFC}"/>
                  </a:ext>
                </a:extLst>
              </p:cNvPr>
              <p:cNvSpPr txBox="1"/>
              <p:nvPr/>
            </p:nvSpPr>
            <p:spPr>
              <a:xfrm>
                <a:off x="479075" y="4384881"/>
                <a:ext cx="6483378" cy="1938992"/>
              </a:xfrm>
              <a:prstGeom prst="rect">
                <a:avLst/>
              </a:prstGeom>
              <a:noFill/>
            </p:spPr>
            <p:txBody>
              <a:bodyPr wrap="none" rtlCol="0">
                <a:spAutoFit/>
              </a:bodyPr>
              <a:lstStyle/>
              <a:p>
                <a:r>
                  <a:rPr lang="en-US" sz="2400" dirty="0"/>
                  <a:t>All programs discussed can be written in the form:</a:t>
                </a:r>
              </a:p>
              <a:p>
                <a:r>
                  <a:rPr lang="en-US" sz="2400" dirty="0"/>
                  <a:t>     minimize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𝑊𝑥</m:t>
                            </m:r>
                          </m:e>
                        </m:d>
                        <m:r>
                          <a:rPr lang="en-US" sz="2400" b="0" i="1" smtClean="0">
                            <a:latin typeface="Cambria Math" panose="02040503050406030204" pitchFamily="18" charset="0"/>
                          </a:rPr>
                          <m:t>|</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𝜎</m:t>
                        </m:r>
                      </m:sub>
                      <m:sup/>
                      <m:e>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e>
                    </m:nary>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 </m:t>
                        </m:r>
                      </m:sup>
                    </m:sSup>
                    <m:r>
                      <a:rPr lang="en-US" sz="2400" b="0" i="1" smtClean="0">
                        <a:latin typeface="Cambria Math" panose="02040503050406030204" pitchFamily="18" charset="0"/>
                      </a:rPr>
                      <m:t>)</m:t>
                    </m:r>
                  </m:oMath>
                </a14:m>
                <a:endParaRPr lang="en-US" sz="2400" dirty="0"/>
              </a:p>
              <a:p>
                <a:r>
                  <a:rPr lang="en-US" sz="2400" dirty="0"/>
                  <a:t>     subject to   </a:t>
                </a:r>
                <a14:m>
                  <m:oMath xmlns:m="http://schemas.openxmlformats.org/officeDocument/2006/math">
                    <m:r>
                      <a:rPr lang="en-US" sz="2400" b="0" i="1" smtClean="0">
                        <a:latin typeface="Cambria Math" panose="02040503050406030204" pitchFamily="18" charset="0"/>
                      </a:rPr>
                      <m:t>𝑥</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 </m:t>
                        </m:r>
                      </m:sup>
                    </m:sSup>
                  </m:oMath>
                </a14:m>
                <a:endParaRPr lang="en-US" sz="2400" dirty="0"/>
              </a:p>
              <a:p>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oMath>
                </a14:m>
                <a:r>
                  <a:rPr lang="en-US" sz="2400" dirty="0"/>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m:t>
                        </m:r>
                      </m:sup>
                    </m:sSup>
                  </m:oMath>
                </a14:m>
                <a:r>
                  <a:rPr lang="en-US" sz="2400" dirty="0"/>
                  <a:t>≥ 0</a:t>
                </a:r>
              </a:p>
              <a:p>
                <a:r>
                  <a:rPr lang="en-US" sz="2400" dirty="0"/>
                  <a:t>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oMath>
                </a14:m>
                <a:r>
                  <a:rPr lang="en-US" sz="2400" dirty="0"/>
                  <a:t>1 or 2 chains, integral or not        </a:t>
                </a:r>
              </a:p>
            </p:txBody>
          </p:sp>
        </mc:Choice>
        <mc:Fallback xmlns="">
          <p:sp>
            <p:nvSpPr>
              <p:cNvPr id="15" name="TextBox 14">
                <a:extLst>
                  <a:ext uri="{FF2B5EF4-FFF2-40B4-BE49-F238E27FC236}">
                    <a16:creationId xmlns:a16="http://schemas.microsoft.com/office/drawing/2014/main" id="{745308E8-249B-48CC-87A3-172ADD56CCFC}"/>
                  </a:ext>
                </a:extLst>
              </p:cNvPr>
              <p:cNvSpPr txBox="1">
                <a:spLocks noRot="1" noChangeAspect="1" noMove="1" noResize="1" noEditPoints="1" noAdjustHandles="1" noChangeArrowheads="1" noChangeShapeType="1" noTextEdit="1"/>
              </p:cNvSpPr>
              <p:nvPr/>
            </p:nvSpPr>
            <p:spPr>
              <a:xfrm>
                <a:off x="479075" y="4384881"/>
                <a:ext cx="6483378" cy="1938992"/>
              </a:xfrm>
              <a:prstGeom prst="rect">
                <a:avLst/>
              </a:prstGeom>
              <a:blipFill>
                <a:blip r:embed="rId6"/>
                <a:stretch>
                  <a:fillRect l="-1505" t="-12264" r="-470" b="-6289"/>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FB9807A6-74C2-413A-B02D-537856A552FA}"/>
              </a:ext>
            </a:extLst>
          </p:cNvPr>
          <p:cNvSpPr/>
          <p:nvPr/>
        </p:nvSpPr>
        <p:spPr>
          <a:xfrm flipV="1">
            <a:off x="8812569" y="3948413"/>
            <a:ext cx="165654" cy="327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8771EAD-218E-4A2F-8318-F1BB61A9DF44}"/>
                  </a:ext>
                </a:extLst>
              </p:cNvPr>
              <p:cNvSpPr txBox="1"/>
              <p:nvPr/>
            </p:nvSpPr>
            <p:spPr>
              <a:xfrm>
                <a:off x="1515150" y="1743466"/>
                <a:ext cx="2430089" cy="1200329"/>
              </a:xfrm>
              <a:prstGeom prst="rect">
                <a:avLst/>
              </a:prstGeom>
              <a:noFill/>
            </p:spPr>
            <p:txBody>
              <a:bodyPr wrap="none" rtlCol="0">
                <a:spAutoFit/>
              </a:bodyPr>
              <a:lstStyle/>
              <a:p>
                <a:r>
                  <a:rPr lang="en-US" sz="2400" dirty="0"/>
                  <a:t>minimize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𝑇</m:t>
                        </m:r>
                      </m:sup>
                    </m:sSup>
                    <m:r>
                      <a:rPr lang="en-US" sz="2400" i="1">
                        <a:latin typeface="Cambria Math" panose="02040503050406030204" pitchFamily="18" charset="0"/>
                      </a:rPr>
                      <m:t>𝑥</m:t>
                    </m:r>
                  </m:oMath>
                </a14:m>
                <a:endParaRPr lang="en-US" sz="2400" dirty="0"/>
              </a:p>
              <a:p>
                <a:r>
                  <a:rPr lang="en-US" sz="2400" dirty="0"/>
                  <a:t>subject to </a:t>
                </a:r>
                <a14:m>
                  <m:oMath xmlns:m="http://schemas.openxmlformats.org/officeDocument/2006/math">
                    <m:r>
                      <a:rPr lang="en-US" sz="2400" i="1">
                        <a:latin typeface="Cambria Math" panose="02040503050406030204" pitchFamily="18" charset="0"/>
                      </a:rPr>
                      <m:t>𝐴𝑥</m:t>
                    </m:r>
                    <m:r>
                      <a:rPr lang="en-US" sz="2400" i="1">
                        <a:latin typeface="Cambria Math" panose="02040503050406030204" pitchFamily="18" charset="0"/>
                      </a:rPr>
                      <m:t>=</m:t>
                    </m:r>
                    <m:r>
                      <a:rPr lang="en-US" sz="2400" i="1">
                        <a:latin typeface="Cambria Math" panose="02040503050406030204" pitchFamily="18" charset="0"/>
                      </a:rPr>
                      <m:t>𝑏</m:t>
                    </m:r>
                  </m:oMath>
                </a14:m>
                <a:endParaRPr lang="en-US" sz="2400" dirty="0"/>
              </a:p>
              <a:p>
                <a:r>
                  <a:rPr lang="en-US" sz="2400" dirty="0"/>
                  <a:t>                     </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m:t>
                    </m:r>
                  </m:oMath>
                </a14:m>
                <a:endParaRPr lang="en-US" sz="2400" dirty="0"/>
              </a:p>
            </p:txBody>
          </p:sp>
        </mc:Choice>
        <mc:Fallback xmlns="">
          <p:sp>
            <p:nvSpPr>
              <p:cNvPr id="18" name="TextBox 17">
                <a:extLst>
                  <a:ext uri="{FF2B5EF4-FFF2-40B4-BE49-F238E27FC236}">
                    <a16:creationId xmlns:a16="http://schemas.microsoft.com/office/drawing/2014/main" id="{C8771EAD-218E-4A2F-8318-F1BB61A9DF44}"/>
                  </a:ext>
                </a:extLst>
              </p:cNvPr>
              <p:cNvSpPr txBox="1">
                <a:spLocks noRot="1" noChangeAspect="1" noMove="1" noResize="1" noEditPoints="1" noAdjustHandles="1" noChangeArrowheads="1" noChangeShapeType="1" noTextEdit="1"/>
              </p:cNvSpPr>
              <p:nvPr/>
            </p:nvSpPr>
            <p:spPr>
              <a:xfrm>
                <a:off x="1515150" y="1743466"/>
                <a:ext cx="2430089" cy="1200329"/>
              </a:xfrm>
              <a:prstGeom prst="rect">
                <a:avLst/>
              </a:prstGeom>
              <a:blipFill>
                <a:blip r:embed="rId4"/>
                <a:stretch>
                  <a:fillRect l="-4020" t="-4061" r="-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726ACB-0240-48CD-9215-CA876C721BF8}"/>
                  </a:ext>
                </a:extLst>
              </p:cNvPr>
              <p:cNvSpPr txBox="1"/>
              <p:nvPr/>
            </p:nvSpPr>
            <p:spPr>
              <a:xfrm>
                <a:off x="6146873" y="1743466"/>
                <a:ext cx="3266151" cy="1569660"/>
              </a:xfrm>
              <a:prstGeom prst="rect">
                <a:avLst/>
              </a:prstGeom>
              <a:noFill/>
            </p:spPr>
            <p:txBody>
              <a:bodyPr wrap="none" rtlCol="0">
                <a:spAutoFit/>
              </a:bodyPr>
              <a:lstStyle/>
              <a:p>
                <a:r>
                  <a:rPr lang="en-US" sz="2400" dirty="0"/>
                  <a:t>minimize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i="1">
                            <a:latin typeface="Cambria Math" panose="02040503050406030204" pitchFamily="18" charset="0"/>
                          </a:rPr>
                          <m:t>𝑇</m:t>
                        </m:r>
                      </m:sup>
                    </m:sSup>
                    <m:r>
                      <a:rPr lang="en-US" sz="2400" i="1">
                        <a:latin typeface="Cambria Math" panose="02040503050406030204" pitchFamily="18" charset="0"/>
                      </a:rPr>
                      <m:t>𝑥</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𝑑</m:t>
                        </m:r>
                      </m:e>
                      <m:sup>
                        <m:r>
                          <a:rPr lang="en-US" sz="2400" i="1">
                            <a:latin typeface="Cambria Math" panose="02040503050406030204" pitchFamily="18" charset="0"/>
                          </a:rPr>
                          <m:t>𝑇</m:t>
                        </m:r>
                      </m:sup>
                    </m:sSup>
                    <m:r>
                      <a:rPr lang="en-US" sz="2400" b="0" i="1" smtClean="0">
                        <a:latin typeface="Cambria Math" panose="02040503050406030204" pitchFamily="18" charset="0"/>
                      </a:rPr>
                      <m:t>𝑦</m:t>
                    </m:r>
                  </m:oMath>
                </a14:m>
                <a:endParaRPr lang="en-US" sz="2400" dirty="0"/>
              </a:p>
              <a:p>
                <a:r>
                  <a:rPr lang="en-US" sz="2400" dirty="0"/>
                  <a:t>subject to </a:t>
                </a:r>
                <a14:m>
                  <m:oMath xmlns:m="http://schemas.openxmlformats.org/officeDocument/2006/math">
                    <m:r>
                      <a:rPr lang="en-US" sz="2400" i="1">
                        <a:latin typeface="Cambria Math" panose="02040503050406030204" pitchFamily="18" charset="0"/>
                      </a:rPr>
                      <m:t>𝐴𝑥</m:t>
                    </m:r>
                    <m:r>
                      <a:rPr lang="en-US" sz="2400" b="0" i="1" smtClean="0">
                        <a:latin typeface="Cambria Math" panose="02040503050406030204" pitchFamily="18" charset="0"/>
                      </a:rPr>
                      <m:t>+</m:t>
                    </m:r>
                    <m:r>
                      <a:rPr lang="en-US" sz="2400" b="0" i="1" smtClean="0">
                        <a:latin typeface="Cambria Math" panose="02040503050406030204" pitchFamily="18" charset="0"/>
                      </a:rPr>
                      <m:t>𝐵𝑦</m:t>
                    </m:r>
                    <m:r>
                      <a:rPr lang="en-US" sz="2400" i="1">
                        <a:latin typeface="Cambria Math" panose="02040503050406030204" pitchFamily="18" charset="0"/>
                      </a:rPr>
                      <m:t>=</m:t>
                    </m:r>
                    <m:r>
                      <a:rPr lang="en-US" sz="2400" i="1">
                        <a:latin typeface="Cambria Math" panose="02040503050406030204" pitchFamily="18" charset="0"/>
                      </a:rPr>
                      <m:t>𝑏</m:t>
                    </m:r>
                  </m:oMath>
                </a14:m>
                <a:endParaRPr lang="en-US" sz="2400" dirty="0"/>
              </a:p>
              <a:p>
                <a:r>
                  <a:rPr lang="en-US" sz="2400" dirty="0"/>
                  <a:t>                     </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m:t>
                    </m:r>
                  </m:oMath>
                </a14:m>
                <a:endParaRPr lang="en-US" sz="2400" dirty="0"/>
              </a:p>
              <a:p>
                <a:r>
                  <a:rPr lang="en-US" sz="2400" dirty="0"/>
                  <a:t> </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𝑥</m:t>
                    </m:r>
                  </m:oMath>
                </a14:m>
                <a:r>
                  <a:rPr lang="en-US" sz="2400" dirty="0"/>
                  <a:t> integer</a:t>
                </a:r>
              </a:p>
            </p:txBody>
          </p:sp>
        </mc:Choice>
        <mc:Fallback xmlns="">
          <p:sp>
            <p:nvSpPr>
              <p:cNvPr id="19" name="TextBox 18">
                <a:extLst>
                  <a:ext uri="{FF2B5EF4-FFF2-40B4-BE49-F238E27FC236}">
                    <a16:creationId xmlns:a16="http://schemas.microsoft.com/office/drawing/2014/main" id="{F7726ACB-0240-48CD-9215-CA876C721BF8}"/>
                  </a:ext>
                </a:extLst>
              </p:cNvPr>
              <p:cNvSpPr txBox="1">
                <a:spLocks noRot="1" noChangeAspect="1" noMove="1" noResize="1" noEditPoints="1" noAdjustHandles="1" noChangeArrowheads="1" noChangeShapeType="1" noTextEdit="1"/>
              </p:cNvSpPr>
              <p:nvPr/>
            </p:nvSpPr>
            <p:spPr>
              <a:xfrm>
                <a:off x="6146873" y="1743466"/>
                <a:ext cx="3266151" cy="1569660"/>
              </a:xfrm>
              <a:prstGeom prst="rect">
                <a:avLst/>
              </a:prstGeom>
              <a:blipFill>
                <a:blip r:embed="rId5"/>
                <a:stretch>
                  <a:fillRect l="-2799" t="-3113" b="-8171"/>
                </a:stretch>
              </a:blipFill>
            </p:spPr>
            <p:txBody>
              <a:bodyPr/>
              <a:lstStyle/>
              <a:p>
                <a:r>
                  <a:rPr lang="en-US">
                    <a:noFill/>
                  </a:rPr>
                  <a:t> </a:t>
                </a:r>
              </a:p>
            </p:txBody>
          </p:sp>
        </mc:Fallback>
      </mc:AlternateContent>
    </p:spTree>
    <p:extLst>
      <p:ext uri="{BB962C8B-B14F-4D97-AF65-F5344CB8AC3E}">
        <p14:creationId xmlns:p14="http://schemas.microsoft.com/office/powerpoint/2010/main" val="666767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ircle"/>
          <p:cNvSpPr/>
          <p:nvPr/>
        </p:nvSpPr>
        <p:spPr>
          <a:xfrm>
            <a:off x="838047" y="748649"/>
            <a:ext cx="4842631" cy="4842631"/>
          </a:xfrm>
          <a:prstGeom prst="ellipse">
            <a:avLst/>
          </a:prstGeom>
          <a:solidFill>
            <a:srgbClr val="B3B3B3"/>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13" name="Circle"/>
          <p:cNvSpPr/>
          <p:nvPr/>
        </p:nvSpPr>
        <p:spPr>
          <a:xfrm>
            <a:off x="3505784" y="4025433"/>
            <a:ext cx="703069" cy="703069"/>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14" name="Circle"/>
          <p:cNvSpPr/>
          <p:nvPr/>
        </p:nvSpPr>
        <p:spPr>
          <a:xfrm>
            <a:off x="1983818" y="1252245"/>
            <a:ext cx="1543538" cy="1543538"/>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15" name="Shape"/>
          <p:cNvSpPr/>
          <p:nvPr/>
        </p:nvSpPr>
        <p:spPr>
          <a:xfrm>
            <a:off x="1087093" y="2489271"/>
            <a:ext cx="4471482" cy="2867552"/>
          </a:xfrm>
          <a:custGeom>
            <a:avLst/>
            <a:gdLst/>
            <a:ahLst/>
            <a:cxnLst>
              <a:cxn ang="0">
                <a:pos x="wd2" y="hd2"/>
              </a:cxn>
              <a:cxn ang="5400000">
                <a:pos x="wd2" y="hd2"/>
              </a:cxn>
              <a:cxn ang="10800000">
                <a:pos x="wd2" y="hd2"/>
              </a:cxn>
              <a:cxn ang="16200000">
                <a:pos x="wd2" y="hd2"/>
              </a:cxn>
            </a:cxnLst>
            <a:rect l="0" t="0" r="r" b="b"/>
            <a:pathLst>
              <a:path w="17923" h="18580" extrusionOk="0">
                <a:moveTo>
                  <a:pt x="10776" y="4329"/>
                </a:moveTo>
                <a:cubicBezTo>
                  <a:pt x="12081" y="4561"/>
                  <a:pt x="11781" y="7413"/>
                  <a:pt x="12360" y="9099"/>
                </a:cubicBezTo>
                <a:cubicBezTo>
                  <a:pt x="14579" y="15561"/>
                  <a:pt x="20821" y="1588"/>
                  <a:pt x="16345" y="75"/>
                </a:cubicBezTo>
                <a:cubicBezTo>
                  <a:pt x="14783" y="-453"/>
                  <a:pt x="13436" y="1862"/>
                  <a:pt x="13386" y="4676"/>
                </a:cubicBezTo>
                <a:cubicBezTo>
                  <a:pt x="13330" y="7795"/>
                  <a:pt x="14824" y="10683"/>
                  <a:pt x="14417" y="13844"/>
                </a:cubicBezTo>
                <a:cubicBezTo>
                  <a:pt x="14005" y="17045"/>
                  <a:pt x="12151" y="18914"/>
                  <a:pt x="10018" y="18529"/>
                </a:cubicBezTo>
                <a:cubicBezTo>
                  <a:pt x="6985" y="17982"/>
                  <a:pt x="4925" y="13729"/>
                  <a:pt x="2449" y="11483"/>
                </a:cubicBezTo>
                <a:cubicBezTo>
                  <a:pt x="-69" y="9199"/>
                  <a:pt x="-779" y="4483"/>
                  <a:pt x="948" y="4042"/>
                </a:cubicBezTo>
                <a:cubicBezTo>
                  <a:pt x="4261" y="3195"/>
                  <a:pt x="51" y="21147"/>
                  <a:pt x="4381" y="15222"/>
                </a:cubicBezTo>
                <a:cubicBezTo>
                  <a:pt x="5330" y="13923"/>
                  <a:pt x="3579" y="10116"/>
                  <a:pt x="5291" y="9470"/>
                </a:cubicBezTo>
                <a:cubicBezTo>
                  <a:pt x="6564" y="8991"/>
                  <a:pt x="6599" y="12311"/>
                  <a:pt x="7618" y="12710"/>
                </a:cubicBezTo>
                <a:cubicBezTo>
                  <a:pt x="10852" y="13976"/>
                  <a:pt x="8154" y="3864"/>
                  <a:pt x="10776" y="4329"/>
                </a:cubicBezTo>
                <a:close/>
              </a:path>
            </a:pathLst>
          </a:custGeom>
          <a:ln w="50800">
            <a:solidFill>
              <a:schemeClr val="accent1">
                <a:lumOff val="-13575"/>
              </a:schemeClr>
            </a:solidFill>
            <a:custDash>
              <a:ds d="200000" sp="200000"/>
            </a:custDash>
            <a:miter lim="400000"/>
          </a:ln>
        </p:spPr>
        <p:txBody>
          <a:bodyPr lIns="25400" tIns="25400" rIns="25400" bIns="25400" anchor="ctr"/>
          <a:lstStyle/>
          <a:p>
            <a:endParaRPr sz="900"/>
          </a:p>
        </p:txBody>
      </p:sp>
      <mc:AlternateContent xmlns:mc="http://schemas.openxmlformats.org/markup-compatibility/2006" xmlns:a14="http://schemas.microsoft.com/office/drawing/2010/main">
        <mc:Choice Requires="a14">
          <p:sp>
            <p:nvSpPr>
              <p:cNvPr id="116" name="Equation"/>
              <p:cNvSpPr txBox="1"/>
              <p:nvPr/>
            </p:nvSpPr>
            <p:spPr>
              <a:xfrm>
                <a:off x="2816456" y="3628792"/>
                <a:ext cx="507127" cy="669414"/>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4350" i="1">
                          <a:solidFill>
                            <a:srgbClr val="0075B9"/>
                          </a:solidFill>
                          <a:latin typeface="Cambria Math" panose="02040503050406030204" pitchFamily="18" charset="0"/>
                        </a:rPr>
                        <m:t>𝐵</m:t>
                      </m:r>
                    </m:oMath>
                  </m:oMathPara>
                </a14:m>
                <a:endParaRPr sz="4350">
                  <a:solidFill>
                    <a:srgbClr val="0076BA"/>
                  </a:solidFill>
                </a:endParaRPr>
              </a:p>
            </p:txBody>
          </p:sp>
        </mc:Choice>
        <mc:Fallback xmlns="">
          <p:sp>
            <p:nvSpPr>
              <p:cNvPr id="116" name="Equation"/>
              <p:cNvSpPr txBox="1">
                <a:spLocks noRot="1" noChangeAspect="1" noMove="1" noResize="1" noEditPoints="1" noAdjustHandles="1" noChangeArrowheads="1" noChangeShapeType="1" noTextEdit="1"/>
              </p:cNvSpPr>
              <p:nvPr/>
            </p:nvSpPr>
            <p:spPr>
              <a:xfrm>
                <a:off x="2816456" y="3628792"/>
                <a:ext cx="507127" cy="669414"/>
              </a:xfrm>
              <a:prstGeom prst="rect">
                <a:avLst/>
              </a:prstGeom>
              <a:blipFill>
                <a:blip r:embed="rId3"/>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Equation"/>
              <p:cNvSpPr txBox="1"/>
              <p:nvPr/>
            </p:nvSpPr>
            <p:spPr>
              <a:xfrm>
                <a:off x="1516397" y="5410905"/>
                <a:ext cx="499304" cy="669414"/>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4350" i="1">
                          <a:solidFill>
                            <a:srgbClr val="000000"/>
                          </a:solidFill>
                          <a:latin typeface="Cambria Math" panose="02040503050406030204" pitchFamily="18" charset="0"/>
                        </a:rPr>
                        <m:t>𝑋</m:t>
                      </m:r>
                    </m:oMath>
                  </m:oMathPara>
                </a14:m>
                <a:endParaRPr sz="4350"/>
              </a:p>
            </p:txBody>
          </p:sp>
        </mc:Choice>
        <mc:Fallback xmlns="">
          <p:sp>
            <p:nvSpPr>
              <p:cNvPr id="117" name="Equation"/>
              <p:cNvSpPr txBox="1">
                <a:spLocks noRot="1" noChangeAspect="1" noMove="1" noResize="1" noEditPoints="1" noAdjustHandles="1" noChangeArrowheads="1" noChangeShapeType="1" noTextEdit="1"/>
              </p:cNvSpPr>
              <p:nvPr/>
            </p:nvSpPr>
            <p:spPr>
              <a:xfrm>
                <a:off x="1516397" y="5410905"/>
                <a:ext cx="499304" cy="669414"/>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18" name="Line"/>
          <p:cNvSpPr/>
          <p:nvPr/>
        </p:nvSpPr>
        <p:spPr>
          <a:xfrm>
            <a:off x="6005926" y="3169965"/>
            <a:ext cx="965815" cy="1"/>
          </a:xfrm>
          <a:prstGeom prst="line">
            <a:avLst/>
          </a:prstGeom>
          <a:ln w="177800">
            <a:solidFill>
              <a:srgbClr val="000000"/>
            </a:solidFill>
            <a:miter lim="400000"/>
            <a:tailEnd type="triangle"/>
          </a:ln>
        </p:spPr>
        <p:txBody>
          <a:bodyPr lIns="25400" tIns="25400" rIns="25400" bIns="25400" anchor="ctr"/>
          <a:lstStyle/>
          <a:p>
            <a:endParaRPr sz="900"/>
          </a:p>
        </p:txBody>
      </p:sp>
      <p:sp>
        <p:nvSpPr>
          <p:cNvPr id="119" name="Circle"/>
          <p:cNvSpPr/>
          <p:nvPr/>
        </p:nvSpPr>
        <p:spPr>
          <a:xfrm>
            <a:off x="7296989" y="748649"/>
            <a:ext cx="4842631" cy="4842631"/>
          </a:xfrm>
          <a:prstGeom prst="ellipse">
            <a:avLst/>
          </a:prstGeom>
          <a:solidFill>
            <a:srgbClr val="B3B3B3"/>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0" name="Circle"/>
          <p:cNvSpPr/>
          <p:nvPr/>
        </p:nvSpPr>
        <p:spPr>
          <a:xfrm>
            <a:off x="9964726" y="4025433"/>
            <a:ext cx="703069" cy="703069"/>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1" name="Circle"/>
          <p:cNvSpPr/>
          <p:nvPr/>
        </p:nvSpPr>
        <p:spPr>
          <a:xfrm>
            <a:off x="8442760" y="1252245"/>
            <a:ext cx="1543538" cy="1543538"/>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mc:AlternateContent xmlns:mc="http://schemas.openxmlformats.org/markup-compatibility/2006" xmlns:a14="http://schemas.microsoft.com/office/drawing/2010/main">
        <mc:Choice Requires="a14">
          <p:sp>
            <p:nvSpPr>
              <p:cNvPr id="122" name="Equation"/>
              <p:cNvSpPr txBox="1"/>
              <p:nvPr/>
            </p:nvSpPr>
            <p:spPr>
              <a:xfrm>
                <a:off x="9425687" y="3664683"/>
                <a:ext cx="676147" cy="669414"/>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lang="ar-SA" sz="4350" i="1" smtClean="0">
                              <a:solidFill>
                                <a:schemeClr val="accent6">
                                  <a:lumMod val="50000"/>
                                </a:schemeClr>
                              </a:solidFill>
                              <a:latin typeface="Cambria Math" panose="02040503050406030204" pitchFamily="18" charset="0"/>
                            </a:rPr>
                          </m:ctrlPr>
                        </m:sSupPr>
                        <m:e>
                          <m:r>
                            <a:rPr lang="ar-SA" sz="4350" i="1">
                              <a:solidFill>
                                <a:schemeClr val="accent6">
                                  <a:lumMod val="50000"/>
                                </a:schemeClr>
                              </a:solidFill>
                              <a:latin typeface="Cambria Math" panose="02040503050406030204" pitchFamily="18" charset="0"/>
                            </a:rPr>
                            <m:t>𝐵</m:t>
                          </m:r>
                        </m:e>
                        <m:sup>
                          <m:r>
                            <a:rPr lang="ar-SA" sz="4350" i="1">
                              <a:solidFill>
                                <a:schemeClr val="accent6">
                                  <a:lumMod val="50000"/>
                                </a:schemeClr>
                              </a:solidFill>
                              <a:latin typeface="Cambria Math" panose="02040503050406030204" pitchFamily="18" charset="0"/>
                            </a:rPr>
                            <m:t>′</m:t>
                          </m:r>
                        </m:sup>
                      </m:sSup>
                    </m:oMath>
                  </m:oMathPara>
                </a14:m>
                <a:endParaRPr sz="4350" dirty="0">
                  <a:solidFill>
                    <a:srgbClr val="D41876"/>
                  </a:solidFill>
                </a:endParaRPr>
              </a:p>
            </p:txBody>
          </p:sp>
        </mc:Choice>
        <mc:Fallback xmlns="">
          <p:sp>
            <p:nvSpPr>
              <p:cNvPr id="122" name="Equation"/>
              <p:cNvSpPr txBox="1">
                <a:spLocks noRot="1" noChangeAspect="1" noMove="1" noResize="1" noEditPoints="1" noAdjustHandles="1" noChangeArrowheads="1" noChangeShapeType="1" noTextEdit="1"/>
              </p:cNvSpPr>
              <p:nvPr/>
            </p:nvSpPr>
            <p:spPr>
              <a:xfrm>
                <a:off x="9425687" y="3664683"/>
                <a:ext cx="676147" cy="669414"/>
              </a:xfrm>
              <a:prstGeom prst="rect">
                <a:avLst/>
              </a:prstGeom>
              <a:blipFill>
                <a:blip r:embed="rId5"/>
                <a:stretch>
                  <a:fillRect/>
                </a:stretch>
              </a:blipFill>
              <a:ln w="12700">
                <a:miter lim="400000"/>
              </a:ln>
            </p:spPr>
            <p:txBody>
              <a:bodyPr/>
              <a:lstStyle/>
              <a:p>
                <a:r>
                  <a:rPr lang="en-US">
                    <a:noFill/>
                  </a:rPr>
                  <a:t> </a:t>
                </a:r>
              </a:p>
            </p:txBody>
          </p:sp>
        </mc:Fallback>
      </mc:AlternateContent>
      <p:sp>
        <p:nvSpPr>
          <p:cNvPr id="123" name="Shape"/>
          <p:cNvSpPr/>
          <p:nvPr/>
        </p:nvSpPr>
        <p:spPr>
          <a:xfrm>
            <a:off x="9767647" y="3909846"/>
            <a:ext cx="1077640" cy="951140"/>
          </a:xfrm>
          <a:custGeom>
            <a:avLst/>
            <a:gdLst/>
            <a:ahLst/>
            <a:cxnLst>
              <a:cxn ang="0">
                <a:pos x="wd2" y="hd2"/>
              </a:cxn>
              <a:cxn ang="5400000">
                <a:pos x="wd2" y="hd2"/>
              </a:cxn>
              <a:cxn ang="10800000">
                <a:pos x="wd2" y="hd2"/>
              </a:cxn>
              <a:cxn ang="16200000">
                <a:pos x="wd2" y="hd2"/>
              </a:cxn>
            </a:cxnLst>
            <a:rect l="0" t="0" r="r" b="b"/>
            <a:pathLst>
              <a:path w="19531" h="20702" extrusionOk="0">
                <a:moveTo>
                  <a:pt x="6983" y="1085"/>
                </a:moveTo>
                <a:cubicBezTo>
                  <a:pt x="9570" y="-136"/>
                  <a:pt x="12526" y="-483"/>
                  <a:pt x="15044" y="864"/>
                </a:cubicBezTo>
                <a:cubicBezTo>
                  <a:pt x="17074" y="1950"/>
                  <a:pt x="18469" y="3985"/>
                  <a:pt x="19101" y="6304"/>
                </a:cubicBezTo>
                <a:cubicBezTo>
                  <a:pt x="20952" y="13096"/>
                  <a:pt x="16630" y="20033"/>
                  <a:pt x="10054" y="20660"/>
                </a:cubicBezTo>
                <a:cubicBezTo>
                  <a:pt x="5266" y="21117"/>
                  <a:pt x="872" y="17747"/>
                  <a:pt x="113" y="12770"/>
                </a:cubicBezTo>
                <a:cubicBezTo>
                  <a:pt x="-648" y="7772"/>
                  <a:pt x="2513" y="3195"/>
                  <a:pt x="6983" y="1085"/>
                </a:cubicBezTo>
                <a:close/>
              </a:path>
            </a:pathLst>
          </a:custGeom>
          <a:ln w="50800">
            <a:solidFill>
              <a:schemeClr val="accent6">
                <a:satOff val="-20754"/>
                <a:lumOff val="-16738"/>
              </a:schemeClr>
            </a:solidFill>
            <a:custDash>
              <a:ds d="200000" sp="200000"/>
            </a:custDash>
            <a:miter lim="400000"/>
          </a:ln>
        </p:spPr>
        <p:txBody>
          <a:bodyPr lIns="25400" tIns="25400" rIns="25400" bIns="25400" anchor="ctr"/>
          <a:lstStyle/>
          <a:p>
            <a:endParaRPr sz="900"/>
          </a:p>
        </p:txBody>
      </p:sp>
      <p:sp>
        <p:nvSpPr>
          <p:cNvPr id="124" name="A tighter representative"/>
          <p:cNvSpPr txBox="1"/>
          <p:nvPr/>
        </p:nvSpPr>
        <p:spPr>
          <a:xfrm>
            <a:off x="8013161" y="5860072"/>
            <a:ext cx="3511410"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5600">
                <a:solidFill>
                  <a:schemeClr val="accent6">
                    <a:satOff val="-20754"/>
                    <a:lumOff val="-16738"/>
                  </a:schemeClr>
                </a:solidFill>
              </a:defRPr>
            </a:lvl1pPr>
          </a:lstStyle>
          <a:p>
            <a:r>
              <a:rPr sz="2800"/>
              <a:t>A tighter representative</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a:extLst>
              <a:ext uri="{FF2B5EF4-FFF2-40B4-BE49-F238E27FC236}">
                <a16:creationId xmlns:a16="http://schemas.microsoft.com/office/drawing/2014/main" id="{277403A7-3238-4B48-9097-9D6480876846}"/>
              </a:ext>
            </a:extLst>
          </p:cNvPr>
          <p:cNvSpPr/>
          <p:nvPr/>
        </p:nvSpPr>
        <p:spPr>
          <a:xfrm>
            <a:off x="6412445" y="4957734"/>
            <a:ext cx="5689416" cy="1560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47" name="Group"/>
          <p:cNvGrpSpPr/>
          <p:nvPr/>
        </p:nvGrpSpPr>
        <p:grpSpPr>
          <a:xfrm>
            <a:off x="353525" y="1656535"/>
            <a:ext cx="2752228" cy="2899471"/>
            <a:chOff x="0" y="0"/>
            <a:chExt cx="5504454" cy="5798939"/>
          </a:xfrm>
        </p:grpSpPr>
        <p:grpSp>
          <p:nvGrpSpPr>
            <p:cNvPr id="12445" name="Group"/>
            <p:cNvGrpSpPr/>
            <p:nvPr/>
          </p:nvGrpSpPr>
          <p:grpSpPr>
            <a:xfrm>
              <a:off x="0" y="0"/>
              <a:ext cx="5504455" cy="5798940"/>
              <a:chOff x="0" y="0"/>
              <a:chExt cx="5504454" cy="5798939"/>
            </a:xfrm>
          </p:grpSpPr>
          <p:pic>
            <p:nvPicPr>
              <p:cNvPr id="12443" name="output_examples.jpg" descr="output_examples.jpg"/>
              <p:cNvPicPr>
                <a:picLocks noChangeAspect="1"/>
              </p:cNvPicPr>
              <p:nvPr/>
            </p:nvPicPr>
            <p:blipFill>
              <a:blip r:embed="rId2"/>
              <a:srcRect t="18840" r="67801" b="27984"/>
              <a:stretch>
                <a:fillRect/>
              </a:stretch>
            </p:blipFill>
            <p:spPr>
              <a:xfrm>
                <a:off x="0" y="0"/>
                <a:ext cx="5504455" cy="5798940"/>
              </a:xfrm>
              <a:prstGeom prst="rect">
                <a:avLst/>
              </a:prstGeom>
              <a:ln w="12700" cap="flat">
                <a:noFill/>
                <a:miter lim="400000"/>
              </a:ln>
              <a:effectLst/>
            </p:spPr>
          </p:pic>
          <p:sp>
            <p:nvSpPr>
              <p:cNvPr id="12444" name="Rectangle"/>
              <p:cNvSpPr/>
              <p:nvPr/>
            </p:nvSpPr>
            <p:spPr>
              <a:xfrm>
                <a:off x="359224" y="1111378"/>
                <a:ext cx="1299040" cy="425243"/>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12446" name="Rectangle"/>
            <p:cNvSpPr/>
            <p:nvPr/>
          </p:nvSpPr>
          <p:spPr>
            <a:xfrm>
              <a:off x="3404271" y="20642"/>
              <a:ext cx="1947333" cy="1660143"/>
            </a:xfrm>
            <a:prstGeom prst="rect">
              <a:avLst/>
            </a:prstGeom>
            <a:solidFill>
              <a:srgbClr val="FFFFFF"/>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12462" name="Group"/>
          <p:cNvGrpSpPr/>
          <p:nvPr/>
        </p:nvGrpSpPr>
        <p:grpSpPr>
          <a:xfrm>
            <a:off x="1204459" y="2761071"/>
            <a:ext cx="1111103" cy="1246021"/>
            <a:chOff x="0" y="0"/>
            <a:chExt cx="2222204" cy="2492039"/>
          </a:xfrm>
        </p:grpSpPr>
        <p:sp>
          <p:nvSpPr>
            <p:cNvPr id="12448" name="Shape"/>
            <p:cNvSpPr/>
            <p:nvPr/>
          </p:nvSpPr>
          <p:spPr>
            <a:xfrm>
              <a:off x="0" y="0"/>
              <a:ext cx="2222205" cy="2492040"/>
            </a:xfrm>
            <a:custGeom>
              <a:avLst/>
              <a:gdLst/>
              <a:ahLst/>
              <a:cxnLst>
                <a:cxn ang="0">
                  <a:pos x="wd2" y="hd2"/>
                </a:cxn>
                <a:cxn ang="5400000">
                  <a:pos x="wd2" y="hd2"/>
                </a:cxn>
                <a:cxn ang="10800000">
                  <a:pos x="wd2" y="hd2"/>
                </a:cxn>
                <a:cxn ang="16200000">
                  <a:pos x="wd2" y="hd2"/>
                </a:cxn>
              </a:cxnLst>
              <a:rect l="0" t="0" r="r" b="b"/>
              <a:pathLst>
                <a:path w="21600" h="21600" extrusionOk="0">
                  <a:moveTo>
                    <a:pt x="11585" y="7795"/>
                  </a:moveTo>
                  <a:lnTo>
                    <a:pt x="8743" y="240"/>
                  </a:lnTo>
                  <a:lnTo>
                    <a:pt x="4295" y="0"/>
                  </a:lnTo>
                  <a:lnTo>
                    <a:pt x="2275" y="7080"/>
                  </a:lnTo>
                  <a:lnTo>
                    <a:pt x="0" y="11604"/>
                  </a:lnTo>
                  <a:lnTo>
                    <a:pt x="2508" y="14925"/>
                  </a:lnTo>
                  <a:lnTo>
                    <a:pt x="5074" y="14668"/>
                  </a:lnTo>
                  <a:lnTo>
                    <a:pt x="7108" y="19965"/>
                  </a:lnTo>
                  <a:lnTo>
                    <a:pt x="8035" y="18986"/>
                  </a:lnTo>
                  <a:lnTo>
                    <a:pt x="16898" y="21600"/>
                  </a:lnTo>
                  <a:lnTo>
                    <a:pt x="21600" y="19534"/>
                  </a:lnTo>
                  <a:lnTo>
                    <a:pt x="19147" y="14704"/>
                  </a:lnTo>
                  <a:lnTo>
                    <a:pt x="20207" y="12329"/>
                  </a:lnTo>
                  <a:lnTo>
                    <a:pt x="20550" y="4860"/>
                  </a:lnTo>
                  <a:lnTo>
                    <a:pt x="14993" y="2659"/>
                  </a:lnTo>
                  <a:lnTo>
                    <a:pt x="11585" y="7795"/>
                  </a:lnTo>
                  <a:close/>
                </a:path>
              </a:pathLst>
            </a:custGeom>
            <a:solidFill>
              <a:schemeClr val="accent1">
                <a:lumOff val="-13575"/>
                <a:alpha val="50861"/>
              </a:schemeClr>
            </a:solidFill>
            <a:ln w="25400" cap="flat">
              <a:solidFill>
                <a:schemeClr val="accent1">
                  <a:lumOff val="-13575"/>
                  <a:alpha val="50861"/>
                </a:schemeClr>
              </a:solidFill>
              <a:prstDash val="sysDot"/>
              <a:miter lim="400000"/>
            </a:ln>
            <a:effectLst/>
          </p:spPr>
          <p:txBody>
            <a:bodyPr wrap="square" lIns="25400" tIns="25400" rIns="25400" bIns="25400" numCol="1" anchor="ctr">
              <a:noAutofit/>
            </a:bodyPr>
            <a:lstStyle/>
            <a:p>
              <a:endParaRPr sz="900"/>
            </a:p>
          </p:txBody>
        </p:sp>
        <p:grpSp>
          <p:nvGrpSpPr>
            <p:cNvPr id="12461" name="Group"/>
            <p:cNvGrpSpPr/>
            <p:nvPr/>
          </p:nvGrpSpPr>
          <p:grpSpPr>
            <a:xfrm>
              <a:off x="2389" y="2219"/>
              <a:ext cx="2211761" cy="2483949"/>
              <a:chOff x="0" y="0"/>
              <a:chExt cx="2211760" cy="2483948"/>
            </a:xfrm>
          </p:grpSpPr>
          <p:sp>
            <p:nvSpPr>
              <p:cNvPr id="12449" name="Line"/>
              <p:cNvSpPr/>
              <p:nvPr/>
            </p:nvSpPr>
            <p:spPr>
              <a:xfrm>
                <a:off x="427566" y="0"/>
                <a:ext cx="755598" cy="876062"/>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0" name="Line"/>
              <p:cNvSpPr/>
              <p:nvPr/>
            </p:nvSpPr>
            <p:spPr>
              <a:xfrm>
                <a:off x="244722" y="783031"/>
                <a:ext cx="943548" cy="110142"/>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1" name="Line"/>
              <p:cNvSpPr/>
              <p:nvPr/>
            </p:nvSpPr>
            <p:spPr>
              <a:xfrm flipV="1">
                <a:off x="-1" y="894937"/>
                <a:ext cx="1188814" cy="443689"/>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2" name="Line"/>
              <p:cNvSpPr/>
              <p:nvPr/>
            </p:nvSpPr>
            <p:spPr>
              <a:xfrm flipV="1">
                <a:off x="274888" y="886159"/>
                <a:ext cx="915456" cy="833514"/>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3" name="Line"/>
              <p:cNvSpPr/>
              <p:nvPr/>
            </p:nvSpPr>
            <p:spPr>
              <a:xfrm flipV="1">
                <a:off x="508765" y="877042"/>
                <a:ext cx="692632" cy="837403"/>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4" name="Line"/>
              <p:cNvSpPr/>
              <p:nvPr/>
            </p:nvSpPr>
            <p:spPr>
              <a:xfrm flipV="1">
                <a:off x="721507" y="873662"/>
                <a:ext cx="473043" cy="1416483"/>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5" name="Line"/>
              <p:cNvSpPr/>
              <p:nvPr/>
            </p:nvSpPr>
            <p:spPr>
              <a:xfrm flipV="1">
                <a:off x="820908" y="871640"/>
                <a:ext cx="371649" cy="1343089"/>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6" name="Line"/>
              <p:cNvSpPr/>
              <p:nvPr/>
            </p:nvSpPr>
            <p:spPr>
              <a:xfrm flipH="1" flipV="1">
                <a:off x="1191397" y="872064"/>
                <a:ext cx="541019" cy="1611885"/>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7" name="Line"/>
              <p:cNvSpPr/>
              <p:nvPr/>
            </p:nvSpPr>
            <p:spPr>
              <a:xfrm flipH="1" flipV="1">
                <a:off x="1189862" y="883272"/>
                <a:ext cx="1021899" cy="1357810"/>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8" name="Line"/>
              <p:cNvSpPr/>
              <p:nvPr/>
            </p:nvSpPr>
            <p:spPr>
              <a:xfrm flipH="1" flipV="1">
                <a:off x="1202231" y="890566"/>
                <a:ext cx="762903" cy="796870"/>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59" name="Line"/>
              <p:cNvSpPr/>
              <p:nvPr/>
            </p:nvSpPr>
            <p:spPr>
              <a:xfrm flipH="1" flipV="1">
                <a:off x="1189702" y="881759"/>
                <a:ext cx="883115" cy="532578"/>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sp>
            <p:nvSpPr>
              <p:cNvPr id="12460" name="Line"/>
              <p:cNvSpPr/>
              <p:nvPr/>
            </p:nvSpPr>
            <p:spPr>
              <a:xfrm flipH="1">
                <a:off x="1186333" y="562779"/>
                <a:ext cx="918090" cy="320949"/>
              </a:xfrm>
              <a:prstGeom prst="line">
                <a:avLst/>
              </a:prstGeom>
              <a:noFill/>
              <a:ln w="25400" cap="flat">
                <a:solidFill>
                  <a:schemeClr val="accent1">
                    <a:lumOff val="-13575"/>
                  </a:schemeClr>
                </a:solidFill>
                <a:prstDash val="sysDot"/>
                <a:miter lim="400000"/>
              </a:ln>
              <a:effectLst/>
            </p:spPr>
            <p:txBody>
              <a:bodyPr wrap="square" lIns="25400" tIns="25400" rIns="25400" bIns="25400" numCol="1" anchor="ctr">
                <a:noAutofit/>
              </a:bodyPr>
              <a:lstStyle/>
              <a:p>
                <a:endParaRPr sz="900"/>
              </a:p>
            </p:txBody>
          </p:sp>
        </p:grpSp>
      </p:grpSp>
      <p:sp>
        <p:nvSpPr>
          <p:cNvPr id="12463" name="Equation"/>
          <p:cNvSpPr txBox="1"/>
          <p:nvPr/>
        </p:nvSpPr>
        <p:spPr>
          <a:xfrm>
            <a:off x="790401" y="2738500"/>
            <a:ext cx="65" cy="453970"/>
          </a:xfrm>
          <a:prstGeom prst="rect">
            <a:avLst/>
          </a:prstGeom>
          <a:ln w="12700">
            <a:miter lim="400000"/>
          </a:ln>
        </p:spPr>
        <p:txBody>
          <a:bodyPr wrap="none" lIns="0" tIns="0" rIns="0" bIns="0">
            <a:spAutoFit/>
          </a:bodyPr>
          <a:lstStyle/>
          <a:p>
            <a:pPr defTabSz="457200" latinLnBrk="1">
              <a:defRPr sz="1800">
                <a:solidFill>
                  <a:srgbClr val="000000"/>
                </a:solidFill>
              </a:defRPr>
            </a:pPr>
            <a:endParaRPr sz="2950" dirty="0">
              <a:solidFill>
                <a:srgbClr val="D41876"/>
              </a:solidFill>
            </a:endParaRPr>
          </a:p>
        </p:txBody>
      </p:sp>
      <mc:AlternateContent xmlns:mc="http://schemas.openxmlformats.org/markup-compatibility/2006" xmlns:a14="http://schemas.microsoft.com/office/drawing/2010/main">
        <mc:Choice Requires="a14">
          <p:sp>
            <p:nvSpPr>
              <p:cNvPr id="12464" name="Equation"/>
              <p:cNvSpPr txBox="1"/>
              <p:nvPr/>
            </p:nvSpPr>
            <p:spPr>
              <a:xfrm>
                <a:off x="2561302" y="3797984"/>
                <a:ext cx="301236" cy="453970"/>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950" b="0" i="1" smtClean="0">
                          <a:solidFill>
                            <a:schemeClr val="accent1"/>
                          </a:solidFill>
                          <a:latin typeface="Cambria Math" panose="02040503050406030204" pitchFamily="18" charset="0"/>
                        </a:rPr>
                        <m:t>𝑣</m:t>
                      </m:r>
                    </m:oMath>
                  </m:oMathPara>
                </a14:m>
                <a:endParaRPr lang="en-US" sz="2950" dirty="0">
                  <a:solidFill>
                    <a:schemeClr val="accent1"/>
                  </a:solidFill>
                </a:endParaRPr>
              </a:p>
            </p:txBody>
          </p:sp>
        </mc:Choice>
        <mc:Fallback xmlns="">
          <p:sp>
            <p:nvSpPr>
              <p:cNvPr id="12464" name="Equation"/>
              <p:cNvSpPr txBox="1">
                <a:spLocks noRot="1" noChangeAspect="1" noMove="1" noResize="1" noEditPoints="1" noAdjustHandles="1" noChangeArrowheads="1" noChangeShapeType="1" noTextEdit="1"/>
              </p:cNvSpPr>
              <p:nvPr/>
            </p:nvSpPr>
            <p:spPr>
              <a:xfrm>
                <a:off x="2561302" y="3797984"/>
                <a:ext cx="301236" cy="453970"/>
              </a:xfrm>
              <a:prstGeom prst="rect">
                <a:avLst/>
              </a:prstGeom>
              <a:blipFill>
                <a:blip r:embed="rId3"/>
                <a:stretch>
                  <a:fillRect/>
                </a:stretch>
              </a:blipFill>
              <a:ln w="12700">
                <a:miter lim="400000"/>
              </a:ln>
            </p:spPr>
            <p:txBody>
              <a:bodyPr/>
              <a:lstStyle/>
              <a:p>
                <a:r>
                  <a:rPr lang="en-US">
                    <a:noFill/>
                  </a:rPr>
                  <a:t> </a:t>
                </a:r>
              </a:p>
            </p:txBody>
          </p:sp>
        </mc:Fallback>
      </mc:AlternateContent>
      <p:sp>
        <p:nvSpPr>
          <p:cNvPr id="12465" name="Example"/>
          <p:cNvSpPr txBox="1">
            <a:spLocks noGrp="1"/>
          </p:cNvSpPr>
          <p:nvPr>
            <p:ph type="title"/>
          </p:nvPr>
        </p:nvSpPr>
        <p:spPr>
          <a:xfrm>
            <a:off x="181112" y="313231"/>
            <a:ext cx="2432878" cy="723243"/>
          </a:xfrm>
          <a:prstGeom prst="rect">
            <a:avLst/>
          </a:prstGeom>
        </p:spPr>
        <p:txBody>
          <a:bodyPr>
            <a:noAutofit/>
          </a:bodyPr>
          <a:lstStyle>
            <a:lvl1pPr>
              <a:defRPr sz="6500" spc="-130"/>
            </a:lvl1pPr>
          </a:lstStyle>
          <a:p>
            <a:r>
              <a:rPr lang="en-US" sz="4250" b="1" dirty="0">
                <a:latin typeface="+mn-lt"/>
              </a:rPr>
              <a:t>Summary</a:t>
            </a:r>
            <a:endParaRPr sz="4250" b="1" dirty="0">
              <a:latin typeface="+mn-lt"/>
            </a:endParaRPr>
          </a:p>
        </p:txBody>
      </p:sp>
      <p:grpSp>
        <p:nvGrpSpPr>
          <p:cNvPr id="12487" name="Group"/>
          <p:cNvGrpSpPr/>
          <p:nvPr/>
        </p:nvGrpSpPr>
        <p:grpSpPr>
          <a:xfrm>
            <a:off x="5087839" y="1020791"/>
            <a:ext cx="475529" cy="566936"/>
            <a:chOff x="0" y="0"/>
            <a:chExt cx="951055" cy="1133871"/>
          </a:xfrm>
        </p:grpSpPr>
        <p:sp>
          <p:nvSpPr>
            <p:cNvPr id="12466"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67"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68"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69"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0"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1"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2"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3"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4"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5"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6"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7"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8"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79"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80"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81"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82"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83"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84"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85"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86"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12532" name="Group"/>
          <p:cNvGrpSpPr/>
          <p:nvPr/>
        </p:nvGrpSpPr>
        <p:grpSpPr>
          <a:xfrm>
            <a:off x="5794255" y="954464"/>
            <a:ext cx="580807" cy="688974"/>
            <a:chOff x="0" y="0"/>
            <a:chExt cx="1161613" cy="1377946"/>
          </a:xfrm>
        </p:grpSpPr>
        <p:grpSp>
          <p:nvGrpSpPr>
            <p:cNvPr id="12509" name="Group"/>
            <p:cNvGrpSpPr/>
            <p:nvPr/>
          </p:nvGrpSpPr>
          <p:grpSpPr>
            <a:xfrm>
              <a:off x="0" y="-1"/>
              <a:ext cx="1161614" cy="1377948"/>
              <a:chOff x="0" y="0"/>
              <a:chExt cx="1161613" cy="1377946"/>
            </a:xfrm>
          </p:grpSpPr>
          <p:sp>
            <p:nvSpPr>
              <p:cNvPr id="12488" name="Oval"/>
              <p:cNvSpPr/>
              <p:nvPr/>
            </p:nvSpPr>
            <p:spPr>
              <a:xfrm>
                <a:off x="902510" y="495841"/>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89" name="Oval"/>
              <p:cNvSpPr/>
              <p:nvPr/>
            </p:nvSpPr>
            <p:spPr>
              <a:xfrm>
                <a:off x="260871" y="28676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0" name="Oval"/>
              <p:cNvSpPr/>
              <p:nvPr/>
            </p:nvSpPr>
            <p:spPr>
              <a:xfrm>
                <a:off x="710841" y="1038292"/>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1" name="Oval"/>
              <p:cNvSpPr/>
              <p:nvPr/>
            </p:nvSpPr>
            <p:spPr>
              <a:xfrm>
                <a:off x="857300" y="74456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2" name="Oval"/>
              <p:cNvSpPr/>
              <p:nvPr/>
            </p:nvSpPr>
            <p:spPr>
              <a:xfrm>
                <a:off x="868603" y="757668"/>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3" name="Oval"/>
              <p:cNvSpPr/>
              <p:nvPr/>
            </p:nvSpPr>
            <p:spPr>
              <a:xfrm>
                <a:off x="660719" y="81216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4" name="Oval"/>
              <p:cNvSpPr/>
              <p:nvPr/>
            </p:nvSpPr>
            <p:spPr>
              <a:xfrm>
                <a:off x="0" y="652133"/>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5" name="Oval"/>
              <p:cNvSpPr/>
              <p:nvPr/>
            </p:nvSpPr>
            <p:spPr>
              <a:xfrm>
                <a:off x="147848" y="738771"/>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6" name="Oval"/>
              <p:cNvSpPr/>
              <p:nvPr/>
            </p:nvSpPr>
            <p:spPr>
              <a:xfrm>
                <a:off x="142345" y="915026"/>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7" name="Oval"/>
              <p:cNvSpPr/>
              <p:nvPr/>
            </p:nvSpPr>
            <p:spPr>
              <a:xfrm>
                <a:off x="277631" y="847768"/>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8" name="Oval"/>
              <p:cNvSpPr/>
              <p:nvPr/>
            </p:nvSpPr>
            <p:spPr>
              <a:xfrm>
                <a:off x="390654" y="1103799"/>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499" name="Oval"/>
              <p:cNvSpPr/>
              <p:nvPr/>
            </p:nvSpPr>
            <p:spPr>
              <a:xfrm>
                <a:off x="464138" y="943182"/>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00" name="Oval"/>
              <p:cNvSpPr/>
              <p:nvPr/>
            </p:nvSpPr>
            <p:spPr>
              <a:xfrm>
                <a:off x="474762" y="0"/>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01" name="Oval"/>
              <p:cNvSpPr/>
              <p:nvPr/>
            </p:nvSpPr>
            <p:spPr>
              <a:xfrm>
                <a:off x="317383" y="15574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02" name="Oval"/>
              <p:cNvSpPr/>
              <p:nvPr/>
            </p:nvSpPr>
            <p:spPr>
              <a:xfrm>
                <a:off x="56511" y="28676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03" name="Oval"/>
              <p:cNvSpPr/>
              <p:nvPr/>
            </p:nvSpPr>
            <p:spPr>
              <a:xfrm>
                <a:off x="142345" y="521118"/>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04" name="Oval"/>
              <p:cNvSpPr/>
              <p:nvPr/>
            </p:nvSpPr>
            <p:spPr>
              <a:xfrm>
                <a:off x="660719" y="221254"/>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05" name="Oval"/>
              <p:cNvSpPr/>
              <p:nvPr/>
            </p:nvSpPr>
            <p:spPr>
              <a:xfrm>
                <a:off x="683149" y="44656"/>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06" name="Oval"/>
              <p:cNvSpPr/>
              <p:nvPr/>
            </p:nvSpPr>
            <p:spPr>
              <a:xfrm>
                <a:off x="500266" y="175671"/>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07" name="Oval"/>
              <p:cNvSpPr/>
              <p:nvPr/>
            </p:nvSpPr>
            <p:spPr>
              <a:xfrm>
                <a:off x="760251" y="360983"/>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08" name="Oval"/>
              <p:cNvSpPr/>
              <p:nvPr/>
            </p:nvSpPr>
            <p:spPr>
              <a:xfrm>
                <a:off x="925114" y="33025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12531" name="Group"/>
            <p:cNvGrpSpPr/>
            <p:nvPr/>
          </p:nvGrpSpPr>
          <p:grpSpPr>
            <a:xfrm>
              <a:off x="118251" y="115499"/>
              <a:ext cx="951057" cy="1133872"/>
              <a:chOff x="0" y="0"/>
              <a:chExt cx="951055" cy="1133871"/>
            </a:xfrm>
          </p:grpSpPr>
          <p:sp>
            <p:nvSpPr>
              <p:cNvPr id="12510"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11"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12"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13"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14"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15"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16"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17"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18"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19"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0"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1"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2"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3"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4"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5"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6"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7"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8"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29"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30"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grpSp>
        <p:nvGrpSpPr>
          <p:cNvPr id="12577" name="Group"/>
          <p:cNvGrpSpPr/>
          <p:nvPr/>
        </p:nvGrpSpPr>
        <p:grpSpPr>
          <a:xfrm>
            <a:off x="6517636" y="933293"/>
            <a:ext cx="610369" cy="723242"/>
            <a:chOff x="0" y="0"/>
            <a:chExt cx="1220737" cy="1446483"/>
          </a:xfrm>
        </p:grpSpPr>
        <p:grpSp>
          <p:nvGrpSpPr>
            <p:cNvPr id="12554" name="Group"/>
            <p:cNvGrpSpPr/>
            <p:nvPr/>
          </p:nvGrpSpPr>
          <p:grpSpPr>
            <a:xfrm>
              <a:off x="0" y="0"/>
              <a:ext cx="1220738" cy="1446484"/>
              <a:chOff x="0" y="0"/>
              <a:chExt cx="1220737" cy="1446483"/>
            </a:xfrm>
          </p:grpSpPr>
          <p:sp>
            <p:nvSpPr>
              <p:cNvPr id="12533" name="Oval"/>
              <p:cNvSpPr/>
              <p:nvPr/>
            </p:nvSpPr>
            <p:spPr>
              <a:xfrm>
                <a:off x="902510" y="495841"/>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34" name="Oval"/>
              <p:cNvSpPr/>
              <p:nvPr/>
            </p:nvSpPr>
            <p:spPr>
              <a:xfrm>
                <a:off x="260871" y="286762"/>
                <a:ext cx="295625"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35" name="Oval"/>
              <p:cNvSpPr/>
              <p:nvPr/>
            </p:nvSpPr>
            <p:spPr>
              <a:xfrm>
                <a:off x="710841" y="1038292"/>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36" name="Oval"/>
              <p:cNvSpPr/>
              <p:nvPr/>
            </p:nvSpPr>
            <p:spPr>
              <a:xfrm>
                <a:off x="857300" y="744567"/>
                <a:ext cx="295625"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37" name="Oval"/>
              <p:cNvSpPr/>
              <p:nvPr/>
            </p:nvSpPr>
            <p:spPr>
              <a:xfrm>
                <a:off x="868603" y="757668"/>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38" name="Oval"/>
              <p:cNvSpPr/>
              <p:nvPr/>
            </p:nvSpPr>
            <p:spPr>
              <a:xfrm>
                <a:off x="660719" y="812167"/>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39" name="Oval"/>
              <p:cNvSpPr/>
              <p:nvPr/>
            </p:nvSpPr>
            <p:spPr>
              <a:xfrm>
                <a:off x="0" y="652133"/>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0" name="Oval"/>
              <p:cNvSpPr/>
              <p:nvPr/>
            </p:nvSpPr>
            <p:spPr>
              <a:xfrm>
                <a:off x="147848" y="738771"/>
                <a:ext cx="295625"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1" name="Oval"/>
              <p:cNvSpPr/>
              <p:nvPr/>
            </p:nvSpPr>
            <p:spPr>
              <a:xfrm>
                <a:off x="142345" y="915026"/>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2" name="Oval"/>
              <p:cNvSpPr/>
              <p:nvPr/>
            </p:nvSpPr>
            <p:spPr>
              <a:xfrm>
                <a:off x="277631" y="847768"/>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3" name="Oval"/>
              <p:cNvSpPr/>
              <p:nvPr/>
            </p:nvSpPr>
            <p:spPr>
              <a:xfrm>
                <a:off x="390654" y="1103800"/>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4" name="Oval"/>
              <p:cNvSpPr/>
              <p:nvPr/>
            </p:nvSpPr>
            <p:spPr>
              <a:xfrm>
                <a:off x="464138" y="943182"/>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5" name="Oval"/>
              <p:cNvSpPr/>
              <p:nvPr/>
            </p:nvSpPr>
            <p:spPr>
              <a:xfrm>
                <a:off x="474762" y="0"/>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6" name="Oval"/>
              <p:cNvSpPr/>
              <p:nvPr/>
            </p:nvSpPr>
            <p:spPr>
              <a:xfrm>
                <a:off x="317383" y="155747"/>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7" name="Oval"/>
              <p:cNvSpPr/>
              <p:nvPr/>
            </p:nvSpPr>
            <p:spPr>
              <a:xfrm>
                <a:off x="56511" y="286762"/>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8" name="Oval"/>
              <p:cNvSpPr/>
              <p:nvPr/>
            </p:nvSpPr>
            <p:spPr>
              <a:xfrm>
                <a:off x="142345" y="521118"/>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49" name="Oval"/>
              <p:cNvSpPr/>
              <p:nvPr/>
            </p:nvSpPr>
            <p:spPr>
              <a:xfrm>
                <a:off x="660719" y="221254"/>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50" name="Oval"/>
              <p:cNvSpPr/>
              <p:nvPr/>
            </p:nvSpPr>
            <p:spPr>
              <a:xfrm>
                <a:off x="683149" y="44656"/>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51" name="Oval"/>
              <p:cNvSpPr/>
              <p:nvPr/>
            </p:nvSpPr>
            <p:spPr>
              <a:xfrm>
                <a:off x="500266" y="175671"/>
                <a:ext cx="295624" cy="342685"/>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52" name="Oval"/>
              <p:cNvSpPr/>
              <p:nvPr/>
            </p:nvSpPr>
            <p:spPr>
              <a:xfrm>
                <a:off x="760252" y="360983"/>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53" name="Oval"/>
              <p:cNvSpPr/>
              <p:nvPr/>
            </p:nvSpPr>
            <p:spPr>
              <a:xfrm>
                <a:off x="925114" y="330252"/>
                <a:ext cx="295624" cy="342684"/>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12576" name="Group"/>
            <p:cNvGrpSpPr/>
            <p:nvPr/>
          </p:nvGrpSpPr>
          <p:grpSpPr>
            <a:xfrm>
              <a:off x="138605" y="152654"/>
              <a:ext cx="951057" cy="1133872"/>
              <a:chOff x="0" y="0"/>
              <a:chExt cx="951055" cy="1133871"/>
            </a:xfrm>
          </p:grpSpPr>
          <p:sp>
            <p:nvSpPr>
              <p:cNvPr id="12555"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56"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57"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58"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59"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0"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1"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2"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3"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4"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5"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6"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7"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8"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69"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70"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71"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72"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73"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74"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75"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sp>
        <p:nvSpPr>
          <p:cNvPr id="12578" name="Line"/>
          <p:cNvSpPr/>
          <p:nvPr/>
        </p:nvSpPr>
        <p:spPr>
          <a:xfrm>
            <a:off x="5121450" y="1859502"/>
            <a:ext cx="2137495" cy="1"/>
          </a:xfrm>
          <a:prstGeom prst="line">
            <a:avLst/>
          </a:prstGeom>
          <a:ln w="50800">
            <a:solidFill>
              <a:srgbClr val="929292"/>
            </a:solidFill>
            <a:miter lim="400000"/>
            <a:tailEnd type="triangle"/>
          </a:ln>
        </p:spPr>
        <p:txBody>
          <a:bodyPr lIns="25400" tIns="25400" rIns="25400" bIns="25400" anchor="ctr"/>
          <a:lstStyle/>
          <a:p>
            <a:endParaRPr sz="900"/>
          </a:p>
        </p:txBody>
      </p:sp>
      <p:sp>
        <p:nvSpPr>
          <p:cNvPr id="12579" name="Line"/>
          <p:cNvSpPr/>
          <p:nvPr/>
        </p:nvSpPr>
        <p:spPr>
          <a:xfrm flipV="1">
            <a:off x="5325210" y="1743723"/>
            <a:ext cx="1" cy="109769"/>
          </a:xfrm>
          <a:prstGeom prst="line">
            <a:avLst/>
          </a:prstGeom>
          <a:ln w="63500">
            <a:solidFill>
              <a:srgbClr val="929292"/>
            </a:solidFill>
            <a:prstDash val="sysDot"/>
            <a:miter lim="400000"/>
          </a:ln>
        </p:spPr>
        <p:txBody>
          <a:bodyPr lIns="25400" tIns="25400" rIns="25400" bIns="25400" anchor="ctr"/>
          <a:lstStyle/>
          <a:p>
            <a:endParaRPr sz="900"/>
          </a:p>
        </p:txBody>
      </p:sp>
      <p:sp>
        <p:nvSpPr>
          <p:cNvPr id="12580" name="Rectangle"/>
          <p:cNvSpPr/>
          <p:nvPr/>
        </p:nvSpPr>
        <p:spPr>
          <a:xfrm>
            <a:off x="5756889" y="881718"/>
            <a:ext cx="660118" cy="826393"/>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81" name="Rectangle"/>
          <p:cNvSpPr/>
          <p:nvPr/>
        </p:nvSpPr>
        <p:spPr>
          <a:xfrm>
            <a:off x="5038568" y="881718"/>
            <a:ext cx="595747" cy="841677"/>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82" name="Rectangle"/>
          <p:cNvSpPr/>
          <p:nvPr/>
        </p:nvSpPr>
        <p:spPr>
          <a:xfrm>
            <a:off x="6490379" y="881718"/>
            <a:ext cx="660118" cy="826393"/>
          </a:xfrm>
          <a:prstGeom prst="rect">
            <a:avLst/>
          </a:prstGeom>
          <a:ln w="508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83" name="Line"/>
          <p:cNvSpPr/>
          <p:nvPr/>
        </p:nvSpPr>
        <p:spPr>
          <a:xfrm flipV="1">
            <a:off x="6090027" y="1730539"/>
            <a:ext cx="1" cy="122953"/>
          </a:xfrm>
          <a:prstGeom prst="line">
            <a:avLst/>
          </a:prstGeom>
          <a:ln w="63500">
            <a:solidFill>
              <a:srgbClr val="929292"/>
            </a:solidFill>
            <a:prstDash val="sysDot"/>
            <a:miter lim="400000"/>
          </a:ln>
        </p:spPr>
        <p:txBody>
          <a:bodyPr lIns="25400" tIns="25400" rIns="25400" bIns="25400" anchor="ctr"/>
          <a:lstStyle/>
          <a:p>
            <a:endParaRPr sz="900"/>
          </a:p>
        </p:txBody>
      </p:sp>
      <p:sp>
        <p:nvSpPr>
          <p:cNvPr id="12584" name="Line"/>
          <p:cNvSpPr/>
          <p:nvPr/>
        </p:nvSpPr>
        <p:spPr>
          <a:xfrm flipV="1">
            <a:off x="6821228" y="1726241"/>
            <a:ext cx="1" cy="122953"/>
          </a:xfrm>
          <a:prstGeom prst="line">
            <a:avLst/>
          </a:prstGeom>
          <a:ln w="63500">
            <a:solidFill>
              <a:srgbClr val="929292"/>
            </a:solidFill>
            <a:prstDash val="sysDot"/>
            <a:miter lim="400000"/>
          </a:ln>
        </p:spPr>
        <p:txBody>
          <a:bodyPr lIns="25400" tIns="25400" rIns="25400" bIns="25400" anchor="ctr"/>
          <a:lstStyle/>
          <a:p>
            <a:endParaRPr sz="900"/>
          </a:p>
        </p:txBody>
      </p:sp>
      <p:grpSp>
        <p:nvGrpSpPr>
          <p:cNvPr id="12606" name="Group"/>
          <p:cNvGrpSpPr/>
          <p:nvPr/>
        </p:nvGrpSpPr>
        <p:grpSpPr>
          <a:xfrm>
            <a:off x="3691528" y="1089599"/>
            <a:ext cx="475529" cy="566937"/>
            <a:chOff x="0" y="0"/>
            <a:chExt cx="951055" cy="1133871"/>
          </a:xfrm>
        </p:grpSpPr>
        <p:sp>
          <p:nvSpPr>
            <p:cNvPr id="12585"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86"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87"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88"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89"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0"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1"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2"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3"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4"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5"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6"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7"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8"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599"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00"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01"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02"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03"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04"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05"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12607" name="Line"/>
          <p:cNvSpPr/>
          <p:nvPr/>
        </p:nvSpPr>
        <p:spPr>
          <a:xfrm>
            <a:off x="7988973" y="1373067"/>
            <a:ext cx="276138" cy="1"/>
          </a:xfrm>
          <a:prstGeom prst="line">
            <a:avLst/>
          </a:prstGeom>
          <a:ln w="76200">
            <a:solidFill>
              <a:srgbClr val="929292"/>
            </a:solidFill>
            <a:miter lim="400000"/>
          </a:ln>
        </p:spPr>
        <p:txBody>
          <a:bodyPr lIns="25400" tIns="25400" rIns="25400" bIns="25400" anchor="ctr"/>
          <a:lstStyle/>
          <a:p>
            <a:endParaRPr sz="900"/>
          </a:p>
        </p:txBody>
      </p:sp>
      <p:sp>
        <p:nvSpPr>
          <p:cNvPr id="12608" name="Line"/>
          <p:cNvSpPr/>
          <p:nvPr/>
        </p:nvSpPr>
        <p:spPr>
          <a:xfrm>
            <a:off x="7988973" y="1490651"/>
            <a:ext cx="580807" cy="1"/>
          </a:xfrm>
          <a:prstGeom prst="line">
            <a:avLst/>
          </a:prstGeom>
          <a:ln w="76200">
            <a:solidFill>
              <a:srgbClr val="929292"/>
            </a:solidFill>
            <a:miter lim="400000"/>
          </a:ln>
        </p:spPr>
        <p:txBody>
          <a:bodyPr lIns="25400" tIns="25400" rIns="25400" bIns="25400" anchor="ctr"/>
          <a:lstStyle/>
          <a:p>
            <a:endParaRPr sz="900"/>
          </a:p>
        </p:txBody>
      </p:sp>
      <p:sp>
        <p:nvSpPr>
          <p:cNvPr id="12609" name="POINT CLOUD"/>
          <p:cNvSpPr txBox="1"/>
          <p:nvPr/>
        </p:nvSpPr>
        <p:spPr>
          <a:xfrm>
            <a:off x="3454858" y="480791"/>
            <a:ext cx="777457"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000">
                <a:solidFill>
                  <a:srgbClr val="000000"/>
                </a:solidFill>
              </a:defRPr>
            </a:lvl1pPr>
          </a:lstStyle>
          <a:p>
            <a:r>
              <a:rPr sz="1000"/>
              <a:t>POINT CLOUD</a:t>
            </a:r>
          </a:p>
        </p:txBody>
      </p:sp>
      <p:sp>
        <p:nvSpPr>
          <p:cNvPr id="12610" name="FILTRATION"/>
          <p:cNvSpPr txBox="1"/>
          <p:nvPr/>
        </p:nvSpPr>
        <p:spPr>
          <a:xfrm>
            <a:off x="5706158" y="480791"/>
            <a:ext cx="665247"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000">
                <a:solidFill>
                  <a:srgbClr val="000000"/>
                </a:solidFill>
              </a:defRPr>
            </a:lvl1pPr>
          </a:lstStyle>
          <a:p>
            <a:r>
              <a:rPr sz="1000"/>
              <a:t>FILTRATION</a:t>
            </a:r>
          </a:p>
        </p:txBody>
      </p:sp>
      <p:sp>
        <p:nvSpPr>
          <p:cNvPr id="12611" name="BARCODE"/>
          <p:cNvSpPr txBox="1"/>
          <p:nvPr/>
        </p:nvSpPr>
        <p:spPr>
          <a:xfrm>
            <a:off x="7968882" y="498387"/>
            <a:ext cx="559449"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000">
                <a:solidFill>
                  <a:srgbClr val="000000"/>
                </a:solidFill>
              </a:defRPr>
            </a:lvl1pPr>
          </a:lstStyle>
          <a:p>
            <a:r>
              <a:rPr sz="1000"/>
              <a:t>BARCODE</a:t>
            </a:r>
          </a:p>
        </p:txBody>
      </p:sp>
      <p:sp>
        <p:nvSpPr>
          <p:cNvPr id="12612" name="REPRESENTATIVE…"/>
          <p:cNvSpPr txBox="1"/>
          <p:nvPr/>
        </p:nvSpPr>
        <p:spPr>
          <a:xfrm>
            <a:off x="8973502" y="327647"/>
            <a:ext cx="1009892"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2000">
                <a:solidFill>
                  <a:srgbClr val="000000"/>
                </a:solidFill>
              </a:defRPr>
            </a:pPr>
            <a:r>
              <a:rPr sz="1000"/>
              <a:t>REPRESENTATIVE</a:t>
            </a:r>
          </a:p>
          <a:p>
            <a:pPr>
              <a:defRPr sz="2000">
                <a:solidFill>
                  <a:srgbClr val="000000"/>
                </a:solidFill>
              </a:defRPr>
            </a:pPr>
            <a:r>
              <a:rPr sz="1000"/>
              <a:t>FOR A SINGLE BAR</a:t>
            </a:r>
          </a:p>
        </p:txBody>
      </p:sp>
      <p:sp>
        <p:nvSpPr>
          <p:cNvPr id="12613" name="Rectangle"/>
          <p:cNvSpPr/>
          <p:nvPr/>
        </p:nvSpPr>
        <p:spPr>
          <a:xfrm>
            <a:off x="3481299" y="781468"/>
            <a:ext cx="931749" cy="1183199"/>
          </a:xfrm>
          <a:prstGeom prst="rect">
            <a:avLst/>
          </a:prstGeom>
          <a:ln w="254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14" name="Rectangle"/>
          <p:cNvSpPr/>
          <p:nvPr/>
        </p:nvSpPr>
        <p:spPr>
          <a:xfrm>
            <a:off x="4823528" y="781468"/>
            <a:ext cx="2564748" cy="1183199"/>
          </a:xfrm>
          <a:prstGeom prst="rect">
            <a:avLst/>
          </a:prstGeom>
          <a:ln w="254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15" name="Rectangle"/>
          <p:cNvSpPr/>
          <p:nvPr/>
        </p:nvSpPr>
        <p:spPr>
          <a:xfrm>
            <a:off x="7810478" y="781468"/>
            <a:ext cx="931749" cy="1183199"/>
          </a:xfrm>
          <a:prstGeom prst="rect">
            <a:avLst/>
          </a:prstGeom>
          <a:ln w="254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16" name="Rectangle"/>
          <p:cNvSpPr/>
          <p:nvPr/>
        </p:nvSpPr>
        <p:spPr>
          <a:xfrm>
            <a:off x="9112402" y="781468"/>
            <a:ext cx="931749" cy="1183199"/>
          </a:xfrm>
          <a:prstGeom prst="rect">
            <a:avLst/>
          </a:prstGeom>
          <a:ln w="25400">
            <a:solidFill>
              <a:srgbClr val="000000"/>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nvGrpSpPr>
          <p:cNvPr id="12663" name="Group"/>
          <p:cNvGrpSpPr/>
          <p:nvPr/>
        </p:nvGrpSpPr>
        <p:grpSpPr>
          <a:xfrm>
            <a:off x="9293758" y="1054750"/>
            <a:ext cx="580807" cy="688974"/>
            <a:chOff x="0" y="0"/>
            <a:chExt cx="1161613" cy="1377946"/>
          </a:xfrm>
        </p:grpSpPr>
        <p:grpSp>
          <p:nvGrpSpPr>
            <p:cNvPr id="12661" name="Group"/>
            <p:cNvGrpSpPr/>
            <p:nvPr/>
          </p:nvGrpSpPr>
          <p:grpSpPr>
            <a:xfrm>
              <a:off x="0" y="-1"/>
              <a:ext cx="1161614" cy="1377948"/>
              <a:chOff x="0" y="0"/>
              <a:chExt cx="1161613" cy="1377946"/>
            </a:xfrm>
          </p:grpSpPr>
          <p:grpSp>
            <p:nvGrpSpPr>
              <p:cNvPr id="12638" name="Group"/>
              <p:cNvGrpSpPr/>
              <p:nvPr/>
            </p:nvGrpSpPr>
            <p:grpSpPr>
              <a:xfrm>
                <a:off x="0" y="-1"/>
                <a:ext cx="1161614" cy="1377948"/>
                <a:chOff x="0" y="0"/>
                <a:chExt cx="1161613" cy="1377946"/>
              </a:xfrm>
            </p:grpSpPr>
            <p:sp>
              <p:nvSpPr>
                <p:cNvPr id="12617" name="Oval"/>
                <p:cNvSpPr/>
                <p:nvPr/>
              </p:nvSpPr>
              <p:spPr>
                <a:xfrm>
                  <a:off x="902510" y="495841"/>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18" name="Oval"/>
                <p:cNvSpPr/>
                <p:nvPr/>
              </p:nvSpPr>
              <p:spPr>
                <a:xfrm>
                  <a:off x="260871" y="28676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19" name="Oval"/>
                <p:cNvSpPr/>
                <p:nvPr/>
              </p:nvSpPr>
              <p:spPr>
                <a:xfrm>
                  <a:off x="710841" y="1038292"/>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0" name="Oval"/>
                <p:cNvSpPr/>
                <p:nvPr/>
              </p:nvSpPr>
              <p:spPr>
                <a:xfrm>
                  <a:off x="857300" y="74456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1" name="Oval"/>
                <p:cNvSpPr/>
                <p:nvPr/>
              </p:nvSpPr>
              <p:spPr>
                <a:xfrm>
                  <a:off x="868603" y="757668"/>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2" name="Oval"/>
                <p:cNvSpPr/>
                <p:nvPr/>
              </p:nvSpPr>
              <p:spPr>
                <a:xfrm>
                  <a:off x="660719" y="81216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3" name="Oval"/>
                <p:cNvSpPr/>
                <p:nvPr/>
              </p:nvSpPr>
              <p:spPr>
                <a:xfrm>
                  <a:off x="0" y="652133"/>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4" name="Oval"/>
                <p:cNvSpPr/>
                <p:nvPr/>
              </p:nvSpPr>
              <p:spPr>
                <a:xfrm>
                  <a:off x="147848" y="738771"/>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5" name="Oval"/>
                <p:cNvSpPr/>
                <p:nvPr/>
              </p:nvSpPr>
              <p:spPr>
                <a:xfrm>
                  <a:off x="142345" y="915026"/>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6" name="Oval"/>
                <p:cNvSpPr/>
                <p:nvPr/>
              </p:nvSpPr>
              <p:spPr>
                <a:xfrm>
                  <a:off x="277631" y="847768"/>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7" name="Oval"/>
                <p:cNvSpPr/>
                <p:nvPr/>
              </p:nvSpPr>
              <p:spPr>
                <a:xfrm>
                  <a:off x="390654" y="1103799"/>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8" name="Oval"/>
                <p:cNvSpPr/>
                <p:nvPr/>
              </p:nvSpPr>
              <p:spPr>
                <a:xfrm>
                  <a:off x="464138" y="943182"/>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29" name="Oval"/>
                <p:cNvSpPr/>
                <p:nvPr/>
              </p:nvSpPr>
              <p:spPr>
                <a:xfrm>
                  <a:off x="474762" y="0"/>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30" name="Oval"/>
                <p:cNvSpPr/>
                <p:nvPr/>
              </p:nvSpPr>
              <p:spPr>
                <a:xfrm>
                  <a:off x="317383" y="155747"/>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31" name="Oval"/>
                <p:cNvSpPr/>
                <p:nvPr/>
              </p:nvSpPr>
              <p:spPr>
                <a:xfrm>
                  <a:off x="56511" y="28676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32" name="Oval"/>
                <p:cNvSpPr/>
                <p:nvPr/>
              </p:nvSpPr>
              <p:spPr>
                <a:xfrm>
                  <a:off x="142345" y="521118"/>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33" name="Oval"/>
                <p:cNvSpPr/>
                <p:nvPr/>
              </p:nvSpPr>
              <p:spPr>
                <a:xfrm>
                  <a:off x="660719" y="221254"/>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34" name="Oval"/>
                <p:cNvSpPr/>
                <p:nvPr/>
              </p:nvSpPr>
              <p:spPr>
                <a:xfrm>
                  <a:off x="683149" y="44656"/>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35" name="Oval"/>
                <p:cNvSpPr/>
                <p:nvPr/>
              </p:nvSpPr>
              <p:spPr>
                <a:xfrm>
                  <a:off x="500266" y="175671"/>
                  <a:ext cx="236499"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36" name="Oval"/>
                <p:cNvSpPr/>
                <p:nvPr/>
              </p:nvSpPr>
              <p:spPr>
                <a:xfrm>
                  <a:off x="760251" y="360983"/>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37" name="Oval"/>
                <p:cNvSpPr/>
                <p:nvPr/>
              </p:nvSpPr>
              <p:spPr>
                <a:xfrm>
                  <a:off x="925114" y="330252"/>
                  <a:ext cx="236500" cy="274148"/>
                </a:xfrm>
                <a:prstGeom prst="ellipse">
                  <a:avLst/>
                </a:prstGeom>
                <a:solidFill>
                  <a:srgbClr val="929292"/>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12660" name="Group"/>
              <p:cNvGrpSpPr/>
              <p:nvPr/>
            </p:nvGrpSpPr>
            <p:grpSpPr>
              <a:xfrm>
                <a:off x="118251" y="115499"/>
                <a:ext cx="951057" cy="1133872"/>
                <a:chOff x="0" y="0"/>
                <a:chExt cx="951055" cy="1133871"/>
              </a:xfrm>
            </p:grpSpPr>
            <p:sp>
              <p:nvSpPr>
                <p:cNvPr id="12639" name="Circle"/>
                <p:cNvSpPr/>
                <p:nvPr/>
              </p:nvSpPr>
              <p:spPr>
                <a:xfrm>
                  <a:off x="902510" y="495841"/>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0" name="Circle"/>
                <p:cNvSpPr/>
                <p:nvPr/>
              </p:nvSpPr>
              <p:spPr>
                <a:xfrm>
                  <a:off x="260871" y="286762"/>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1" name="Circle"/>
                <p:cNvSpPr/>
                <p:nvPr/>
              </p:nvSpPr>
              <p:spPr>
                <a:xfrm>
                  <a:off x="710841" y="103829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2" name="Circle"/>
                <p:cNvSpPr/>
                <p:nvPr/>
              </p:nvSpPr>
              <p:spPr>
                <a:xfrm>
                  <a:off x="857300" y="744567"/>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3" name="Circle"/>
                <p:cNvSpPr/>
                <p:nvPr/>
              </p:nvSpPr>
              <p:spPr>
                <a:xfrm>
                  <a:off x="868603" y="7576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4" name="Circle"/>
                <p:cNvSpPr/>
                <p:nvPr/>
              </p:nvSpPr>
              <p:spPr>
                <a:xfrm>
                  <a:off x="660719" y="812167"/>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5" name="Circle"/>
                <p:cNvSpPr/>
                <p:nvPr/>
              </p:nvSpPr>
              <p:spPr>
                <a:xfrm>
                  <a:off x="0" y="65213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6" name="Circle"/>
                <p:cNvSpPr/>
                <p:nvPr/>
              </p:nvSpPr>
              <p:spPr>
                <a:xfrm>
                  <a:off x="147848" y="738771"/>
                  <a:ext cx="25943"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7" name="Circle"/>
                <p:cNvSpPr/>
                <p:nvPr/>
              </p:nvSpPr>
              <p:spPr>
                <a:xfrm>
                  <a:off x="142345" y="915026"/>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8" name="Circle"/>
                <p:cNvSpPr/>
                <p:nvPr/>
              </p:nvSpPr>
              <p:spPr>
                <a:xfrm>
                  <a:off x="277631" y="84776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49" name="Circle"/>
                <p:cNvSpPr/>
                <p:nvPr/>
              </p:nvSpPr>
              <p:spPr>
                <a:xfrm>
                  <a:off x="390654" y="1103800"/>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0" name="Circle"/>
                <p:cNvSpPr/>
                <p:nvPr/>
              </p:nvSpPr>
              <p:spPr>
                <a:xfrm>
                  <a:off x="464138" y="94318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1" name="Circle"/>
                <p:cNvSpPr/>
                <p:nvPr/>
              </p:nvSpPr>
              <p:spPr>
                <a:xfrm>
                  <a:off x="474762" y="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2" name="Circle"/>
                <p:cNvSpPr/>
                <p:nvPr/>
              </p:nvSpPr>
              <p:spPr>
                <a:xfrm>
                  <a:off x="317383" y="155638"/>
                  <a:ext cx="25942" cy="3005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3" name="Circle"/>
                <p:cNvSpPr/>
                <p:nvPr/>
              </p:nvSpPr>
              <p:spPr>
                <a:xfrm>
                  <a:off x="56511" y="28676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4" name="Circle"/>
                <p:cNvSpPr/>
                <p:nvPr/>
              </p:nvSpPr>
              <p:spPr>
                <a:xfrm>
                  <a:off x="142345" y="521118"/>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5" name="Circle"/>
                <p:cNvSpPr/>
                <p:nvPr/>
              </p:nvSpPr>
              <p:spPr>
                <a:xfrm>
                  <a:off x="660719" y="221254"/>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6" name="Circle"/>
                <p:cNvSpPr/>
                <p:nvPr/>
              </p:nvSpPr>
              <p:spPr>
                <a:xfrm>
                  <a:off x="683149" y="44625"/>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7" name="Circle"/>
                <p:cNvSpPr/>
                <p:nvPr/>
              </p:nvSpPr>
              <p:spPr>
                <a:xfrm>
                  <a:off x="500266" y="175550"/>
                  <a:ext cx="25942" cy="30051"/>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8" name="Circle"/>
                <p:cNvSpPr/>
                <p:nvPr/>
              </p:nvSpPr>
              <p:spPr>
                <a:xfrm>
                  <a:off x="760252" y="360983"/>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659" name="Circle"/>
                <p:cNvSpPr/>
                <p:nvPr/>
              </p:nvSpPr>
              <p:spPr>
                <a:xfrm>
                  <a:off x="925114" y="330252"/>
                  <a:ext cx="25942" cy="30072"/>
                </a:xfrm>
                <a:prstGeom prst="ellipse">
                  <a:avLst/>
                </a:prstGeom>
                <a:solidFill>
                  <a:srgbClr val="000000"/>
                </a:solidFill>
                <a:ln w="12700" cap="flat">
                  <a:noFill/>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sp>
          <p:nvSpPr>
            <p:cNvPr id="12662" name="Oval"/>
            <p:cNvSpPr/>
            <p:nvPr/>
          </p:nvSpPr>
          <p:spPr>
            <a:xfrm>
              <a:off x="418017" y="476851"/>
              <a:ext cx="335769" cy="389220"/>
            </a:xfrm>
            <a:prstGeom prst="ellipse">
              <a:avLst/>
            </a:prstGeom>
            <a:noFill/>
            <a:ln w="76200" cap="flat">
              <a:solidFill>
                <a:schemeClr val="accent6">
                  <a:satOff val="-20754"/>
                  <a:lumOff val="-16738"/>
                </a:schemeClr>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mc:AlternateContent xmlns:mc="http://schemas.openxmlformats.org/markup-compatibility/2006" xmlns:a14="http://schemas.microsoft.com/office/drawing/2010/main">
        <mc:Choice Requires="a14">
          <p:sp>
            <p:nvSpPr>
              <p:cNvPr id="12664" name="FOUR OBJECTIVE FUNCTIONS"/>
              <p:cNvSpPr txBox="1"/>
              <p:nvPr/>
            </p:nvSpPr>
            <p:spPr>
              <a:xfrm>
                <a:off x="3289927" y="2555920"/>
                <a:ext cx="3395721" cy="176830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25400" tIns="25400" rIns="25400" bIns="25400" anchor="ctr">
                <a:spAutoFit/>
              </a:bodyPr>
              <a:lstStyle/>
              <a:p>
                <a:pPr algn="r">
                  <a:defRPr b="1">
                    <a:solidFill>
                      <a:srgbClr val="929292"/>
                    </a:solidFill>
                  </a:defRPr>
                </a:pPr>
                <a:r>
                  <a:rPr lang="en-US" dirty="0"/>
                  <a:t>FOUR OBJECTIVE FUNCTIONS</a:t>
                </a:r>
              </a:p>
              <a:p>
                <a:pPr algn="r">
                  <a:defRPr>
                    <a:solidFill>
                      <a:schemeClr val="accent6">
                        <a:satOff val="-20754"/>
                        <a:lumOff val="-16738"/>
                      </a:schemeClr>
                    </a:solidFill>
                  </a:defRPr>
                </a:pPr>
                <a14:m>
                  <m:oMathPara xmlns:m="http://schemas.openxmlformats.org/officeDocument/2006/math">
                    <m:oMathParaPr>
                      <m:jc m:val="right"/>
                    </m:oMathParaPr>
                    <m:oMath xmlns:m="http://schemas.openxmlformats.org/officeDocument/2006/math">
                      <m:r>
                        <a:rPr lang="en-US" i="1" smtClean="0">
                          <a:solidFill>
                            <a:schemeClr val="accent6">
                              <a:lumMod val="50000"/>
                            </a:schemeClr>
                          </a:solidFill>
                          <a:latin typeface="Cambria Math" panose="02040503050406030204" pitchFamily="18" charset="0"/>
                        </a:rPr>
                        <m:t>#</m:t>
                      </m:r>
                      <m:r>
                        <m:rPr>
                          <m:nor/>
                        </m:rPr>
                        <a:rPr lang="en-US" i="1">
                          <a:solidFill>
                            <a:schemeClr val="accent6">
                              <a:lumMod val="50000"/>
                            </a:schemeClr>
                          </a:solidFill>
                          <a:latin typeface="Cambria Math" panose="02040503050406030204" pitchFamily="18" charset="0"/>
                        </a:rPr>
                        <m:t>edges</m:t>
                      </m:r>
                      <m:r>
                        <a:rPr lang="en-US" i="1">
                          <a:solidFill>
                            <a:schemeClr val="accent6">
                              <a:lumMod val="50000"/>
                            </a:schemeClr>
                          </a:solidFill>
                          <a:latin typeface="Cambria Math" panose="02040503050406030204" pitchFamily="18" charset="0"/>
                        </a:rPr>
                        <m:t>≈∥</m:t>
                      </m:r>
                      <m:r>
                        <a:rPr lang="en-US" b="0" i="1" smtClean="0">
                          <a:solidFill>
                            <a:schemeClr val="accent6">
                              <a:lumMod val="50000"/>
                            </a:schemeClr>
                          </a:solidFill>
                          <a:latin typeface="Cambria Math" panose="02040503050406030204" pitchFamily="18" charset="0"/>
                        </a:rPr>
                        <m:t>𝑥</m:t>
                      </m:r>
                      <m:sSub>
                        <m:sSubPr>
                          <m:ctrlPr>
                            <a:rPr lang="ar-SA" i="1">
                              <a:solidFill>
                                <a:schemeClr val="accent6">
                                  <a:lumMod val="50000"/>
                                </a:schemeClr>
                              </a:solidFill>
                              <a:latin typeface="Cambria Math" panose="02040503050406030204" pitchFamily="18" charset="0"/>
                            </a:rPr>
                          </m:ctrlPr>
                        </m:sSubPr>
                        <m:e>
                          <m:r>
                            <a:rPr lang="ar-SA" i="1">
                              <a:solidFill>
                                <a:schemeClr val="accent6">
                                  <a:lumMod val="50000"/>
                                </a:schemeClr>
                              </a:solidFill>
                              <a:latin typeface="Cambria Math" panose="02040503050406030204" pitchFamily="18" charset="0"/>
                            </a:rPr>
                            <m:t>∥</m:t>
                          </m:r>
                        </m:e>
                        <m:sub>
                          <m:r>
                            <a:rPr lang="ar-SA" i="1">
                              <a:solidFill>
                                <a:schemeClr val="accent6">
                                  <a:lumMod val="50000"/>
                                </a:schemeClr>
                              </a:solidFill>
                              <a:latin typeface="Cambria Math" panose="02040503050406030204" pitchFamily="18" charset="0"/>
                            </a:rPr>
                            <m:t>1</m:t>
                          </m:r>
                        </m:sub>
                      </m:sSub>
                    </m:oMath>
                  </m:oMathPara>
                </a14:m>
                <a:endParaRPr lang="en-US" i="1" dirty="0">
                  <a:solidFill>
                    <a:schemeClr val="accent6">
                      <a:lumMod val="50000"/>
                    </a:schemeClr>
                  </a:solidFill>
                  <a:latin typeface="Cambria Math" panose="02040503050406030204" pitchFamily="18" charset="0"/>
                </a:endParaRPr>
              </a:p>
              <a:p>
                <a:pPr algn="r">
                  <a:defRPr>
                    <a:solidFill>
                      <a:schemeClr val="accent6">
                        <a:satOff val="-20754"/>
                        <a:lumOff val="-16738"/>
                      </a:schemeClr>
                    </a:solidFill>
                  </a:defRPr>
                </a:pPr>
                <a14:m>
                  <m:oMathPara xmlns:m="http://schemas.openxmlformats.org/officeDocument/2006/math">
                    <m:oMathParaPr>
                      <m:jc m:val="right"/>
                    </m:oMathParaPr>
                    <m:oMath xmlns:m="http://schemas.openxmlformats.org/officeDocument/2006/math">
                      <m:r>
                        <a:rPr lang="ar-SA" i="1">
                          <a:solidFill>
                            <a:schemeClr val="accent6">
                              <a:lumMod val="50000"/>
                            </a:schemeClr>
                          </a:solidFill>
                          <a:latin typeface="Cambria Math" panose="02040503050406030204" pitchFamily="18" charset="0"/>
                        </a:rPr>
                        <m:t>∑(</m:t>
                      </m:r>
                      <m:r>
                        <m:rPr>
                          <m:nor/>
                        </m:rPr>
                        <a:rPr lang="en-US" i="1">
                          <a:solidFill>
                            <a:schemeClr val="accent6">
                              <a:lumMod val="50000"/>
                            </a:schemeClr>
                          </a:solidFill>
                          <a:latin typeface="Cambria Math" panose="02040503050406030204" pitchFamily="18" charset="0"/>
                        </a:rPr>
                        <m:t>edge</m:t>
                      </m:r>
                      <m:r>
                        <m:rPr>
                          <m:nor/>
                        </m:rPr>
                        <a:rPr lang="en-US" i="1">
                          <a:solidFill>
                            <a:schemeClr val="accent6">
                              <a:lumMod val="50000"/>
                            </a:schemeClr>
                          </a:solidFill>
                          <a:latin typeface="Cambria Math" panose="02040503050406030204" pitchFamily="18" charset="0"/>
                        </a:rPr>
                        <m:t> </m:t>
                      </m:r>
                      <m:r>
                        <m:rPr>
                          <m:nor/>
                        </m:rPr>
                        <a:rPr lang="en-US" i="1">
                          <a:solidFill>
                            <a:schemeClr val="accent6">
                              <a:lumMod val="50000"/>
                            </a:schemeClr>
                          </a:solidFill>
                          <a:latin typeface="Cambria Math" panose="02040503050406030204" pitchFamily="18" charset="0"/>
                        </a:rPr>
                        <m:t>lengths</m:t>
                      </m:r>
                      <m:r>
                        <a:rPr lang="en-US" i="1">
                          <a:solidFill>
                            <a:schemeClr val="accent6">
                              <a:lumMod val="50000"/>
                            </a:schemeClr>
                          </a:solidFill>
                          <a:latin typeface="Cambria Math" panose="02040503050406030204" pitchFamily="18" charset="0"/>
                        </a:rPr>
                        <m:t>)≈∥</m:t>
                      </m:r>
                      <m:r>
                        <a:rPr lang="en-US" b="0" i="1" smtClean="0">
                          <a:solidFill>
                            <a:schemeClr val="accent6">
                              <a:lumMod val="50000"/>
                            </a:schemeClr>
                          </a:solidFill>
                          <a:latin typeface="Cambria Math" panose="02040503050406030204" pitchFamily="18" charset="0"/>
                        </a:rPr>
                        <m:t>𝑊</m:t>
                      </m:r>
                      <m:r>
                        <a:rPr lang="en-US" b="0" i="1" baseline="-25000" smtClean="0">
                          <a:solidFill>
                            <a:schemeClr val="accent6">
                              <a:lumMod val="50000"/>
                            </a:schemeClr>
                          </a:solidFill>
                          <a:latin typeface="Cambria Math" panose="02040503050406030204" pitchFamily="18" charset="0"/>
                        </a:rPr>
                        <m:t>𝐿𝑒𝑛</m:t>
                      </m:r>
                      <m:r>
                        <a:rPr lang="en-US" b="0" i="1" smtClean="0">
                          <a:solidFill>
                            <a:schemeClr val="accent6">
                              <a:lumMod val="50000"/>
                            </a:schemeClr>
                          </a:solidFill>
                          <a:latin typeface="Cambria Math" panose="02040503050406030204" pitchFamily="18" charset="0"/>
                        </a:rPr>
                        <m:t>𝑥</m:t>
                      </m:r>
                      <m:sSub>
                        <m:sSubPr>
                          <m:ctrlPr>
                            <a:rPr lang="ar-SA" i="1">
                              <a:solidFill>
                                <a:schemeClr val="accent6">
                                  <a:lumMod val="50000"/>
                                </a:schemeClr>
                              </a:solidFill>
                              <a:latin typeface="Cambria Math" panose="02040503050406030204" pitchFamily="18" charset="0"/>
                            </a:rPr>
                          </m:ctrlPr>
                        </m:sSubPr>
                        <m:e>
                          <m:r>
                            <a:rPr lang="ar-SA" i="1">
                              <a:solidFill>
                                <a:schemeClr val="accent6">
                                  <a:lumMod val="50000"/>
                                </a:schemeClr>
                              </a:solidFill>
                              <a:latin typeface="Cambria Math" panose="02040503050406030204" pitchFamily="18" charset="0"/>
                            </a:rPr>
                            <m:t>∥</m:t>
                          </m:r>
                        </m:e>
                        <m:sub>
                          <m:eqArr>
                            <m:eqArrPr>
                              <m:ctrlPr>
                                <a:rPr lang="en-US" b="0" i="1" smtClean="0">
                                  <a:solidFill>
                                    <a:schemeClr val="accent6">
                                      <a:lumMod val="50000"/>
                                    </a:schemeClr>
                                  </a:solidFill>
                                  <a:latin typeface="Cambria Math" panose="02040503050406030204" pitchFamily="18" charset="0"/>
                                </a:rPr>
                              </m:ctrlPr>
                            </m:eqArrPr>
                            <m:e>
                              <m:r>
                                <a:rPr lang="en-US" b="0" i="1" smtClean="0">
                                  <a:solidFill>
                                    <a:schemeClr val="accent6">
                                      <a:lumMod val="50000"/>
                                    </a:schemeClr>
                                  </a:solidFill>
                                  <a:latin typeface="Cambria Math" panose="02040503050406030204" pitchFamily="18" charset="0"/>
                                </a:rPr>
                                <m:t>1</m:t>
                              </m:r>
                            </m:e>
                            <m:e/>
                            <m:e/>
                          </m:eqArr>
                        </m:sub>
                      </m:sSub>
                    </m:oMath>
                  </m:oMathPara>
                </a14:m>
                <a:endParaRPr lang="ar-SA" dirty="0"/>
              </a:p>
              <a:p>
                <a:pPr algn="r">
                  <a:defRPr>
                    <a:solidFill>
                      <a:schemeClr val="accent1">
                        <a:lumOff val="-13575"/>
                      </a:schemeClr>
                    </a:solidFill>
                  </a:defRPr>
                </a:pPr>
                <a14:m>
                  <m:oMathPara xmlns:m="http://schemas.openxmlformats.org/officeDocument/2006/math">
                    <m:oMathParaPr>
                      <m:jc m:val="right"/>
                    </m:oMathParaPr>
                    <m:oMath xmlns:m="http://schemas.openxmlformats.org/officeDocument/2006/math">
                      <m:r>
                        <a:rPr lang="en-US" i="1" smtClean="0">
                          <a:solidFill>
                            <a:schemeClr val="accent1"/>
                          </a:solidFill>
                          <a:latin typeface="Cambria Math" panose="02040503050406030204" pitchFamily="18" charset="0"/>
                        </a:rPr>
                        <m:t>#</m:t>
                      </m:r>
                      <m:r>
                        <m:rPr>
                          <m:nor/>
                        </m:rPr>
                        <a:rPr lang="en-US" b="0" i="1" smtClean="0">
                          <a:solidFill>
                            <a:schemeClr val="accent1"/>
                          </a:solidFill>
                          <a:latin typeface="Cambria Math" panose="02040503050406030204" pitchFamily="18" charset="0"/>
                        </a:rPr>
                        <m:t>tr</m:t>
                      </m:r>
                      <m:r>
                        <a:rPr lang="en-US" b="0" i="1" smtClean="0">
                          <a:solidFill>
                            <a:schemeClr val="accent1"/>
                          </a:solidFill>
                          <a:latin typeface="Cambria Math" panose="02040503050406030204" pitchFamily="18" charset="0"/>
                        </a:rPr>
                        <m:t>𝑖𝑎𝑛𝑔𝑙𝑒𝑠</m:t>
                      </m:r>
                      <m:r>
                        <a:rPr lang="en-US" i="1">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𝑣</m:t>
                      </m:r>
                      <m:sSub>
                        <m:sSubPr>
                          <m:ctrlPr>
                            <a:rPr lang="ar-SA" i="1">
                              <a:solidFill>
                                <a:schemeClr val="accent1"/>
                              </a:solidFill>
                              <a:latin typeface="Cambria Math" panose="02040503050406030204" pitchFamily="18" charset="0"/>
                            </a:rPr>
                          </m:ctrlPr>
                        </m:sSubPr>
                        <m:e>
                          <m:r>
                            <a:rPr lang="ar-SA" i="1">
                              <a:solidFill>
                                <a:schemeClr val="accent1"/>
                              </a:solidFill>
                              <a:latin typeface="Cambria Math" panose="02040503050406030204" pitchFamily="18" charset="0"/>
                            </a:rPr>
                            <m:t>∥</m:t>
                          </m:r>
                        </m:e>
                        <m:sub>
                          <m:r>
                            <a:rPr lang="ar-SA" i="1">
                              <a:solidFill>
                                <a:schemeClr val="accent1"/>
                              </a:solidFill>
                              <a:latin typeface="Cambria Math" panose="02040503050406030204" pitchFamily="18" charset="0"/>
                            </a:rPr>
                            <m:t>1</m:t>
                          </m:r>
                        </m:sub>
                      </m:sSub>
                    </m:oMath>
                  </m:oMathPara>
                </a14:m>
                <a:endParaRPr lang="ar-SA" i="1" dirty="0">
                  <a:solidFill>
                    <a:schemeClr val="accent1"/>
                  </a:solidFill>
                  <a:latin typeface="Cambria Math" panose="02040503050406030204" pitchFamily="18" charset="0"/>
                </a:endParaRPr>
              </a:p>
              <a:p>
                <a:pPr algn="r">
                  <a:defRPr>
                    <a:solidFill>
                      <a:schemeClr val="accent1">
                        <a:lumOff val="-13575"/>
                      </a:schemeClr>
                    </a:solidFill>
                  </a:defRPr>
                </a:pPr>
                <a14:m>
                  <m:oMathPara xmlns:m="http://schemas.openxmlformats.org/officeDocument/2006/math">
                    <m:oMathParaPr>
                      <m:jc m:val="right"/>
                    </m:oMathParaPr>
                    <m:oMath xmlns:m="http://schemas.openxmlformats.org/officeDocument/2006/math">
                      <m:r>
                        <a:rPr lang="ar-SA" i="1">
                          <a:solidFill>
                            <a:schemeClr val="accent1"/>
                          </a:solidFill>
                          <a:latin typeface="Cambria Math" panose="02040503050406030204" pitchFamily="18" charset="0"/>
                        </a:rPr>
                        <m:t>∑</m:t>
                      </m:r>
                      <m:d>
                        <m:dPr>
                          <m:ctrlPr>
                            <a:rPr lang="ar-SA" i="1">
                              <a:solidFill>
                                <a:schemeClr val="accent1"/>
                              </a:solidFill>
                              <a:latin typeface="Cambria Math" panose="02040503050406030204" pitchFamily="18" charset="0"/>
                            </a:rPr>
                          </m:ctrlPr>
                        </m:dPr>
                        <m:e>
                          <m:r>
                            <m:rPr>
                              <m:nor/>
                            </m:rPr>
                            <a:rPr lang="en-US" i="1">
                              <a:solidFill>
                                <a:schemeClr val="accent1"/>
                              </a:solidFill>
                              <a:latin typeface="Cambria Math" panose="02040503050406030204" pitchFamily="18" charset="0"/>
                            </a:rPr>
                            <m:t>triangle</m:t>
                          </m:r>
                          <m:r>
                            <m:rPr>
                              <m:nor/>
                            </m:rPr>
                            <a:rPr lang="en-US" i="1">
                              <a:solidFill>
                                <a:schemeClr val="accent1"/>
                              </a:solidFill>
                              <a:latin typeface="Cambria Math" panose="02040503050406030204" pitchFamily="18" charset="0"/>
                            </a:rPr>
                            <m:t> </m:t>
                          </m:r>
                          <m:r>
                            <m:rPr>
                              <m:nor/>
                            </m:rPr>
                            <a:rPr lang="en-US" i="1">
                              <a:solidFill>
                                <a:schemeClr val="accent1"/>
                              </a:solidFill>
                              <a:latin typeface="Cambria Math" panose="02040503050406030204" pitchFamily="18" charset="0"/>
                            </a:rPr>
                            <m:t>areas</m:t>
                          </m:r>
                        </m:e>
                      </m:d>
                      <m:r>
                        <a:rPr lang="ar-SA" i="1">
                          <a:solidFill>
                            <a:schemeClr val="accent1"/>
                          </a:solidFill>
                          <a:latin typeface="Cambria Math" panose="02040503050406030204" pitchFamily="18" charset="0"/>
                        </a:rPr>
                        <m:t>≈∥</m:t>
                      </m:r>
                      <m:r>
                        <a:rPr lang="ar-SA" b="0" i="1" smtClean="0">
                          <a:solidFill>
                            <a:schemeClr val="accent1"/>
                          </a:solidFill>
                          <a:latin typeface="Cambria Math" panose="02040503050406030204" pitchFamily="18" charset="0"/>
                        </a:rPr>
                        <m:t>𝑊</m:t>
                      </m:r>
                      <m:r>
                        <a:rPr lang="ar-SA" b="0" i="1" baseline="-25000" smtClean="0">
                          <a:solidFill>
                            <a:schemeClr val="accent1"/>
                          </a:solidFill>
                          <a:latin typeface="Cambria Math" panose="02040503050406030204" pitchFamily="18" charset="0"/>
                        </a:rPr>
                        <m:t>𝐴𝑟𝑒𝑎</m:t>
                      </m:r>
                      <m:r>
                        <a:rPr lang="ar-SA" b="0" i="1" smtClean="0">
                          <a:solidFill>
                            <a:schemeClr val="accent1"/>
                          </a:solidFill>
                          <a:latin typeface="Cambria Math" panose="02040503050406030204" pitchFamily="18" charset="0"/>
                        </a:rPr>
                        <m:t>𝑣</m:t>
                      </m:r>
                      <m:sSub>
                        <m:sSubPr>
                          <m:ctrlPr>
                            <a:rPr lang="ar-SA" i="1">
                              <a:solidFill>
                                <a:schemeClr val="accent1"/>
                              </a:solidFill>
                              <a:latin typeface="Cambria Math" panose="02040503050406030204" pitchFamily="18" charset="0"/>
                            </a:rPr>
                          </m:ctrlPr>
                        </m:sSubPr>
                        <m:e>
                          <m:r>
                            <a:rPr lang="ar-SA" i="1">
                              <a:solidFill>
                                <a:schemeClr val="accent1"/>
                              </a:solidFill>
                              <a:latin typeface="Cambria Math" panose="02040503050406030204" pitchFamily="18" charset="0"/>
                            </a:rPr>
                            <m:t>∥</m:t>
                          </m:r>
                        </m:e>
                        <m:sub>
                          <m:r>
                            <a:rPr lang="ar-SA" i="1">
                              <a:solidFill>
                                <a:schemeClr val="accent1"/>
                              </a:solidFill>
                              <a:latin typeface="Cambria Math" panose="02040503050406030204" pitchFamily="18" charset="0"/>
                            </a:rPr>
                            <m:t>1</m:t>
                          </m:r>
                        </m:sub>
                      </m:sSub>
                    </m:oMath>
                  </m:oMathPara>
                </a14:m>
                <a:endParaRPr lang="ar-SA" dirty="0">
                  <a:solidFill>
                    <a:schemeClr val="accent1"/>
                  </a:solidFill>
                </a:endParaRPr>
              </a:p>
            </p:txBody>
          </p:sp>
        </mc:Choice>
        <mc:Fallback xmlns="">
          <p:sp>
            <p:nvSpPr>
              <p:cNvPr id="12664" name="FOUR OBJECTIVE FUNCTIONS"/>
              <p:cNvSpPr txBox="1">
                <a:spLocks noRot="1" noChangeAspect="1" noMove="1" noResize="1" noEditPoints="1" noAdjustHandles="1" noChangeArrowheads="1" noChangeShapeType="1" noTextEdit="1"/>
              </p:cNvSpPr>
              <p:nvPr/>
            </p:nvSpPr>
            <p:spPr>
              <a:xfrm>
                <a:off x="3289927" y="2555920"/>
                <a:ext cx="3395721" cy="1768305"/>
              </a:xfrm>
              <a:prstGeom prst="rect">
                <a:avLst/>
              </a:prstGeom>
              <a:blipFill>
                <a:blip r:embed="rId4"/>
                <a:stretch>
                  <a:fillRect t="-2414" r="-3411" b="-4138"/>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12665" name="FOUR OPTIMIZATION PROBLEMS"/>
          <p:cNvSpPr txBox="1"/>
          <p:nvPr/>
        </p:nvSpPr>
        <p:spPr>
          <a:xfrm>
            <a:off x="6935652" y="2565563"/>
            <a:ext cx="388287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l">
              <a:defRPr b="1">
                <a:solidFill>
                  <a:srgbClr val="929292"/>
                </a:solidFill>
              </a:defRPr>
            </a:lvl1pPr>
          </a:lstStyle>
          <a:p>
            <a:r>
              <a:rPr lang="en-US" dirty="0"/>
              <a:t>EIGHT</a:t>
            </a:r>
            <a:r>
              <a:rPr dirty="0"/>
              <a:t> OPTIMIZATION PROBLEMS</a:t>
            </a:r>
          </a:p>
        </p:txBody>
      </p:sp>
      <mc:AlternateContent xmlns:mc="http://schemas.openxmlformats.org/markup-compatibility/2006" xmlns:a14="http://schemas.microsoft.com/office/drawing/2010/main">
        <mc:Choice Requires="a14">
          <p:sp>
            <p:nvSpPr>
              <p:cNvPr id="12666" name="Equation"/>
              <p:cNvSpPr txBox="1"/>
              <p:nvPr/>
            </p:nvSpPr>
            <p:spPr>
              <a:xfrm>
                <a:off x="6974978" y="2909540"/>
                <a:ext cx="4518032" cy="532390"/>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SA" i="1" smtClean="0">
                              <a:solidFill>
                                <a:schemeClr val="accent6">
                                  <a:lumMod val="50000"/>
                                </a:schemeClr>
                              </a:solidFill>
                              <a:latin typeface="Cambria Math" panose="02040503050406030204" pitchFamily="18" charset="0"/>
                            </a:rPr>
                          </m:ctrlPr>
                        </m:mPr>
                        <m:mr>
                          <m:e>
                            <m:r>
                              <m:rPr>
                                <m:nor/>
                              </m:rPr>
                              <a:rPr lang="en-US" i="1">
                                <a:solidFill>
                                  <a:schemeClr val="accent6">
                                    <a:lumMod val="50000"/>
                                  </a:schemeClr>
                                </a:solidFill>
                                <a:latin typeface="Cambria Math" panose="02040503050406030204" pitchFamily="18" charset="0"/>
                              </a:rPr>
                              <m:t>mimimize</m:t>
                            </m:r>
                          </m:e>
                          <m:e>
                            <m:r>
                              <a:rPr lang="ar-SA" i="1">
                                <a:solidFill>
                                  <a:schemeClr val="accent6">
                                    <a:lumMod val="50000"/>
                                  </a:schemeClr>
                                </a:solidFill>
                                <a:latin typeface="Cambria Math" panose="02040503050406030204" pitchFamily="18" charset="0"/>
                              </a:rPr>
                              <m:t>𝐿𝑜𝑠𝑠</m:t>
                            </m:r>
                            <m:r>
                              <a:rPr lang="ar-SA" i="1">
                                <a:solidFill>
                                  <a:schemeClr val="accent6">
                                    <a:lumMod val="50000"/>
                                  </a:schemeClr>
                                </a:solidFill>
                                <a:latin typeface="Cambria Math" panose="02040503050406030204" pitchFamily="18" charset="0"/>
                              </a:rPr>
                              <m:t>(</m:t>
                            </m:r>
                            <m:r>
                              <a:rPr lang="ar-SA" b="0" i="1" smtClean="0">
                                <a:solidFill>
                                  <a:schemeClr val="accent6">
                                    <a:lumMod val="50000"/>
                                  </a:schemeClr>
                                </a:solidFill>
                                <a:latin typeface="Cambria Math" panose="02040503050406030204" pitchFamily="18" charset="0"/>
                              </a:rPr>
                              <m:t>𝑥</m:t>
                            </m:r>
                            <m:r>
                              <a:rPr lang="ar-SA" i="1">
                                <a:solidFill>
                                  <a:schemeClr val="accent6">
                                    <a:lumMod val="50000"/>
                                  </a:schemeClr>
                                </a:solidFill>
                                <a:latin typeface="Cambria Math" panose="02040503050406030204" pitchFamily="18" charset="0"/>
                              </a:rPr>
                              <m:t>)</m:t>
                            </m:r>
                          </m:e>
                        </m:mr>
                        <m:mr>
                          <m:e>
                            <m:r>
                              <m:rPr>
                                <m:nor/>
                              </m:rPr>
                              <a:rPr lang="en-US" i="1">
                                <a:solidFill>
                                  <a:schemeClr val="accent6">
                                    <a:lumMod val="50000"/>
                                  </a:schemeClr>
                                </a:solidFill>
                                <a:latin typeface="Cambria Math" panose="02040503050406030204" pitchFamily="18" charset="0"/>
                              </a:rPr>
                              <m:t>subject</m:t>
                            </m:r>
                            <m:r>
                              <m:rPr>
                                <m:nor/>
                              </m:rPr>
                              <a:rPr lang="en-US" i="1">
                                <a:solidFill>
                                  <a:schemeClr val="accent6">
                                    <a:lumMod val="50000"/>
                                  </a:schemeClr>
                                </a:solidFill>
                                <a:latin typeface="Cambria Math" panose="02040503050406030204" pitchFamily="18" charset="0"/>
                              </a:rPr>
                              <m:t> </m:t>
                            </m:r>
                            <m:r>
                              <m:rPr>
                                <m:nor/>
                              </m:rPr>
                              <a:rPr lang="en-US" i="1">
                                <a:solidFill>
                                  <a:schemeClr val="accent6">
                                    <a:lumMod val="50000"/>
                                  </a:schemeClr>
                                </a:solidFill>
                                <a:latin typeface="Cambria Math" panose="02040503050406030204" pitchFamily="18" charset="0"/>
                              </a:rPr>
                              <m:t>to</m:t>
                            </m:r>
                          </m:e>
                          <m:e>
                            <m:r>
                              <a:rPr lang="en-US" b="0" i="1" smtClean="0">
                                <a:solidFill>
                                  <a:schemeClr val="accent6">
                                    <a:lumMod val="50000"/>
                                  </a:schemeClr>
                                </a:solidFill>
                                <a:latin typeface="Cambria Math" panose="02040503050406030204" pitchFamily="18" charset="0"/>
                              </a:rPr>
                              <m:t>𝑥</m:t>
                            </m:r>
                            <m:r>
                              <m:rPr>
                                <m:nor/>
                              </m:rPr>
                              <a:rPr lang="en-US" i="1">
                                <a:solidFill>
                                  <a:schemeClr val="accent6">
                                    <a:lumMod val="50000"/>
                                  </a:schemeClr>
                                </a:solidFill>
                                <a:latin typeface="Cambria Math" panose="02040503050406030204" pitchFamily="18" charset="0"/>
                              </a:rPr>
                              <m:t>represents</m:t>
                            </m:r>
                            <m:r>
                              <m:rPr>
                                <m:nor/>
                              </m:rPr>
                              <a:rPr lang="en-US" i="1">
                                <a:solidFill>
                                  <a:schemeClr val="accent6">
                                    <a:lumMod val="50000"/>
                                  </a:schemeClr>
                                </a:solidFill>
                                <a:latin typeface="Cambria Math" panose="02040503050406030204" pitchFamily="18" charset="0"/>
                              </a:rPr>
                              <m:t> </m:t>
                            </m:r>
                            <m:r>
                              <m:rPr>
                                <m:nor/>
                              </m:rPr>
                              <a:rPr lang="en-US" i="1">
                                <a:solidFill>
                                  <a:schemeClr val="accent6">
                                    <a:lumMod val="50000"/>
                                  </a:schemeClr>
                                </a:solidFill>
                                <a:latin typeface="Cambria Math" panose="02040503050406030204" pitchFamily="18" charset="0"/>
                              </a:rPr>
                              <m:t>the</m:t>
                            </m:r>
                            <m:r>
                              <m:rPr>
                                <m:nor/>
                              </m:rPr>
                              <a:rPr lang="en-US" i="1">
                                <a:solidFill>
                                  <a:schemeClr val="accent6">
                                    <a:lumMod val="50000"/>
                                  </a:schemeClr>
                                </a:solidFill>
                                <a:latin typeface="Cambria Math" panose="02040503050406030204" pitchFamily="18" charset="0"/>
                              </a:rPr>
                              <m:t> </m:t>
                            </m:r>
                            <m:r>
                              <m:rPr>
                                <m:nor/>
                              </m:rPr>
                              <a:rPr lang="en-US" i="1">
                                <a:solidFill>
                                  <a:schemeClr val="accent6">
                                    <a:lumMod val="50000"/>
                                  </a:schemeClr>
                                </a:solidFill>
                                <a:latin typeface="Cambria Math" panose="02040503050406030204" pitchFamily="18" charset="0"/>
                              </a:rPr>
                              <m:t>same</m:t>
                            </m:r>
                            <m:r>
                              <m:rPr>
                                <m:nor/>
                              </m:rPr>
                              <a:rPr lang="en-US" i="1">
                                <a:solidFill>
                                  <a:schemeClr val="accent6">
                                    <a:lumMod val="50000"/>
                                  </a:schemeClr>
                                </a:solidFill>
                                <a:latin typeface="Cambria Math" panose="02040503050406030204" pitchFamily="18" charset="0"/>
                              </a:rPr>
                              <m:t> </m:t>
                            </m:r>
                            <m:r>
                              <m:rPr>
                                <m:nor/>
                              </m:rPr>
                              <a:rPr lang="en-US" i="1">
                                <a:solidFill>
                                  <a:schemeClr val="accent6">
                                    <a:lumMod val="50000"/>
                                  </a:schemeClr>
                                </a:solidFill>
                                <a:latin typeface="Cambria Math" panose="02040503050406030204" pitchFamily="18" charset="0"/>
                              </a:rPr>
                              <m:t>bar</m:t>
                            </m:r>
                            <m:r>
                              <m:rPr>
                                <m:nor/>
                              </m:rPr>
                              <a:rPr lang="en-US" i="1">
                                <a:solidFill>
                                  <a:schemeClr val="accent6">
                                    <a:lumMod val="50000"/>
                                  </a:schemeClr>
                                </a:solidFill>
                                <a:latin typeface="Cambria Math" panose="02040503050406030204" pitchFamily="18" charset="0"/>
                              </a:rPr>
                              <m:t> </m:t>
                            </m:r>
                            <m:r>
                              <m:rPr>
                                <m:nor/>
                              </m:rPr>
                              <a:rPr lang="en-US" i="1">
                                <a:solidFill>
                                  <a:schemeClr val="accent6">
                                    <a:lumMod val="50000"/>
                                  </a:schemeClr>
                                </a:solidFill>
                                <a:latin typeface="Cambria Math" panose="02040503050406030204" pitchFamily="18" charset="0"/>
                              </a:rPr>
                              <m:t>as</m:t>
                            </m:r>
                            <m:r>
                              <a:rPr lang="en-US" b="0" i="1" smtClean="0">
                                <a:solidFill>
                                  <a:schemeClr val="accent6">
                                    <a:lumMod val="50000"/>
                                  </a:schemeClr>
                                </a:solidFill>
                                <a:latin typeface="Cambria Math" panose="02040503050406030204" pitchFamily="18" charset="0"/>
                              </a:rPr>
                              <m:t> </m:t>
                            </m:r>
                            <m:r>
                              <a:rPr lang="en-US" i="1">
                                <a:solidFill>
                                  <a:schemeClr val="accent6">
                                    <a:lumMod val="50000"/>
                                  </a:schemeClr>
                                </a:solidFill>
                                <a:latin typeface="Cambria Math" panose="02040503050406030204" pitchFamily="18" charset="0"/>
                              </a:rPr>
                              <m:t>𝑥</m:t>
                            </m:r>
                            <m:r>
                              <a:rPr lang="en-US" b="0" i="1" baseline="30000" smtClean="0">
                                <a:solidFill>
                                  <a:schemeClr val="accent6">
                                    <a:lumMod val="50000"/>
                                  </a:schemeClr>
                                </a:solidFill>
                                <a:latin typeface="Cambria Math" panose="02040503050406030204" pitchFamily="18" charset="0"/>
                              </a:rPr>
                              <m:t>𝑜𝑟𝑖𝑔</m:t>
                            </m:r>
                          </m:e>
                        </m:mr>
                      </m:m>
                    </m:oMath>
                  </m:oMathPara>
                </a14:m>
                <a:endParaRPr dirty="0">
                  <a:solidFill>
                    <a:srgbClr val="D41876"/>
                  </a:solidFill>
                </a:endParaRPr>
              </a:p>
            </p:txBody>
          </p:sp>
        </mc:Choice>
        <mc:Fallback xmlns="">
          <p:sp>
            <p:nvSpPr>
              <p:cNvPr id="12666" name="Equation"/>
              <p:cNvSpPr txBox="1">
                <a:spLocks noRot="1" noChangeAspect="1" noMove="1" noResize="1" noEditPoints="1" noAdjustHandles="1" noChangeArrowheads="1" noChangeShapeType="1" noTextEdit="1"/>
              </p:cNvSpPr>
              <p:nvPr/>
            </p:nvSpPr>
            <p:spPr>
              <a:xfrm>
                <a:off x="6974978" y="2909540"/>
                <a:ext cx="4518032" cy="532390"/>
              </a:xfrm>
              <a:prstGeom prst="rect">
                <a:avLst/>
              </a:prstGeom>
              <a:blipFill>
                <a:blip r:embed="rId5"/>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67" name="Equation"/>
              <p:cNvSpPr txBox="1"/>
              <p:nvPr/>
            </p:nvSpPr>
            <p:spPr>
              <a:xfrm>
                <a:off x="6955332" y="3793440"/>
                <a:ext cx="4222664" cy="533095"/>
              </a:xfrm>
              <a:prstGeom prst="rect">
                <a:avLst/>
              </a:prstGeom>
              <a:ln w="12700">
                <a:miter lim="400000"/>
              </a:ln>
            </p:spPr>
            <p:txBody>
              <a:bodyPr wrap="squar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ar-SA" i="1" smtClean="0">
                              <a:solidFill>
                                <a:schemeClr val="accent1"/>
                              </a:solidFill>
                              <a:latin typeface="Cambria Math" panose="02040503050406030204" pitchFamily="18" charset="0"/>
                            </a:rPr>
                          </m:ctrlPr>
                        </m:mPr>
                        <m:mr>
                          <m:e>
                            <m:r>
                              <m:rPr>
                                <m:nor/>
                              </m:rPr>
                              <a:rPr lang="en-US" i="1">
                                <a:solidFill>
                                  <a:schemeClr val="accent1"/>
                                </a:solidFill>
                                <a:latin typeface="Cambria Math" panose="02040503050406030204" pitchFamily="18" charset="0"/>
                              </a:rPr>
                              <m:t>mimimize</m:t>
                            </m:r>
                          </m:e>
                          <m:e>
                            <m:r>
                              <a:rPr lang="ar-SA" i="1">
                                <a:solidFill>
                                  <a:schemeClr val="accent1"/>
                                </a:solidFill>
                                <a:latin typeface="Cambria Math" panose="02040503050406030204" pitchFamily="18" charset="0"/>
                              </a:rPr>
                              <m:t>𝐿𝑜𝑠𝑠</m:t>
                            </m:r>
                            <m:r>
                              <a:rPr lang="ar-SA" i="1">
                                <a:solidFill>
                                  <a:schemeClr val="accent1"/>
                                </a:solidFill>
                                <a:latin typeface="Cambria Math" panose="02040503050406030204" pitchFamily="18" charset="0"/>
                              </a:rPr>
                              <m:t>(</m:t>
                            </m:r>
                            <m:r>
                              <a:rPr lang="ar-SA" b="0" i="1" smtClean="0">
                                <a:solidFill>
                                  <a:schemeClr val="accent1"/>
                                </a:solidFill>
                                <a:latin typeface="Cambria Math" panose="02040503050406030204" pitchFamily="18" charset="0"/>
                              </a:rPr>
                              <m:t>𝑣</m:t>
                            </m:r>
                            <m:r>
                              <a:rPr lang="ar-SA" i="1">
                                <a:solidFill>
                                  <a:schemeClr val="accent1"/>
                                </a:solidFill>
                                <a:latin typeface="Cambria Math" panose="02040503050406030204" pitchFamily="18" charset="0"/>
                              </a:rPr>
                              <m:t>)</m:t>
                            </m:r>
                          </m:e>
                        </m:mr>
                        <m:mr>
                          <m:e>
                            <m:r>
                              <m:rPr>
                                <m:nor/>
                              </m:rPr>
                              <a:rPr lang="en-US" i="1">
                                <a:solidFill>
                                  <a:schemeClr val="accent1"/>
                                </a:solidFill>
                                <a:latin typeface="Cambria Math" panose="02040503050406030204" pitchFamily="18" charset="0"/>
                              </a:rPr>
                              <m:t>subject</m:t>
                            </m:r>
                            <m:r>
                              <m:rPr>
                                <m:nor/>
                              </m:rPr>
                              <a:rPr lang="en-US" i="1">
                                <a:solidFill>
                                  <a:schemeClr val="accent1"/>
                                </a:solidFill>
                                <a:latin typeface="Cambria Math" panose="02040503050406030204" pitchFamily="18" charset="0"/>
                              </a:rPr>
                              <m:t> </m:t>
                            </m:r>
                            <m:r>
                              <m:rPr>
                                <m:nor/>
                              </m:rPr>
                              <a:rPr lang="en-US" i="1">
                                <a:solidFill>
                                  <a:schemeClr val="accent1"/>
                                </a:solidFill>
                                <a:latin typeface="Cambria Math" panose="02040503050406030204" pitchFamily="18" charset="0"/>
                              </a:rPr>
                              <m:t>to</m:t>
                            </m:r>
                          </m:e>
                          <m:e>
                            <m:r>
                              <a:rPr lang="en-US" b="0" i="1" smtClean="0">
                                <a:solidFill>
                                  <a:schemeClr val="accent1"/>
                                </a:solidFill>
                                <a:latin typeface="Cambria Math" panose="02040503050406030204" pitchFamily="18" charset="0"/>
                              </a:rPr>
                              <m:t>𝑥</m:t>
                            </m:r>
                            <m:r>
                              <a:rPr lang="en-US" b="0" i="1" smtClean="0">
                                <a:solidFill>
                                  <a:schemeClr val="accent1"/>
                                </a:solidFill>
                                <a:latin typeface="Cambria Math" panose="02040503050406030204" pitchFamily="18" charset="0"/>
                              </a:rPr>
                              <m:t>=</m:t>
                            </m:r>
                            <m:r>
                              <a:rPr lang="ar-SA" i="1">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𝑣</m:t>
                            </m:r>
                            <m:r>
                              <a:rPr lang="en-US" b="0" i="1" smtClean="0">
                                <a:solidFill>
                                  <a:schemeClr val="accent1"/>
                                </a:solidFill>
                                <a:latin typeface="Cambria Math" panose="02040503050406030204" pitchFamily="18" charset="0"/>
                              </a:rPr>
                              <m:t> </m:t>
                            </m:r>
                            <m:r>
                              <m:rPr>
                                <m:nor/>
                              </m:rPr>
                              <a:rPr lang="en-US" i="1">
                                <a:solidFill>
                                  <a:schemeClr val="accent1"/>
                                </a:solidFill>
                                <a:latin typeface="Cambria Math" panose="02040503050406030204" pitchFamily="18" charset="0"/>
                              </a:rPr>
                              <m:t>represents</m:t>
                            </m:r>
                            <m:r>
                              <m:rPr>
                                <m:nor/>
                              </m:rPr>
                              <a:rPr lang="en-US" i="1">
                                <a:solidFill>
                                  <a:schemeClr val="accent1"/>
                                </a:solidFill>
                                <a:latin typeface="Cambria Math" panose="02040503050406030204" pitchFamily="18" charset="0"/>
                              </a:rPr>
                              <m:t> </m:t>
                            </m:r>
                            <m:r>
                              <m:rPr>
                                <m:nor/>
                              </m:rPr>
                              <a:rPr lang="en-US" i="1">
                                <a:solidFill>
                                  <a:schemeClr val="accent1"/>
                                </a:solidFill>
                                <a:latin typeface="Cambria Math" panose="02040503050406030204" pitchFamily="18" charset="0"/>
                              </a:rPr>
                              <m:t>the</m:t>
                            </m:r>
                            <m:r>
                              <m:rPr>
                                <m:nor/>
                              </m:rPr>
                              <a:rPr lang="en-US" i="1">
                                <a:solidFill>
                                  <a:schemeClr val="accent1"/>
                                </a:solidFill>
                                <a:latin typeface="Cambria Math" panose="02040503050406030204" pitchFamily="18" charset="0"/>
                              </a:rPr>
                              <m:t> </m:t>
                            </m:r>
                            <m:r>
                              <m:rPr>
                                <m:nor/>
                              </m:rPr>
                              <a:rPr lang="en-US" i="1">
                                <a:solidFill>
                                  <a:schemeClr val="accent1"/>
                                </a:solidFill>
                                <a:latin typeface="Cambria Math" panose="02040503050406030204" pitchFamily="18" charset="0"/>
                              </a:rPr>
                              <m:t>same</m:t>
                            </m:r>
                            <m:r>
                              <m:rPr>
                                <m:nor/>
                              </m:rPr>
                              <a:rPr lang="en-US" i="1">
                                <a:solidFill>
                                  <a:schemeClr val="accent1"/>
                                </a:solidFill>
                                <a:latin typeface="Cambria Math" panose="02040503050406030204" pitchFamily="18" charset="0"/>
                              </a:rPr>
                              <m:t> </m:t>
                            </m:r>
                            <m:r>
                              <m:rPr>
                                <m:nor/>
                              </m:rPr>
                              <a:rPr lang="en-US" i="1">
                                <a:solidFill>
                                  <a:schemeClr val="accent1"/>
                                </a:solidFill>
                                <a:latin typeface="Cambria Math" panose="02040503050406030204" pitchFamily="18" charset="0"/>
                              </a:rPr>
                              <m:t>bar</m:t>
                            </m:r>
                            <m:r>
                              <m:rPr>
                                <m:nor/>
                              </m:rPr>
                              <a:rPr lang="en-US" i="1">
                                <a:solidFill>
                                  <a:schemeClr val="accent1"/>
                                </a:solidFill>
                                <a:latin typeface="Cambria Math" panose="02040503050406030204" pitchFamily="18" charset="0"/>
                              </a:rPr>
                              <m:t> </m:t>
                            </m:r>
                            <m:r>
                              <m:rPr>
                                <m:nor/>
                              </m:rPr>
                              <a:rPr lang="en-US" i="1">
                                <a:solidFill>
                                  <a:schemeClr val="accent1"/>
                                </a:solidFill>
                                <a:latin typeface="Cambria Math" panose="02040503050406030204" pitchFamily="18" charset="0"/>
                              </a:rPr>
                              <m:t>as</m:t>
                            </m:r>
                            <m:r>
                              <a:rPr lang="en-US" b="0" i="1" smtClean="0">
                                <a:solidFill>
                                  <a:schemeClr val="accent1"/>
                                </a:solidFill>
                                <a:latin typeface="Cambria Math" panose="02040503050406030204" pitchFamily="18" charset="0"/>
                              </a:rPr>
                              <m:t> </m:t>
                            </m:r>
                            <m:r>
                              <a:rPr lang="en-US" i="1">
                                <a:solidFill>
                                  <a:schemeClr val="accent1"/>
                                </a:solidFill>
                                <a:latin typeface="Cambria Math" panose="02040503050406030204" pitchFamily="18" charset="0"/>
                              </a:rPr>
                              <m:t>𝑥</m:t>
                            </m:r>
                            <m:r>
                              <a:rPr lang="en-US" i="1" baseline="30000">
                                <a:solidFill>
                                  <a:schemeClr val="accent1"/>
                                </a:solidFill>
                                <a:latin typeface="Cambria Math" panose="02040503050406030204" pitchFamily="18" charset="0"/>
                              </a:rPr>
                              <m:t>𝑜𝑟𝑖</m:t>
                            </m:r>
                            <m:r>
                              <a:rPr lang="en-US" b="0" i="1" baseline="30000" smtClean="0">
                                <a:solidFill>
                                  <a:schemeClr val="accent1"/>
                                </a:solidFill>
                                <a:latin typeface="Cambria Math" panose="02040503050406030204" pitchFamily="18" charset="0"/>
                              </a:rPr>
                              <m:t>𝑔</m:t>
                            </m:r>
                          </m:e>
                        </m:mr>
                      </m:m>
                    </m:oMath>
                  </m:oMathPara>
                </a14:m>
                <a:endParaRPr dirty="0">
                  <a:solidFill>
                    <a:srgbClr val="0076BA"/>
                  </a:solidFill>
                </a:endParaRPr>
              </a:p>
            </p:txBody>
          </p:sp>
        </mc:Choice>
        <mc:Fallback xmlns="">
          <p:sp>
            <p:nvSpPr>
              <p:cNvPr id="12667" name="Equation"/>
              <p:cNvSpPr txBox="1">
                <a:spLocks noRot="1" noChangeAspect="1" noMove="1" noResize="1" noEditPoints="1" noAdjustHandles="1" noChangeArrowheads="1" noChangeShapeType="1" noTextEdit="1"/>
              </p:cNvSpPr>
              <p:nvPr/>
            </p:nvSpPr>
            <p:spPr>
              <a:xfrm>
                <a:off x="6955332" y="3793440"/>
                <a:ext cx="4222664" cy="533095"/>
              </a:xfrm>
              <a:prstGeom prst="rect">
                <a:avLst/>
              </a:prstGeom>
              <a:blipFill>
                <a:blip r:embed="rId6"/>
                <a:stretch>
                  <a:fillRect r="-18903"/>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6A63757-3D7D-4F1D-B6DB-619758422EEE}"/>
                  </a:ext>
                </a:extLst>
              </p:cNvPr>
              <p:cNvSpPr/>
              <p:nvPr/>
            </p:nvSpPr>
            <p:spPr>
              <a:xfrm>
                <a:off x="546464" y="2475181"/>
                <a:ext cx="939744" cy="535852"/>
              </a:xfrm>
              <a:prstGeom prst="rect">
                <a:avLst/>
              </a:prstGeom>
            </p:spPr>
            <p:txBody>
              <a:bodyPr wrap="none">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950" i="1">
                          <a:solidFill>
                            <a:schemeClr val="accent6">
                              <a:lumMod val="50000"/>
                            </a:schemeClr>
                          </a:solidFill>
                          <a:latin typeface="Cambria Math" panose="02040503050406030204" pitchFamily="18" charset="0"/>
                        </a:rPr>
                        <m:t>𝑥</m:t>
                      </m:r>
                      <m:r>
                        <a:rPr lang="en-US" sz="2950" i="1" baseline="30000">
                          <a:solidFill>
                            <a:schemeClr val="accent6">
                              <a:lumMod val="50000"/>
                            </a:schemeClr>
                          </a:solidFill>
                          <a:latin typeface="Cambria Math" panose="02040503050406030204" pitchFamily="18" charset="0"/>
                        </a:rPr>
                        <m:t>𝑜𝑟𝑖𝑔</m:t>
                      </m:r>
                    </m:oMath>
                  </m:oMathPara>
                </a14:m>
                <a:endParaRPr lang="en-US" sz="2950" baseline="30000" dirty="0">
                  <a:solidFill>
                    <a:schemeClr val="accent6">
                      <a:lumMod val="50000"/>
                    </a:schemeClr>
                  </a:solidFill>
                </a:endParaRPr>
              </a:p>
            </p:txBody>
          </p:sp>
        </mc:Choice>
        <mc:Fallback xmlns="">
          <p:sp>
            <p:nvSpPr>
              <p:cNvPr id="2" name="Rectangle 1">
                <a:extLst>
                  <a:ext uri="{FF2B5EF4-FFF2-40B4-BE49-F238E27FC236}">
                    <a16:creationId xmlns:a16="http://schemas.microsoft.com/office/drawing/2014/main" id="{06A63757-3D7D-4F1D-B6DB-619758422EEE}"/>
                  </a:ext>
                </a:extLst>
              </p:cNvPr>
              <p:cNvSpPr>
                <a:spLocks noRot="1" noChangeAspect="1" noMove="1" noResize="1" noEditPoints="1" noAdjustHandles="1" noChangeArrowheads="1" noChangeShapeType="1" noTextEdit="1"/>
              </p:cNvSpPr>
              <p:nvPr/>
            </p:nvSpPr>
            <p:spPr>
              <a:xfrm>
                <a:off x="546464" y="2475181"/>
                <a:ext cx="939744" cy="53585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D15C167-6A06-4ED2-ADED-106AC1041421}"/>
                  </a:ext>
                </a:extLst>
              </p:cNvPr>
              <p:cNvSpPr/>
              <p:nvPr/>
            </p:nvSpPr>
            <p:spPr>
              <a:xfrm>
                <a:off x="8836355" y="3393918"/>
                <a:ext cx="1706749" cy="369332"/>
              </a:xfrm>
              <a:prstGeom prst="rect">
                <a:avLst/>
              </a:prstGeom>
            </p:spPr>
            <p:txBody>
              <a:bodyPr wrap="none">
                <a:spAutoFit/>
              </a:bodyPr>
              <a:lstStyle/>
              <a:p>
                <a14:m>
                  <m:oMath xmlns:m="http://schemas.openxmlformats.org/officeDocument/2006/math">
                    <m:r>
                      <a:rPr lang="en-US" b="0" i="1" smtClean="0">
                        <a:solidFill>
                          <a:schemeClr val="accent2"/>
                        </a:solidFill>
                        <a:latin typeface="Cambria Math" panose="02040503050406030204" pitchFamily="18" charset="0"/>
                      </a:rPr>
                      <m:t>𝑥</m:t>
                    </m:r>
                  </m:oMath>
                </a14:m>
                <a:r>
                  <a:rPr lang="en-US" dirty="0">
                    <a:solidFill>
                      <a:schemeClr val="accent2"/>
                    </a:solidFill>
                  </a:rPr>
                  <a:t> integral or not</a:t>
                </a:r>
              </a:p>
            </p:txBody>
          </p:sp>
        </mc:Choice>
        <mc:Fallback xmlns="">
          <p:sp>
            <p:nvSpPr>
              <p:cNvPr id="5" name="Rectangle 4">
                <a:extLst>
                  <a:ext uri="{FF2B5EF4-FFF2-40B4-BE49-F238E27FC236}">
                    <a16:creationId xmlns:a16="http://schemas.microsoft.com/office/drawing/2014/main" id="{6D15C167-6A06-4ED2-ADED-106AC1041421}"/>
                  </a:ext>
                </a:extLst>
              </p:cNvPr>
              <p:cNvSpPr>
                <a:spLocks noRot="1" noChangeAspect="1" noMove="1" noResize="1" noEditPoints="1" noAdjustHandles="1" noChangeArrowheads="1" noChangeShapeType="1" noTextEdit="1"/>
              </p:cNvSpPr>
              <p:nvPr/>
            </p:nvSpPr>
            <p:spPr>
              <a:xfrm>
                <a:off x="8836355" y="3393918"/>
                <a:ext cx="1706749" cy="369332"/>
              </a:xfrm>
              <a:prstGeom prst="rect">
                <a:avLst/>
              </a:prstGeom>
              <a:blipFill>
                <a:blip r:embed="rId8"/>
                <a:stretch>
                  <a:fillRect t="-10000" r="-214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 name="Rectangle 230">
                <a:extLst>
                  <a:ext uri="{FF2B5EF4-FFF2-40B4-BE49-F238E27FC236}">
                    <a16:creationId xmlns:a16="http://schemas.microsoft.com/office/drawing/2014/main" id="{23E0D61B-723D-4D7F-BDAE-42D773E37A02}"/>
                  </a:ext>
                </a:extLst>
              </p:cNvPr>
              <p:cNvSpPr/>
              <p:nvPr/>
            </p:nvSpPr>
            <p:spPr>
              <a:xfrm>
                <a:off x="8867902" y="4231229"/>
                <a:ext cx="1706749" cy="369332"/>
              </a:xfrm>
              <a:prstGeom prst="rect">
                <a:avLst/>
              </a:prstGeom>
            </p:spPr>
            <p:txBody>
              <a:bodyPr wrap="none">
                <a:spAutoFit/>
              </a:bodyPr>
              <a:lstStyle/>
              <a:p>
                <a14:m>
                  <m:oMath xmlns:m="http://schemas.openxmlformats.org/officeDocument/2006/math">
                    <m:r>
                      <a:rPr lang="en-US" b="0" i="1" smtClean="0">
                        <a:solidFill>
                          <a:schemeClr val="accent2"/>
                        </a:solidFill>
                        <a:latin typeface="Cambria Math" panose="02040503050406030204" pitchFamily="18" charset="0"/>
                      </a:rPr>
                      <m:t>𝑣</m:t>
                    </m:r>
                  </m:oMath>
                </a14:m>
                <a:r>
                  <a:rPr lang="en-US" dirty="0">
                    <a:solidFill>
                      <a:schemeClr val="accent2"/>
                    </a:solidFill>
                  </a:rPr>
                  <a:t> integral or not</a:t>
                </a:r>
              </a:p>
            </p:txBody>
          </p:sp>
        </mc:Choice>
        <mc:Fallback xmlns="">
          <p:sp>
            <p:nvSpPr>
              <p:cNvPr id="231" name="Rectangle 230">
                <a:extLst>
                  <a:ext uri="{FF2B5EF4-FFF2-40B4-BE49-F238E27FC236}">
                    <a16:creationId xmlns:a16="http://schemas.microsoft.com/office/drawing/2014/main" id="{23E0D61B-723D-4D7F-BDAE-42D773E37A02}"/>
                  </a:ext>
                </a:extLst>
              </p:cNvPr>
              <p:cNvSpPr>
                <a:spLocks noRot="1" noChangeAspect="1" noMove="1" noResize="1" noEditPoints="1" noAdjustHandles="1" noChangeArrowheads="1" noChangeShapeType="1" noTextEdit="1"/>
              </p:cNvSpPr>
              <p:nvPr/>
            </p:nvSpPr>
            <p:spPr>
              <a:xfrm>
                <a:off x="8867902" y="4231229"/>
                <a:ext cx="1706749" cy="369332"/>
              </a:xfrm>
              <a:prstGeom prst="rect">
                <a:avLst/>
              </a:prstGeom>
              <a:blipFill>
                <a:blip r:embed="rId9"/>
                <a:stretch>
                  <a:fillRect t="-8197" r="-2143" b="-2459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31252AD-5147-46FB-81F7-CFFF6484589F}"/>
              </a:ext>
            </a:extLst>
          </p:cNvPr>
          <p:cNvSpPr/>
          <p:nvPr/>
        </p:nvSpPr>
        <p:spPr>
          <a:xfrm>
            <a:off x="353525" y="4957734"/>
            <a:ext cx="5689416" cy="156003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pic>
        <p:nvPicPr>
          <p:cNvPr id="232" name="Picture 231">
            <a:extLst>
              <a:ext uri="{FF2B5EF4-FFF2-40B4-BE49-F238E27FC236}">
                <a16:creationId xmlns:a16="http://schemas.microsoft.com/office/drawing/2014/main" id="{FE7D8B17-5377-4B47-B17B-FEF1FD9B2438}"/>
              </a:ext>
            </a:extLst>
          </p:cNvPr>
          <p:cNvPicPr>
            <a:picLocks noChangeAspect="1"/>
          </p:cNvPicPr>
          <p:nvPr/>
        </p:nvPicPr>
        <p:blipFill>
          <a:blip r:embed="rId10"/>
          <a:stretch>
            <a:fillRect/>
          </a:stretch>
        </p:blipFill>
        <p:spPr>
          <a:xfrm>
            <a:off x="443575" y="5039661"/>
            <a:ext cx="5509315" cy="1373842"/>
          </a:xfrm>
          <a:prstGeom prst="rect">
            <a:avLst/>
          </a:prstGeom>
        </p:spPr>
      </p:pic>
      <p:pic>
        <p:nvPicPr>
          <p:cNvPr id="233" name="Picture 232">
            <a:extLst>
              <a:ext uri="{FF2B5EF4-FFF2-40B4-BE49-F238E27FC236}">
                <a16:creationId xmlns:a16="http://schemas.microsoft.com/office/drawing/2014/main" id="{223A88DE-012C-4D35-BC1D-B0CAE3736B19}"/>
              </a:ext>
            </a:extLst>
          </p:cNvPr>
          <p:cNvPicPr>
            <a:picLocks noChangeAspect="1"/>
          </p:cNvPicPr>
          <p:nvPr/>
        </p:nvPicPr>
        <p:blipFill>
          <a:blip r:embed="rId11"/>
          <a:stretch>
            <a:fillRect/>
          </a:stretch>
        </p:blipFill>
        <p:spPr>
          <a:xfrm>
            <a:off x="6545893" y="5039661"/>
            <a:ext cx="5439270" cy="137384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5" name="output_examples.jpg" descr="output_examples.jpg"/>
          <p:cNvPicPr>
            <a:picLocks noChangeAspect="1"/>
          </p:cNvPicPr>
          <p:nvPr/>
        </p:nvPicPr>
        <p:blipFill>
          <a:blip r:embed="rId3"/>
          <a:stretch>
            <a:fillRect/>
          </a:stretch>
        </p:blipFill>
        <p:spPr>
          <a:xfrm>
            <a:off x="856406" y="896470"/>
            <a:ext cx="9355816" cy="5968289"/>
          </a:xfrm>
          <a:prstGeom prst="rect">
            <a:avLst/>
          </a:prstGeom>
          <a:ln w="12700">
            <a:miter lim="400000"/>
          </a:ln>
        </p:spPr>
      </p:pic>
      <p:sp>
        <p:nvSpPr>
          <p:cNvPr id="13416" name="Line"/>
          <p:cNvSpPr/>
          <p:nvPr/>
        </p:nvSpPr>
        <p:spPr>
          <a:xfrm flipV="1">
            <a:off x="5351992" y="1029861"/>
            <a:ext cx="347518" cy="1"/>
          </a:xfrm>
          <a:prstGeom prst="line">
            <a:avLst/>
          </a:prstGeom>
          <a:ln w="50800">
            <a:solidFill>
              <a:schemeClr val="accent1">
                <a:lumOff val="-13575"/>
              </a:schemeClr>
            </a:solidFill>
            <a:miter lim="400000"/>
            <a:tailEnd type="triangle"/>
          </a:ln>
        </p:spPr>
        <p:txBody>
          <a:bodyPr lIns="25400" tIns="25400" rIns="25400" bIns="25400" anchor="ctr"/>
          <a:lstStyle/>
          <a:p>
            <a:endParaRPr sz="900"/>
          </a:p>
        </p:txBody>
      </p:sp>
      <p:sp>
        <p:nvSpPr>
          <p:cNvPr id="13417" name="# edges"/>
          <p:cNvSpPr txBox="1"/>
          <p:nvPr/>
        </p:nvSpPr>
        <p:spPr>
          <a:xfrm>
            <a:off x="4777437" y="887871"/>
            <a:ext cx="686583" cy="252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just">
              <a:defRPr b="1">
                <a:solidFill>
                  <a:schemeClr val="accent1">
                    <a:lumOff val="-13575"/>
                  </a:schemeClr>
                </a:solidFill>
              </a:defRPr>
            </a:lvl1pPr>
          </a:lstStyle>
          <a:p>
            <a:pPr>
              <a:defRPr b="0"/>
            </a:pPr>
            <a:r>
              <a:rPr sz="1200" dirty="0"/>
              <a:t># edges</a:t>
            </a:r>
          </a:p>
        </p:txBody>
      </p:sp>
      <p:sp>
        <p:nvSpPr>
          <p:cNvPr id="13418" name="Line"/>
          <p:cNvSpPr/>
          <p:nvPr/>
        </p:nvSpPr>
        <p:spPr>
          <a:xfrm flipH="1">
            <a:off x="10107282" y="1212537"/>
            <a:ext cx="347518" cy="1"/>
          </a:xfrm>
          <a:prstGeom prst="line">
            <a:avLst/>
          </a:prstGeom>
          <a:ln w="50800">
            <a:solidFill>
              <a:schemeClr val="accent1">
                <a:lumOff val="-13575"/>
              </a:schemeClr>
            </a:solidFill>
            <a:miter lim="400000"/>
            <a:tailEnd type="triangle"/>
          </a:ln>
        </p:spPr>
        <p:txBody>
          <a:bodyPr lIns="25400" tIns="25400" rIns="25400" bIns="25400" anchor="ctr"/>
          <a:lstStyle/>
          <a:p>
            <a:endParaRPr sz="900"/>
          </a:p>
        </p:txBody>
      </p:sp>
      <p:sp>
        <p:nvSpPr>
          <p:cNvPr id="13419" name="sum of edge…"/>
          <p:cNvSpPr txBox="1"/>
          <p:nvPr/>
        </p:nvSpPr>
        <p:spPr>
          <a:xfrm>
            <a:off x="10547263" y="985594"/>
            <a:ext cx="1459613" cy="453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just">
              <a:defRPr>
                <a:solidFill>
                  <a:schemeClr val="accent1">
                    <a:lumOff val="-13575"/>
                  </a:schemeClr>
                </a:solidFill>
              </a:defRPr>
            </a:pPr>
            <a:r>
              <a:rPr sz="1200" dirty="0"/>
              <a:t>sum of edge</a:t>
            </a:r>
          </a:p>
          <a:p>
            <a:pPr algn="just">
              <a:defRPr>
                <a:solidFill>
                  <a:schemeClr val="accent1">
                    <a:lumOff val="-13575"/>
                  </a:schemeClr>
                </a:solidFill>
              </a:defRPr>
            </a:pPr>
            <a:r>
              <a:rPr sz="1200" dirty="0"/>
              <a:t>lengths</a:t>
            </a:r>
          </a:p>
        </p:txBody>
      </p:sp>
      <p:sp>
        <p:nvSpPr>
          <p:cNvPr id="13420" name="Line"/>
          <p:cNvSpPr/>
          <p:nvPr/>
        </p:nvSpPr>
        <p:spPr>
          <a:xfrm flipH="1">
            <a:off x="10038463" y="4476012"/>
            <a:ext cx="347518" cy="1"/>
          </a:xfrm>
          <a:prstGeom prst="line">
            <a:avLst/>
          </a:prstGeom>
          <a:ln w="50800">
            <a:solidFill>
              <a:schemeClr val="accent1">
                <a:lumOff val="-13575"/>
              </a:schemeClr>
            </a:solidFill>
            <a:miter lim="400000"/>
            <a:tailEnd type="triangle"/>
          </a:ln>
        </p:spPr>
        <p:txBody>
          <a:bodyPr lIns="25400" tIns="25400" rIns="25400" bIns="25400" anchor="ctr"/>
          <a:lstStyle/>
          <a:p>
            <a:endParaRPr sz="900"/>
          </a:p>
        </p:txBody>
      </p:sp>
      <p:sp>
        <p:nvSpPr>
          <p:cNvPr id="13421" name="sum of (bounding) triangle areas"/>
          <p:cNvSpPr txBox="1"/>
          <p:nvPr/>
        </p:nvSpPr>
        <p:spPr>
          <a:xfrm>
            <a:off x="10428501" y="4188267"/>
            <a:ext cx="1459614" cy="655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l">
              <a:defRPr b="1">
                <a:solidFill>
                  <a:schemeClr val="accent1">
                    <a:lumOff val="-13575"/>
                  </a:schemeClr>
                </a:solidFill>
              </a:defRPr>
            </a:lvl1pPr>
          </a:lstStyle>
          <a:p>
            <a:pPr>
              <a:defRPr b="0"/>
            </a:pPr>
            <a:r>
              <a:rPr sz="1200" dirty="0"/>
              <a:t>sum of (bounding) triangle areas</a:t>
            </a:r>
          </a:p>
        </p:txBody>
      </p:sp>
      <p:sp>
        <p:nvSpPr>
          <p:cNvPr id="13422" name="# bounding…"/>
          <p:cNvSpPr txBox="1"/>
          <p:nvPr/>
        </p:nvSpPr>
        <p:spPr>
          <a:xfrm>
            <a:off x="6589762" y="4616769"/>
            <a:ext cx="949140" cy="4538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p>
            <a:pPr algn="just">
              <a:defRPr>
                <a:solidFill>
                  <a:schemeClr val="accent1">
                    <a:lumOff val="-13575"/>
                  </a:schemeClr>
                </a:solidFill>
              </a:defRPr>
            </a:pPr>
            <a:r>
              <a:rPr sz="1200" dirty="0"/>
              <a:t># bounding</a:t>
            </a:r>
          </a:p>
          <a:p>
            <a:pPr algn="just">
              <a:defRPr>
                <a:solidFill>
                  <a:schemeClr val="accent1">
                    <a:lumOff val="-13575"/>
                  </a:schemeClr>
                </a:solidFill>
              </a:defRPr>
            </a:pPr>
            <a:r>
              <a:rPr sz="1200" dirty="0"/>
              <a:t>triangles</a:t>
            </a:r>
          </a:p>
        </p:txBody>
      </p:sp>
      <p:sp>
        <p:nvSpPr>
          <p:cNvPr id="13423" name="Line"/>
          <p:cNvSpPr/>
          <p:nvPr/>
        </p:nvSpPr>
        <p:spPr>
          <a:xfrm rot="13500000">
            <a:off x="6630588" y="4368144"/>
            <a:ext cx="474829" cy="80473"/>
          </a:xfrm>
          <a:custGeom>
            <a:avLst/>
            <a:gdLst/>
            <a:ahLst/>
            <a:cxnLst>
              <a:cxn ang="0">
                <a:pos x="wd2" y="hd2"/>
              </a:cxn>
              <a:cxn ang="5400000">
                <a:pos x="wd2" y="hd2"/>
              </a:cxn>
              <a:cxn ang="10800000">
                <a:pos x="wd2" y="hd2"/>
              </a:cxn>
              <a:cxn ang="16200000">
                <a:pos x="wd2" y="hd2"/>
              </a:cxn>
            </a:cxnLst>
            <a:rect l="0" t="0" r="r" b="b"/>
            <a:pathLst>
              <a:path w="21600" h="19218" extrusionOk="0">
                <a:moveTo>
                  <a:pt x="0" y="2365"/>
                </a:moveTo>
                <a:cubicBezTo>
                  <a:pt x="3831" y="15926"/>
                  <a:pt x="8480" y="21600"/>
                  <a:pt x="13057" y="18302"/>
                </a:cubicBezTo>
                <a:cubicBezTo>
                  <a:pt x="16153" y="16072"/>
                  <a:pt x="19091" y="9777"/>
                  <a:pt x="21600" y="0"/>
                </a:cubicBezTo>
              </a:path>
            </a:pathLst>
          </a:custGeom>
          <a:ln w="50800">
            <a:solidFill>
              <a:schemeClr val="accent1">
                <a:lumOff val="-13575"/>
              </a:schemeClr>
            </a:solidFill>
            <a:miter lim="400000"/>
            <a:tailEnd type="triangle"/>
          </a:ln>
        </p:spPr>
        <p:txBody>
          <a:bodyPr lIns="25400" tIns="25400" rIns="25400" bIns="25400" anchor="ctr"/>
          <a:lstStyle/>
          <a:p>
            <a:endParaRPr sz="900"/>
          </a:p>
        </p:txBody>
      </p:sp>
      <mc:AlternateContent xmlns:mc="http://schemas.openxmlformats.org/markup-compatibility/2006" xmlns:a14="http://schemas.microsoft.com/office/drawing/2010/main">
        <mc:Choice Requires="a14">
          <p:sp>
            <p:nvSpPr>
              <p:cNvPr id="13424" name="Text"/>
              <p:cNvSpPr txBox="1"/>
              <p:nvPr/>
            </p:nvSpPr>
            <p:spPr>
              <a:xfrm>
                <a:off x="2643073" y="1255454"/>
                <a:ext cx="1354450" cy="26674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25400" tIns="25400" rIns="25400" bIns="25400" anchor="ctr">
                <a:spAutoFit/>
              </a:bodyPr>
              <a:lstStyle>
                <a:lvl1pPr algn="l">
                  <a:defRPr>
                    <a:solidFill>
                      <a:schemeClr val="accent3">
                        <a:hueOff val="362282"/>
                        <a:satOff val="31803"/>
                        <a:lumOff val="-18242"/>
                      </a:schemeClr>
                    </a:solidFill>
                  </a:defRPr>
                </a:lvl1pPr>
              </a:lstStyle>
              <a:p>
                <a:pPr/>
                <a14:m>
                  <m:oMathPara xmlns:m="http://schemas.openxmlformats.org/officeDocument/2006/math">
                    <m:oMathParaPr>
                      <m:jc m:val="left"/>
                    </m:oMathParaPr>
                    <m:oMath xmlns:m="http://schemas.openxmlformats.org/officeDocument/2006/math">
                      <m:r>
                        <a:rPr lang="ar-SA" sz="1400" i="1" smtClean="0">
                          <a:solidFill>
                            <a:srgbClr val="1CB000"/>
                          </a:solidFill>
                          <a:latin typeface="Cambria Math" panose="02040503050406030204" pitchFamily="18" charset="0"/>
                        </a:rPr>
                        <m:t>∥</m:t>
                      </m:r>
                      <m:r>
                        <a:rPr lang="ar-SA" sz="1400" b="0" i="1" smtClean="0">
                          <a:solidFill>
                            <a:srgbClr val="1CB000"/>
                          </a:solidFill>
                          <a:latin typeface="Cambria Math" panose="02040503050406030204" pitchFamily="18" charset="0"/>
                        </a:rPr>
                        <m:t>𝑥</m:t>
                      </m:r>
                      <m:sSub>
                        <m:sSubPr>
                          <m:ctrlPr>
                            <a:rPr lang="ar-SA" sz="1400" i="1">
                              <a:solidFill>
                                <a:srgbClr val="1CB000"/>
                              </a:solidFill>
                              <a:latin typeface="Cambria Math" panose="02040503050406030204" pitchFamily="18" charset="0"/>
                            </a:rPr>
                          </m:ctrlPr>
                        </m:sSubPr>
                        <m:e>
                          <m:r>
                            <a:rPr lang="ar-SA" sz="1400" i="1">
                              <a:solidFill>
                                <a:srgbClr val="1CB000"/>
                              </a:solidFill>
                              <a:latin typeface="Cambria Math" panose="02040503050406030204" pitchFamily="18" charset="0"/>
                            </a:rPr>
                            <m:t>∥</m:t>
                          </m:r>
                        </m:e>
                        <m:sub>
                          <m:r>
                            <a:rPr lang="ar-SA" sz="1400" i="1">
                              <a:solidFill>
                                <a:srgbClr val="1CB000"/>
                              </a:solidFill>
                              <a:latin typeface="Cambria Math" panose="02040503050406030204" pitchFamily="18" charset="0"/>
                            </a:rPr>
                            <m:t>1</m:t>
                          </m:r>
                        </m:sub>
                      </m:sSub>
                      <m:r>
                        <a:rPr lang="ar-SA" sz="1400" i="1">
                          <a:solidFill>
                            <a:srgbClr val="1CB000"/>
                          </a:solidFill>
                          <a:latin typeface="Cambria Math" panose="02040503050406030204" pitchFamily="18" charset="0"/>
                        </a:rPr>
                        <m:t>≈#</m:t>
                      </m:r>
                      <m:r>
                        <m:rPr>
                          <m:nor/>
                        </m:rPr>
                        <a:rPr lang="en-US" sz="1400" i="1">
                          <a:solidFill>
                            <a:srgbClr val="1CB000"/>
                          </a:solidFill>
                          <a:latin typeface="Cambria Math" panose="02040503050406030204" pitchFamily="18" charset="0"/>
                        </a:rPr>
                        <m:t>edges</m:t>
                      </m:r>
                    </m:oMath>
                  </m:oMathPara>
                </a14:m>
                <a:endParaRPr sz="1400" dirty="0">
                  <a:solidFill>
                    <a:srgbClr val="1DB100"/>
                  </a:solidFill>
                </a:endParaRPr>
              </a:p>
            </p:txBody>
          </p:sp>
        </mc:Choice>
        <mc:Fallback xmlns="">
          <p:sp>
            <p:nvSpPr>
              <p:cNvPr id="13424" name="Text"/>
              <p:cNvSpPr txBox="1">
                <a:spLocks noRot="1" noChangeAspect="1" noMove="1" noResize="1" noEditPoints="1" noAdjustHandles="1" noChangeArrowheads="1" noChangeShapeType="1" noTextEdit="1"/>
              </p:cNvSpPr>
              <p:nvPr/>
            </p:nvSpPr>
            <p:spPr>
              <a:xfrm>
                <a:off x="2643073" y="1255454"/>
                <a:ext cx="1354450" cy="266740"/>
              </a:xfrm>
              <a:prstGeom prst="rect">
                <a:avLst/>
              </a:prstGeom>
              <a:blipFill>
                <a:blip r:embed="rId4"/>
                <a:stretch>
                  <a:fillRect l="-3604" b="-15909"/>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13425" name="4 Objective functions"/>
          <p:cNvSpPr txBox="1"/>
          <p:nvPr/>
        </p:nvSpPr>
        <p:spPr>
          <a:xfrm>
            <a:off x="169299" y="130211"/>
            <a:ext cx="4297553" cy="705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defRPr sz="5000" b="1">
                <a:solidFill>
                  <a:schemeClr val="accent3">
                    <a:hueOff val="362282"/>
                    <a:satOff val="31803"/>
                    <a:lumOff val="-18242"/>
                  </a:schemeClr>
                </a:solidFill>
              </a:defRPr>
            </a:lvl1pPr>
          </a:lstStyle>
          <a:p>
            <a:r>
              <a:rPr lang="en-US" sz="4250" dirty="0">
                <a:solidFill>
                  <a:schemeClr val="tx1"/>
                </a:solidFill>
              </a:rPr>
              <a:t>Example</a:t>
            </a:r>
            <a:endParaRPr sz="4250" dirty="0">
              <a:solidFill>
                <a:schemeClr val="tx1"/>
              </a:solidFill>
            </a:endParaRPr>
          </a:p>
        </p:txBody>
      </p:sp>
      <p:sp>
        <p:nvSpPr>
          <p:cNvPr id="13426" name="Rectangle"/>
          <p:cNvSpPr/>
          <p:nvPr/>
        </p:nvSpPr>
        <p:spPr>
          <a:xfrm>
            <a:off x="6799412" y="739113"/>
            <a:ext cx="2044603" cy="789117"/>
          </a:xfrm>
          <a:prstGeom prst="rect">
            <a:avLst/>
          </a:prstGeom>
          <a:ln w="50800">
            <a:solidFill>
              <a:schemeClr val="accent3">
                <a:hueOff val="362282"/>
                <a:satOff val="31803"/>
                <a:lumOff val="-18242"/>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3427" name="Rectangle"/>
          <p:cNvSpPr/>
          <p:nvPr/>
        </p:nvSpPr>
        <p:spPr>
          <a:xfrm>
            <a:off x="2473061" y="1172086"/>
            <a:ext cx="2349653" cy="488328"/>
          </a:xfrm>
          <a:prstGeom prst="rect">
            <a:avLst/>
          </a:prstGeom>
          <a:ln w="50800">
            <a:solidFill>
              <a:schemeClr val="accent3">
                <a:hueOff val="362282"/>
                <a:satOff val="31803"/>
                <a:lumOff val="-18242"/>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3428" name="Rectangle"/>
          <p:cNvSpPr/>
          <p:nvPr/>
        </p:nvSpPr>
        <p:spPr>
          <a:xfrm>
            <a:off x="7076056" y="3717634"/>
            <a:ext cx="1679713" cy="873554"/>
          </a:xfrm>
          <a:prstGeom prst="rect">
            <a:avLst/>
          </a:prstGeom>
          <a:ln w="50800">
            <a:solidFill>
              <a:schemeClr val="accent3">
                <a:hueOff val="362282"/>
                <a:satOff val="31803"/>
                <a:lumOff val="-18242"/>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3429" name="Rectangle"/>
          <p:cNvSpPr/>
          <p:nvPr/>
        </p:nvSpPr>
        <p:spPr>
          <a:xfrm>
            <a:off x="3735081" y="3750748"/>
            <a:ext cx="1563375" cy="777633"/>
          </a:xfrm>
          <a:prstGeom prst="rect">
            <a:avLst/>
          </a:prstGeom>
          <a:ln w="50800">
            <a:solidFill>
              <a:schemeClr val="accent3">
                <a:hueOff val="362282"/>
                <a:satOff val="31803"/>
                <a:lumOff val="-18242"/>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mc:AlternateContent xmlns:mc="http://schemas.openxmlformats.org/markup-compatibility/2006" xmlns:a14="http://schemas.microsoft.com/office/drawing/2010/main">
        <mc:Choice Requires="a14">
          <p:sp>
            <p:nvSpPr>
              <p:cNvPr id="13430" name="Text"/>
              <p:cNvSpPr txBox="1"/>
              <p:nvPr/>
            </p:nvSpPr>
            <p:spPr>
              <a:xfrm>
                <a:off x="6891542" y="826101"/>
                <a:ext cx="1872975" cy="47724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25400" tIns="25400" rIns="25400" bIns="25400" anchor="ctr">
                <a:spAutoFit/>
              </a:bodyPr>
              <a:lstStyle>
                <a:lvl1pPr algn="l">
                  <a:defRPr>
                    <a:solidFill>
                      <a:schemeClr val="accent3">
                        <a:hueOff val="362282"/>
                        <a:satOff val="31803"/>
                        <a:lumOff val="-18242"/>
                      </a:schemeClr>
                    </a:solidFill>
                  </a:defRPr>
                </a:lvl1pPr>
              </a:lstStyle>
              <a:p>
                <a:pPr/>
                <a14:m>
                  <m:oMathPara xmlns:m="http://schemas.openxmlformats.org/officeDocument/2006/math">
                    <m:oMathParaPr>
                      <m:jc m:val="left"/>
                    </m:oMathParaPr>
                    <m:oMath xmlns:m="http://schemas.openxmlformats.org/officeDocument/2006/math">
                      <m:r>
                        <a:rPr lang="ar-SA" sz="1400" i="1" smtClean="0">
                          <a:solidFill>
                            <a:srgbClr val="1CB000"/>
                          </a:solidFill>
                          <a:latin typeface="Cambria Math" panose="02040503050406030204" pitchFamily="18" charset="0"/>
                        </a:rPr>
                        <m:t>∥</m:t>
                      </m:r>
                      <m:r>
                        <a:rPr lang="ar-SA" sz="1400" b="0" i="1" smtClean="0">
                          <a:solidFill>
                            <a:srgbClr val="1CB000"/>
                          </a:solidFill>
                          <a:latin typeface="Cambria Math" panose="02040503050406030204" pitchFamily="18" charset="0"/>
                        </a:rPr>
                        <m:t>𝑊</m:t>
                      </m:r>
                      <m:r>
                        <a:rPr lang="en-US" sz="1400" b="0" i="1" baseline="-25000" smtClean="0">
                          <a:solidFill>
                            <a:srgbClr val="1CB000"/>
                          </a:solidFill>
                          <a:latin typeface="Cambria Math" panose="02040503050406030204" pitchFamily="18" charset="0"/>
                        </a:rPr>
                        <m:t>𝐿𝑒𝑛</m:t>
                      </m:r>
                      <m:sSub>
                        <m:sSubPr>
                          <m:ctrlPr>
                            <a:rPr lang="ar-SA" sz="1400" i="1">
                              <a:solidFill>
                                <a:srgbClr val="1CB000"/>
                              </a:solidFill>
                              <a:latin typeface="Cambria Math" panose="02040503050406030204" pitchFamily="18" charset="0"/>
                            </a:rPr>
                          </m:ctrlPr>
                        </m:sSubPr>
                        <m:e>
                          <m:r>
                            <a:rPr lang="en-US" sz="1400" b="0" i="1" smtClean="0">
                              <a:solidFill>
                                <a:srgbClr val="1CB000"/>
                              </a:solidFill>
                              <a:latin typeface="Cambria Math" panose="02040503050406030204" pitchFamily="18" charset="0"/>
                            </a:rPr>
                            <m:t>𝑥</m:t>
                          </m:r>
                          <m:r>
                            <a:rPr lang="ar-SA" sz="1400" i="1">
                              <a:solidFill>
                                <a:srgbClr val="1CB000"/>
                              </a:solidFill>
                              <a:latin typeface="Cambria Math" panose="02040503050406030204" pitchFamily="18" charset="0"/>
                            </a:rPr>
                            <m:t>∥</m:t>
                          </m:r>
                        </m:e>
                        <m:sub>
                          <m:r>
                            <a:rPr lang="ar-SA" sz="1400" i="1">
                              <a:solidFill>
                                <a:srgbClr val="1CB000"/>
                              </a:solidFill>
                              <a:latin typeface="Cambria Math" panose="02040503050406030204" pitchFamily="18" charset="0"/>
                            </a:rPr>
                            <m:t>1</m:t>
                          </m:r>
                        </m:sub>
                      </m:sSub>
                      <m:r>
                        <a:rPr lang="ar-SA" sz="1400" i="1">
                          <a:solidFill>
                            <a:srgbClr val="1CB000"/>
                          </a:solidFill>
                          <a:latin typeface="Cambria Math" panose="02040503050406030204" pitchFamily="18" charset="0"/>
                        </a:rPr>
                        <m:t>≈∑(</m:t>
                      </m:r>
                      <m:r>
                        <m:rPr>
                          <m:nor/>
                        </m:rPr>
                        <a:rPr lang="en-US" sz="1400" i="1">
                          <a:solidFill>
                            <a:srgbClr val="1CB000"/>
                          </a:solidFill>
                          <a:latin typeface="Cambria Math" panose="02040503050406030204" pitchFamily="18" charset="0"/>
                        </a:rPr>
                        <m:t>edge</m:t>
                      </m:r>
                      <m:r>
                        <m:rPr>
                          <m:nor/>
                        </m:rPr>
                        <a:rPr lang="en-US" sz="1400" i="1">
                          <a:solidFill>
                            <a:srgbClr val="1CB000"/>
                          </a:solidFill>
                          <a:latin typeface="Cambria Math" panose="02040503050406030204" pitchFamily="18" charset="0"/>
                        </a:rPr>
                        <m:t> </m:t>
                      </m:r>
                      <m:r>
                        <m:rPr>
                          <m:nor/>
                        </m:rPr>
                        <a:rPr lang="en-US" sz="1400" i="1">
                          <a:solidFill>
                            <a:srgbClr val="1CB000"/>
                          </a:solidFill>
                          <a:latin typeface="Cambria Math" panose="02040503050406030204" pitchFamily="18" charset="0"/>
                        </a:rPr>
                        <m:t>lengths</m:t>
                      </m:r>
                      <m:r>
                        <a:rPr lang="en-US" sz="1400" i="1">
                          <a:solidFill>
                            <a:srgbClr val="1CB000"/>
                          </a:solidFill>
                          <a:latin typeface="Cambria Math" panose="02040503050406030204" pitchFamily="18" charset="0"/>
                        </a:rPr>
                        <m:t>)</m:t>
                      </m:r>
                    </m:oMath>
                  </m:oMathPara>
                </a14:m>
                <a:endParaRPr sz="1400" dirty="0">
                  <a:solidFill>
                    <a:srgbClr val="1DB100"/>
                  </a:solidFill>
                </a:endParaRPr>
              </a:p>
            </p:txBody>
          </p:sp>
        </mc:Choice>
        <mc:Fallback xmlns="">
          <p:sp>
            <p:nvSpPr>
              <p:cNvPr id="13430" name="Text"/>
              <p:cNvSpPr txBox="1">
                <a:spLocks noRot="1" noChangeAspect="1" noMove="1" noResize="1" noEditPoints="1" noAdjustHandles="1" noChangeArrowheads="1" noChangeShapeType="1" noTextEdit="1"/>
              </p:cNvSpPr>
              <p:nvPr/>
            </p:nvSpPr>
            <p:spPr>
              <a:xfrm>
                <a:off x="6891542" y="826101"/>
                <a:ext cx="1872975" cy="477247"/>
              </a:xfrm>
              <a:prstGeom prst="rect">
                <a:avLst/>
              </a:prstGeom>
              <a:blipFill>
                <a:blip r:embed="rId5"/>
                <a:stretch>
                  <a:fillRect l="-2606" b="-10256"/>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31" name="Text"/>
              <p:cNvSpPr txBox="1"/>
              <p:nvPr/>
            </p:nvSpPr>
            <p:spPr>
              <a:xfrm>
                <a:off x="3853590" y="3784601"/>
                <a:ext cx="1354450" cy="47724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25400" tIns="25400" rIns="25400" bIns="25400" anchor="ctr">
                <a:spAutoFit/>
              </a:bodyPr>
              <a:lstStyle>
                <a:lvl1pPr algn="l">
                  <a:defRPr>
                    <a:solidFill>
                      <a:schemeClr val="accent3">
                        <a:hueOff val="362282"/>
                        <a:satOff val="31803"/>
                        <a:lumOff val="-18242"/>
                      </a:schemeClr>
                    </a:solidFill>
                  </a:defRPr>
                </a:lvl1pPr>
              </a:lstStyle>
              <a:p>
                <a:pPr/>
                <a14:m>
                  <m:oMathPara xmlns:m="http://schemas.openxmlformats.org/officeDocument/2006/math">
                    <m:oMathParaPr>
                      <m:jc m:val="left"/>
                    </m:oMathParaPr>
                    <m:oMath xmlns:m="http://schemas.openxmlformats.org/officeDocument/2006/math">
                      <m:r>
                        <a:rPr lang="ar-SA" sz="1400" i="1" smtClean="0">
                          <a:solidFill>
                            <a:srgbClr val="1CB000"/>
                          </a:solidFill>
                          <a:latin typeface="Cambria Math" panose="02040503050406030204" pitchFamily="18" charset="0"/>
                        </a:rPr>
                        <m:t>∥</m:t>
                      </m:r>
                      <m:r>
                        <a:rPr lang="ar-SA" sz="1400" b="0" i="1" smtClean="0">
                          <a:solidFill>
                            <a:srgbClr val="1CB000"/>
                          </a:solidFill>
                          <a:latin typeface="Cambria Math" panose="02040503050406030204" pitchFamily="18" charset="0"/>
                        </a:rPr>
                        <m:t>𝑣</m:t>
                      </m:r>
                      <m:sSub>
                        <m:sSubPr>
                          <m:ctrlPr>
                            <a:rPr lang="ar-SA" sz="1400" i="1">
                              <a:solidFill>
                                <a:srgbClr val="1CB000"/>
                              </a:solidFill>
                              <a:latin typeface="Cambria Math" panose="02040503050406030204" pitchFamily="18" charset="0"/>
                            </a:rPr>
                          </m:ctrlPr>
                        </m:sSubPr>
                        <m:e>
                          <m:r>
                            <a:rPr lang="ar-SA" sz="1400" i="1">
                              <a:solidFill>
                                <a:srgbClr val="1CB000"/>
                              </a:solidFill>
                              <a:latin typeface="Cambria Math" panose="02040503050406030204" pitchFamily="18" charset="0"/>
                            </a:rPr>
                            <m:t>∥</m:t>
                          </m:r>
                        </m:e>
                        <m:sub>
                          <m:r>
                            <a:rPr lang="ar-SA" sz="1400" i="1">
                              <a:solidFill>
                                <a:srgbClr val="1CB000"/>
                              </a:solidFill>
                              <a:latin typeface="Cambria Math" panose="02040503050406030204" pitchFamily="18" charset="0"/>
                            </a:rPr>
                            <m:t>1</m:t>
                          </m:r>
                        </m:sub>
                      </m:sSub>
                      <m:r>
                        <a:rPr lang="ar-SA" sz="1400" i="1">
                          <a:solidFill>
                            <a:srgbClr val="1CB000"/>
                          </a:solidFill>
                          <a:latin typeface="Cambria Math" panose="02040503050406030204" pitchFamily="18" charset="0"/>
                        </a:rPr>
                        <m:t>≈#</m:t>
                      </m:r>
                      <m:r>
                        <m:rPr>
                          <m:nor/>
                        </m:rPr>
                        <a:rPr lang="en-US" sz="1400" i="1">
                          <a:solidFill>
                            <a:srgbClr val="1CB000"/>
                          </a:solidFill>
                          <a:latin typeface="Cambria Math" panose="02040503050406030204" pitchFamily="18" charset="0"/>
                        </a:rPr>
                        <m:t>triangles</m:t>
                      </m:r>
                    </m:oMath>
                  </m:oMathPara>
                </a14:m>
                <a:endParaRPr sz="1400" dirty="0">
                  <a:solidFill>
                    <a:srgbClr val="1DB100"/>
                  </a:solidFill>
                </a:endParaRPr>
              </a:p>
            </p:txBody>
          </p:sp>
        </mc:Choice>
        <mc:Fallback xmlns="">
          <p:sp>
            <p:nvSpPr>
              <p:cNvPr id="13431" name="Text"/>
              <p:cNvSpPr txBox="1">
                <a:spLocks noRot="1" noChangeAspect="1" noMove="1" noResize="1" noEditPoints="1" noAdjustHandles="1" noChangeArrowheads="1" noChangeShapeType="1" noTextEdit="1"/>
              </p:cNvSpPr>
              <p:nvPr/>
            </p:nvSpPr>
            <p:spPr>
              <a:xfrm>
                <a:off x="3853590" y="3784601"/>
                <a:ext cx="1354450" cy="477247"/>
              </a:xfrm>
              <a:prstGeom prst="rect">
                <a:avLst/>
              </a:prstGeom>
              <a:blipFill>
                <a:blip r:embed="rId6"/>
                <a:stretch>
                  <a:fillRect l="-3604" b="-10256"/>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32" name="Text"/>
              <p:cNvSpPr txBox="1"/>
              <p:nvPr/>
            </p:nvSpPr>
            <p:spPr>
              <a:xfrm>
                <a:off x="7186741" y="3771257"/>
                <a:ext cx="1611547" cy="47724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25400" tIns="25400" rIns="25400" bIns="25400" anchor="ctr">
                <a:spAutoFit/>
              </a:bodyPr>
              <a:lstStyle>
                <a:lvl1pPr algn="l">
                  <a:defRPr>
                    <a:solidFill>
                      <a:schemeClr val="accent3">
                        <a:hueOff val="362282"/>
                        <a:satOff val="31803"/>
                        <a:lumOff val="-18242"/>
                      </a:schemeClr>
                    </a:solidFill>
                  </a:defRPr>
                </a:lvl1pPr>
              </a:lstStyle>
              <a:p>
                <a:pPr/>
                <a14:m>
                  <m:oMathPara xmlns:m="http://schemas.openxmlformats.org/officeDocument/2006/math">
                    <m:oMathParaPr>
                      <m:jc m:val="left"/>
                    </m:oMathParaPr>
                    <m:oMath xmlns:m="http://schemas.openxmlformats.org/officeDocument/2006/math">
                      <m:r>
                        <a:rPr lang="ar-SA" sz="1400" i="1" smtClean="0">
                          <a:solidFill>
                            <a:srgbClr val="1CB000"/>
                          </a:solidFill>
                          <a:latin typeface="Cambria Math" panose="02040503050406030204" pitchFamily="18" charset="0"/>
                        </a:rPr>
                        <m:t>∥</m:t>
                      </m:r>
                      <m:r>
                        <a:rPr lang="en-US" sz="1400" b="0" i="1" smtClean="0">
                          <a:solidFill>
                            <a:srgbClr val="1CB000"/>
                          </a:solidFill>
                          <a:latin typeface="Cambria Math" panose="02040503050406030204" pitchFamily="18" charset="0"/>
                        </a:rPr>
                        <m:t>𝑊</m:t>
                      </m:r>
                      <m:r>
                        <a:rPr lang="en-US" sz="1400" b="0" i="1" baseline="-25000" smtClean="0">
                          <a:solidFill>
                            <a:srgbClr val="1CB000"/>
                          </a:solidFill>
                          <a:latin typeface="Cambria Math" panose="02040503050406030204" pitchFamily="18" charset="0"/>
                        </a:rPr>
                        <m:t>𝐴𝑟𝑒𝑎</m:t>
                      </m:r>
                      <m:r>
                        <a:rPr lang="en-US" sz="1400" b="0" i="1" smtClean="0">
                          <a:solidFill>
                            <a:srgbClr val="1CB000"/>
                          </a:solidFill>
                          <a:latin typeface="Cambria Math" panose="02040503050406030204" pitchFamily="18" charset="0"/>
                        </a:rPr>
                        <m:t>𝑣</m:t>
                      </m:r>
                      <m:sSub>
                        <m:sSubPr>
                          <m:ctrlPr>
                            <a:rPr lang="ar-SA" sz="1400" i="1">
                              <a:solidFill>
                                <a:srgbClr val="1CB000"/>
                              </a:solidFill>
                              <a:latin typeface="Cambria Math" panose="02040503050406030204" pitchFamily="18" charset="0"/>
                            </a:rPr>
                          </m:ctrlPr>
                        </m:sSubPr>
                        <m:e>
                          <m:r>
                            <a:rPr lang="ar-SA" sz="1400" i="1">
                              <a:solidFill>
                                <a:srgbClr val="1CB000"/>
                              </a:solidFill>
                              <a:latin typeface="Cambria Math" panose="02040503050406030204" pitchFamily="18" charset="0"/>
                            </a:rPr>
                            <m:t>∥</m:t>
                          </m:r>
                        </m:e>
                        <m:sub>
                          <m:r>
                            <a:rPr lang="ar-SA" sz="1400" i="1">
                              <a:solidFill>
                                <a:srgbClr val="1CB000"/>
                              </a:solidFill>
                              <a:latin typeface="Cambria Math" panose="02040503050406030204" pitchFamily="18" charset="0"/>
                            </a:rPr>
                            <m:t>1</m:t>
                          </m:r>
                        </m:sub>
                      </m:sSub>
                      <m:r>
                        <a:rPr lang="ar-SA" sz="1400" i="1">
                          <a:solidFill>
                            <a:srgbClr val="1CB000"/>
                          </a:solidFill>
                          <a:latin typeface="Cambria Math" panose="02040503050406030204" pitchFamily="18" charset="0"/>
                        </a:rPr>
                        <m:t>≈∑(</m:t>
                      </m:r>
                      <m:r>
                        <m:rPr>
                          <m:nor/>
                        </m:rPr>
                        <a:rPr lang="en-US" sz="1400" i="1">
                          <a:solidFill>
                            <a:srgbClr val="1CB000"/>
                          </a:solidFill>
                          <a:latin typeface="Cambria Math" panose="02040503050406030204" pitchFamily="18" charset="0"/>
                        </a:rPr>
                        <m:t>triangle</m:t>
                      </m:r>
                      <m:r>
                        <m:rPr>
                          <m:nor/>
                        </m:rPr>
                        <a:rPr lang="en-US" sz="1400" i="1">
                          <a:solidFill>
                            <a:srgbClr val="1CB000"/>
                          </a:solidFill>
                          <a:latin typeface="Cambria Math" panose="02040503050406030204" pitchFamily="18" charset="0"/>
                        </a:rPr>
                        <m:t> </m:t>
                      </m:r>
                      <m:r>
                        <m:rPr>
                          <m:nor/>
                        </m:rPr>
                        <a:rPr lang="en-US" sz="1400" i="1">
                          <a:solidFill>
                            <a:srgbClr val="1CB000"/>
                          </a:solidFill>
                          <a:latin typeface="Cambria Math" panose="02040503050406030204" pitchFamily="18" charset="0"/>
                        </a:rPr>
                        <m:t>areas</m:t>
                      </m:r>
                      <m:r>
                        <a:rPr lang="en-US" sz="1400" i="1">
                          <a:solidFill>
                            <a:srgbClr val="1CB000"/>
                          </a:solidFill>
                          <a:latin typeface="Cambria Math" panose="02040503050406030204" pitchFamily="18" charset="0"/>
                        </a:rPr>
                        <m:t>)</m:t>
                      </m:r>
                    </m:oMath>
                  </m:oMathPara>
                </a14:m>
                <a:endParaRPr sz="1400" dirty="0">
                  <a:solidFill>
                    <a:srgbClr val="1DB100"/>
                  </a:solidFill>
                </a:endParaRPr>
              </a:p>
            </p:txBody>
          </p:sp>
        </mc:Choice>
        <mc:Fallback xmlns="">
          <p:sp>
            <p:nvSpPr>
              <p:cNvPr id="13432" name="Text"/>
              <p:cNvSpPr txBox="1">
                <a:spLocks noRot="1" noChangeAspect="1" noMove="1" noResize="1" noEditPoints="1" noAdjustHandles="1" noChangeArrowheads="1" noChangeShapeType="1" noTextEdit="1"/>
              </p:cNvSpPr>
              <p:nvPr/>
            </p:nvSpPr>
            <p:spPr>
              <a:xfrm>
                <a:off x="7186741" y="3771257"/>
                <a:ext cx="1611547" cy="477247"/>
              </a:xfrm>
              <a:prstGeom prst="rect">
                <a:avLst/>
              </a:prstGeom>
              <a:blipFill>
                <a:blip r:embed="rId7"/>
                <a:stretch>
                  <a:fillRect l="-3030" b="-10256"/>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294388B7-5213-45FF-8ACF-53E97783EE57}"/>
              </a:ext>
            </a:extLst>
          </p:cNvPr>
          <p:cNvSpPr txBox="1"/>
          <p:nvPr/>
        </p:nvSpPr>
        <p:spPr>
          <a:xfrm>
            <a:off x="5807759" y="373748"/>
            <a:ext cx="4647041" cy="338554"/>
          </a:xfrm>
          <a:prstGeom prst="rect">
            <a:avLst/>
          </a:prstGeom>
          <a:noFill/>
        </p:spPr>
        <p:txBody>
          <a:bodyPr wrap="none" rtlCol="0">
            <a:spAutoFit/>
          </a:bodyPr>
          <a:lstStyle/>
          <a:p>
            <a:r>
              <a:rPr lang="en-US" sz="1600" dirty="0">
                <a:solidFill>
                  <a:schemeClr val="accent2"/>
                </a:solidFill>
              </a:rPr>
              <a:t>Solutions to unweighted problems often non-unique</a:t>
            </a:r>
          </a:p>
        </p:txBody>
      </p:sp>
      <p:sp>
        <p:nvSpPr>
          <p:cNvPr id="21" name="Line">
            <a:extLst>
              <a:ext uri="{FF2B5EF4-FFF2-40B4-BE49-F238E27FC236}">
                <a16:creationId xmlns:a16="http://schemas.microsoft.com/office/drawing/2014/main" id="{38B5512D-816F-40A2-98DD-8F5A06030E76}"/>
              </a:ext>
            </a:extLst>
          </p:cNvPr>
          <p:cNvSpPr/>
          <p:nvPr/>
        </p:nvSpPr>
        <p:spPr>
          <a:xfrm rot="6101270">
            <a:off x="6150890" y="653491"/>
            <a:ext cx="400366" cy="336733"/>
          </a:xfrm>
          <a:prstGeom prst="line">
            <a:avLst/>
          </a:prstGeom>
          <a:ln w="63500">
            <a:solidFill>
              <a:srgbClr val="929292"/>
            </a:solidFill>
            <a:miter lim="400000"/>
            <a:tailEnd type="triangle"/>
          </a:ln>
        </p:spPr>
        <p:txBody>
          <a:bodyPr lIns="25400" tIns="25400" rIns="25400" bIns="25400" anchor="ctr"/>
          <a:lstStyle/>
          <a:p>
            <a:endParaRPr sz="900"/>
          </a:p>
        </p:txBody>
      </p:sp>
      <p:sp>
        <p:nvSpPr>
          <p:cNvPr id="22" name="Line">
            <a:extLst>
              <a:ext uri="{FF2B5EF4-FFF2-40B4-BE49-F238E27FC236}">
                <a16:creationId xmlns:a16="http://schemas.microsoft.com/office/drawing/2014/main" id="{AD0F40DE-2D3C-47BA-B27B-0B9B68EDD976}"/>
              </a:ext>
            </a:extLst>
          </p:cNvPr>
          <p:cNvSpPr/>
          <p:nvPr/>
        </p:nvSpPr>
        <p:spPr>
          <a:xfrm rot="6101270" flipV="1">
            <a:off x="9254193" y="556725"/>
            <a:ext cx="225121" cy="451894"/>
          </a:xfrm>
          <a:prstGeom prst="line">
            <a:avLst/>
          </a:prstGeom>
          <a:ln w="63500">
            <a:solidFill>
              <a:srgbClr val="929292"/>
            </a:solidFill>
            <a:miter lim="400000"/>
            <a:tailEnd type="triangle"/>
          </a:ln>
        </p:spPr>
        <p:txBody>
          <a:bodyPr lIns="25400" tIns="25400" rIns="25400" bIns="25400" anchor="ctr"/>
          <a:lstStyle/>
          <a:p>
            <a:endParaRPr sz="900"/>
          </a:p>
        </p:txBody>
      </p:sp>
      <p:sp>
        <p:nvSpPr>
          <p:cNvPr id="33" name="Line">
            <a:extLst>
              <a:ext uri="{FF2B5EF4-FFF2-40B4-BE49-F238E27FC236}">
                <a16:creationId xmlns:a16="http://schemas.microsoft.com/office/drawing/2014/main" id="{6A96E037-6795-4ED7-8708-402BCE6E9D95}"/>
              </a:ext>
            </a:extLst>
          </p:cNvPr>
          <p:cNvSpPr/>
          <p:nvPr/>
        </p:nvSpPr>
        <p:spPr>
          <a:xfrm rot="6101270" flipV="1">
            <a:off x="2450238" y="2259631"/>
            <a:ext cx="225121" cy="451894"/>
          </a:xfrm>
          <a:prstGeom prst="line">
            <a:avLst/>
          </a:prstGeom>
          <a:ln w="63500">
            <a:solidFill>
              <a:srgbClr val="929292"/>
            </a:solidFill>
            <a:miter lim="400000"/>
            <a:tailEnd type="triangle"/>
          </a:ln>
        </p:spPr>
        <p:txBody>
          <a:bodyPr lIns="25400" tIns="25400" rIns="25400" bIns="25400" anchor="ctr"/>
          <a:lstStyle/>
          <a:p>
            <a:endParaRPr sz="900" dirty="0"/>
          </a:p>
        </p:txBody>
      </p:sp>
      <p:sp>
        <p:nvSpPr>
          <p:cNvPr id="3" name="Rectangle 2">
            <a:extLst>
              <a:ext uri="{FF2B5EF4-FFF2-40B4-BE49-F238E27FC236}">
                <a16:creationId xmlns:a16="http://schemas.microsoft.com/office/drawing/2014/main" id="{D34B4F69-B9B2-4343-9AD0-E8980F6C9A54}"/>
              </a:ext>
            </a:extLst>
          </p:cNvPr>
          <p:cNvSpPr/>
          <p:nvPr/>
        </p:nvSpPr>
        <p:spPr>
          <a:xfrm>
            <a:off x="1210580" y="1894702"/>
            <a:ext cx="1538395" cy="461665"/>
          </a:xfrm>
          <a:prstGeom prst="rect">
            <a:avLst/>
          </a:prstGeom>
        </p:spPr>
        <p:txBody>
          <a:bodyPr wrap="square">
            <a:spAutoFit/>
          </a:bodyPr>
          <a:lstStyle/>
          <a:p>
            <a:r>
              <a:rPr lang="en-US" sz="1200" dirty="0" err="1">
                <a:solidFill>
                  <a:schemeClr val="accent2"/>
                </a:solidFill>
              </a:rPr>
              <a:t>Unif</a:t>
            </a:r>
            <a:r>
              <a:rPr lang="en-US" sz="1200" dirty="0">
                <a:solidFill>
                  <a:schemeClr val="accent2"/>
                </a:solidFill>
              </a:rPr>
              <a:t> loss functions use actual 0-norm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2" grpId="0" animBg="1"/>
      <p:bldP spid="33" grpId="0" animBg="1"/>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5A59-41C5-440C-B3AD-8785DD37E466}"/>
              </a:ext>
            </a:extLst>
          </p:cNvPr>
          <p:cNvSpPr>
            <a:spLocks noGrp="1"/>
          </p:cNvSpPr>
          <p:nvPr>
            <p:ph type="title"/>
          </p:nvPr>
        </p:nvSpPr>
        <p:spPr>
          <a:xfrm>
            <a:off x="0" y="-339725"/>
            <a:ext cx="12002530" cy="1325563"/>
          </a:xfrm>
        </p:spPr>
        <p:txBody>
          <a:bodyPr>
            <a:normAutofit/>
          </a:bodyPr>
          <a:lstStyle/>
          <a:p>
            <a:r>
              <a:rPr lang="en-US" sz="4250" b="1" dirty="0">
                <a:latin typeface="+mn-lt"/>
              </a:rPr>
              <a:t>Empirical Study of Minimal Cycle Representatives</a:t>
            </a:r>
          </a:p>
        </p:txBody>
      </p:sp>
      <p:pic>
        <p:nvPicPr>
          <p:cNvPr id="7" name="Picture 6">
            <a:extLst>
              <a:ext uri="{FF2B5EF4-FFF2-40B4-BE49-F238E27FC236}">
                <a16:creationId xmlns:a16="http://schemas.microsoft.com/office/drawing/2014/main" id="{53DD02C5-ABB1-4370-A660-DB91DBE1A754}"/>
              </a:ext>
            </a:extLst>
          </p:cNvPr>
          <p:cNvPicPr>
            <a:picLocks noChangeAspect="1"/>
          </p:cNvPicPr>
          <p:nvPr/>
        </p:nvPicPr>
        <p:blipFill>
          <a:blip r:embed="rId3"/>
          <a:stretch>
            <a:fillRect/>
          </a:stretch>
        </p:blipFill>
        <p:spPr>
          <a:xfrm>
            <a:off x="91485" y="600075"/>
            <a:ext cx="7728540" cy="3152032"/>
          </a:xfrm>
          <a:prstGeom prst="rect">
            <a:avLst/>
          </a:prstGeom>
        </p:spPr>
      </p:pic>
      <p:pic>
        <p:nvPicPr>
          <p:cNvPr id="15" name="loopsbreakdown.jpg" descr="loopsbreakdown.jpg">
            <a:extLst>
              <a:ext uri="{FF2B5EF4-FFF2-40B4-BE49-F238E27FC236}">
                <a16:creationId xmlns:a16="http://schemas.microsoft.com/office/drawing/2014/main" id="{405C4CA6-8611-4140-BB5A-6AC76B97753D}"/>
              </a:ext>
            </a:extLst>
          </p:cNvPr>
          <p:cNvPicPr>
            <a:picLocks noChangeAspect="1"/>
          </p:cNvPicPr>
          <p:nvPr/>
        </p:nvPicPr>
        <p:blipFill>
          <a:blip r:embed="rId4"/>
          <a:stretch>
            <a:fillRect/>
          </a:stretch>
        </p:blipFill>
        <p:spPr>
          <a:xfrm>
            <a:off x="5774724" y="3707214"/>
            <a:ext cx="4029497" cy="3055811"/>
          </a:xfrm>
          <a:prstGeom prst="rect">
            <a:avLst/>
          </a:prstGeom>
          <a:ln w="12700">
            <a:miter lim="400000"/>
          </a:ln>
        </p:spPr>
      </p:pic>
      <p:pic>
        <p:nvPicPr>
          <p:cNvPr id="18" name="generator_breakdown.jpg" descr="generator_breakdown.jpg">
            <a:extLst>
              <a:ext uri="{FF2B5EF4-FFF2-40B4-BE49-F238E27FC236}">
                <a16:creationId xmlns:a16="http://schemas.microsoft.com/office/drawing/2014/main" id="{D12F849B-8F94-4062-BCF8-B1821ED5D955}"/>
              </a:ext>
            </a:extLst>
          </p:cNvPr>
          <p:cNvPicPr>
            <a:picLocks noChangeAspect="1"/>
          </p:cNvPicPr>
          <p:nvPr/>
        </p:nvPicPr>
        <p:blipFill>
          <a:blip r:embed="rId5"/>
          <a:srcRect b="5303"/>
          <a:stretch>
            <a:fillRect/>
          </a:stretch>
        </p:blipFill>
        <p:spPr>
          <a:xfrm>
            <a:off x="7661189" y="1011478"/>
            <a:ext cx="4254861" cy="2417522"/>
          </a:xfrm>
          <a:prstGeom prst="rect">
            <a:avLst/>
          </a:prstGeom>
          <a:ln w="12700">
            <a:miter lim="400000"/>
          </a:ln>
        </p:spPr>
      </p:pic>
      <p:pic>
        <p:nvPicPr>
          <p:cNvPr id="21" name="four_eff_df.jpg" descr="four_eff_df.jpg">
            <a:extLst>
              <a:ext uri="{FF2B5EF4-FFF2-40B4-BE49-F238E27FC236}">
                <a16:creationId xmlns:a16="http://schemas.microsoft.com/office/drawing/2014/main" id="{C151B443-D6BE-4F43-AA39-1CD74D2AB932}"/>
              </a:ext>
            </a:extLst>
          </p:cNvPr>
          <p:cNvPicPr>
            <a:picLocks noChangeAspect="1"/>
          </p:cNvPicPr>
          <p:nvPr/>
        </p:nvPicPr>
        <p:blipFill>
          <a:blip r:embed="rId6"/>
          <a:srcRect l="3794" t="2653" r="50063" b="68430"/>
          <a:stretch>
            <a:fillRect/>
          </a:stretch>
        </p:blipFill>
        <p:spPr>
          <a:xfrm>
            <a:off x="1351117" y="4539049"/>
            <a:ext cx="1956363" cy="1471192"/>
          </a:xfrm>
          <a:prstGeom prst="rect">
            <a:avLst/>
          </a:prstGeom>
          <a:ln w="12700">
            <a:miter lim="400000"/>
          </a:ln>
        </p:spPr>
      </p:pic>
      <mc:AlternateContent xmlns:mc="http://schemas.openxmlformats.org/markup-compatibility/2006" xmlns:a14="http://schemas.microsoft.com/office/drawing/2010/main">
        <mc:Choice Requires="a14">
          <p:sp>
            <p:nvSpPr>
              <p:cNvPr id="22" name="Equation">
                <a:extLst>
                  <a:ext uri="{FF2B5EF4-FFF2-40B4-BE49-F238E27FC236}">
                    <a16:creationId xmlns:a16="http://schemas.microsoft.com/office/drawing/2014/main" id="{CBA10A10-6346-4833-BD89-37D3AB5F0ED8}"/>
                  </a:ext>
                </a:extLst>
              </p:cNvPr>
              <p:cNvSpPr txBox="1"/>
              <p:nvPr/>
            </p:nvSpPr>
            <p:spPr>
              <a:xfrm>
                <a:off x="60844" y="5300391"/>
                <a:ext cx="1228028" cy="469487"/>
              </a:xfrm>
              <a:prstGeom prst="rect">
                <a:avLst/>
              </a:prstGeom>
              <a:ln w="12700">
                <a:miter lim="400000"/>
              </a:ln>
            </p:spPr>
            <p:txBody>
              <a:bodyPr wrap="squar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f>
                        <m:fPr>
                          <m:ctrlPr>
                            <a:rPr sz="1400" i="1">
                              <a:solidFill>
                                <a:srgbClr val="5E5E5E"/>
                              </a:solidFill>
                              <a:latin typeface="Cambria Math" panose="02040503050406030204" pitchFamily="18" charset="0"/>
                            </a:rPr>
                          </m:ctrlPr>
                        </m:fPr>
                        <m:num>
                          <m:r>
                            <m:rPr>
                              <m:sty m:val="p"/>
                            </m:rPr>
                            <a:rPr sz="1400" i="1">
                              <a:solidFill>
                                <a:srgbClr val="5E5E5E"/>
                              </a:solidFill>
                              <a:latin typeface="Cambria Math" panose="02040503050406030204" pitchFamily="18" charset="0"/>
                            </a:rPr>
                            <m:t>Loss</m:t>
                          </m:r>
                          <m:r>
                            <a:rPr sz="1400" i="1">
                              <a:solidFill>
                                <a:srgbClr val="5E5E5E"/>
                              </a:solidFill>
                              <a:latin typeface="Cambria Math" panose="02040503050406030204" pitchFamily="18" charset="0"/>
                            </a:rPr>
                            <m:t>(</m:t>
                          </m:r>
                          <m:sSup>
                            <m:sSupPr>
                              <m:ctrlPr>
                                <a:rPr sz="1400" i="1">
                                  <a:solidFill>
                                    <a:srgbClr val="5E5E5E"/>
                                  </a:solidFill>
                                  <a:latin typeface="Cambria Math" panose="02040503050406030204" pitchFamily="18" charset="0"/>
                                </a:rPr>
                              </m:ctrlPr>
                            </m:sSupPr>
                            <m:e>
                              <m:r>
                                <a:rPr sz="1400" i="1">
                                  <a:solidFill>
                                    <a:srgbClr val="5E5E5E"/>
                                  </a:solidFill>
                                  <a:latin typeface="Cambria Math" panose="02040503050406030204" pitchFamily="18" charset="0"/>
                                </a:rPr>
                                <m:t>𝑥</m:t>
                              </m:r>
                            </m:e>
                            <m:sup>
                              <m:r>
                                <a:rPr sz="1400" i="1">
                                  <a:solidFill>
                                    <a:srgbClr val="5E5E5E"/>
                                  </a:solidFill>
                                  <a:latin typeface="Cambria Math" panose="02040503050406030204" pitchFamily="18" charset="0"/>
                                </a:rPr>
                                <m:t>𝑜𝑝𝑡</m:t>
                              </m:r>
                            </m:sup>
                          </m:sSup>
                          <m:r>
                            <a:rPr sz="1400" i="1">
                              <a:solidFill>
                                <a:srgbClr val="5E5E5E"/>
                              </a:solidFill>
                              <a:latin typeface="Cambria Math" panose="02040503050406030204" pitchFamily="18" charset="0"/>
                            </a:rPr>
                            <m:t>)</m:t>
                          </m:r>
                        </m:num>
                        <m:den>
                          <m:r>
                            <m:rPr>
                              <m:sty m:val="p"/>
                            </m:rPr>
                            <a:rPr sz="1400" i="1">
                              <a:solidFill>
                                <a:srgbClr val="5E5E5E"/>
                              </a:solidFill>
                              <a:latin typeface="Cambria Math" panose="02040503050406030204" pitchFamily="18" charset="0"/>
                            </a:rPr>
                            <m:t>Loss</m:t>
                          </m:r>
                          <m:r>
                            <a:rPr sz="1400" i="1">
                              <a:solidFill>
                                <a:srgbClr val="5E5E5E"/>
                              </a:solidFill>
                              <a:latin typeface="Cambria Math" panose="02040503050406030204" pitchFamily="18" charset="0"/>
                            </a:rPr>
                            <m:t>(</m:t>
                          </m:r>
                          <m:sSup>
                            <m:sSupPr>
                              <m:ctrlPr>
                                <a:rPr sz="1400" i="1">
                                  <a:solidFill>
                                    <a:srgbClr val="5E5E5E"/>
                                  </a:solidFill>
                                  <a:latin typeface="Cambria Math" panose="02040503050406030204" pitchFamily="18" charset="0"/>
                                </a:rPr>
                              </m:ctrlPr>
                            </m:sSupPr>
                            <m:e>
                              <m:r>
                                <a:rPr sz="1400" i="1">
                                  <a:solidFill>
                                    <a:srgbClr val="5E5E5E"/>
                                  </a:solidFill>
                                  <a:latin typeface="Cambria Math" panose="02040503050406030204" pitchFamily="18" charset="0"/>
                                </a:rPr>
                                <m:t>𝑥</m:t>
                              </m:r>
                            </m:e>
                            <m:sup>
                              <m:r>
                                <a:rPr sz="1400" i="1">
                                  <a:solidFill>
                                    <a:srgbClr val="5E5E5E"/>
                                  </a:solidFill>
                                  <a:latin typeface="Cambria Math" panose="02040503050406030204" pitchFamily="18" charset="0"/>
                                </a:rPr>
                                <m:t>𝑜𝑟𝑖𝑔</m:t>
                              </m:r>
                            </m:sup>
                          </m:sSup>
                          <m:r>
                            <a:rPr sz="1400" i="1">
                              <a:solidFill>
                                <a:srgbClr val="5E5E5E"/>
                              </a:solidFill>
                              <a:latin typeface="Cambria Math" panose="02040503050406030204" pitchFamily="18" charset="0"/>
                            </a:rPr>
                            <m:t>)</m:t>
                          </m:r>
                        </m:den>
                      </m:f>
                    </m:oMath>
                  </m:oMathPara>
                </a14:m>
                <a:endParaRPr sz="1400" dirty="0">
                  <a:solidFill>
                    <a:srgbClr val="5E5E5E"/>
                  </a:solidFill>
                </a:endParaRPr>
              </a:p>
            </p:txBody>
          </p:sp>
        </mc:Choice>
        <mc:Fallback xmlns="">
          <p:sp>
            <p:nvSpPr>
              <p:cNvPr id="22" name="Equation">
                <a:extLst>
                  <a:ext uri="{FF2B5EF4-FFF2-40B4-BE49-F238E27FC236}">
                    <a16:creationId xmlns:a16="http://schemas.microsoft.com/office/drawing/2014/main" id="{CBA10A10-6346-4833-BD89-37D3AB5F0ED8}"/>
                  </a:ext>
                </a:extLst>
              </p:cNvPr>
              <p:cNvSpPr txBox="1">
                <a:spLocks noRot="1" noChangeAspect="1" noMove="1" noResize="1" noEditPoints="1" noAdjustHandles="1" noChangeArrowheads="1" noChangeShapeType="1" noTextEdit="1"/>
              </p:cNvSpPr>
              <p:nvPr/>
            </p:nvSpPr>
            <p:spPr>
              <a:xfrm>
                <a:off x="60844" y="5300391"/>
                <a:ext cx="1228028" cy="469487"/>
              </a:xfrm>
              <a:prstGeom prst="rect">
                <a:avLst/>
              </a:prstGeom>
              <a:blipFill>
                <a:blip r:embed="rId7"/>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Equation">
                <a:extLst>
                  <a:ext uri="{FF2B5EF4-FFF2-40B4-BE49-F238E27FC236}">
                    <a16:creationId xmlns:a16="http://schemas.microsoft.com/office/drawing/2014/main" id="{03EA52ED-BF9B-4A82-A523-5A1574F46E39}"/>
                  </a:ext>
                </a:extLst>
              </p:cNvPr>
              <p:cNvSpPr txBox="1"/>
              <p:nvPr/>
            </p:nvSpPr>
            <p:spPr>
              <a:xfrm>
                <a:off x="1571000" y="6299733"/>
                <a:ext cx="1357423" cy="222369"/>
              </a:xfrm>
              <a:prstGeom prst="rect">
                <a:avLst/>
              </a:prstGeom>
              <a:ln w="12700">
                <a:miter lim="400000"/>
              </a:ln>
            </p:spPr>
            <p:txBody>
              <a:bodyPr wrap="squar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m:rPr>
                          <m:sty m:val="p"/>
                        </m:rPr>
                        <a:rPr sz="1400" i="1">
                          <a:solidFill>
                            <a:srgbClr val="5E5E5E"/>
                          </a:solidFill>
                          <a:latin typeface="Cambria Math" panose="02040503050406030204" pitchFamily="18" charset="0"/>
                        </a:rPr>
                        <m:t>Loss</m:t>
                      </m:r>
                      <m:r>
                        <a:rPr sz="1400" i="1">
                          <a:solidFill>
                            <a:srgbClr val="5E5E5E"/>
                          </a:solidFill>
                          <a:latin typeface="Cambria Math" panose="02040503050406030204" pitchFamily="18" charset="0"/>
                        </a:rPr>
                        <m:t>(</m:t>
                      </m:r>
                      <m:sSup>
                        <m:sSupPr>
                          <m:ctrlPr>
                            <a:rPr sz="1400" i="1">
                              <a:solidFill>
                                <a:srgbClr val="5E5E5E"/>
                              </a:solidFill>
                              <a:latin typeface="Cambria Math" panose="02040503050406030204" pitchFamily="18" charset="0"/>
                            </a:rPr>
                          </m:ctrlPr>
                        </m:sSupPr>
                        <m:e>
                          <m:r>
                            <a:rPr sz="1400" i="1">
                              <a:solidFill>
                                <a:srgbClr val="5E5E5E"/>
                              </a:solidFill>
                              <a:latin typeface="Cambria Math" panose="02040503050406030204" pitchFamily="18" charset="0"/>
                            </a:rPr>
                            <m:t>𝑥</m:t>
                          </m:r>
                        </m:e>
                        <m:sup>
                          <m:r>
                            <a:rPr sz="1400" i="1">
                              <a:solidFill>
                                <a:srgbClr val="5E5E5E"/>
                              </a:solidFill>
                              <a:latin typeface="Cambria Math" panose="02040503050406030204" pitchFamily="18" charset="0"/>
                            </a:rPr>
                            <m:t>𝑜𝑟𝑖𝑔</m:t>
                          </m:r>
                        </m:sup>
                      </m:sSup>
                      <m:r>
                        <a:rPr sz="1400" i="1">
                          <a:solidFill>
                            <a:srgbClr val="5E5E5E"/>
                          </a:solidFill>
                          <a:latin typeface="Cambria Math" panose="02040503050406030204" pitchFamily="18" charset="0"/>
                        </a:rPr>
                        <m:t>)</m:t>
                      </m:r>
                    </m:oMath>
                  </m:oMathPara>
                </a14:m>
                <a:endParaRPr sz="1400" dirty="0">
                  <a:solidFill>
                    <a:srgbClr val="5E5E5E"/>
                  </a:solidFill>
                </a:endParaRPr>
              </a:p>
            </p:txBody>
          </p:sp>
        </mc:Choice>
        <mc:Fallback xmlns="">
          <p:sp>
            <p:nvSpPr>
              <p:cNvPr id="23" name="Equation">
                <a:extLst>
                  <a:ext uri="{FF2B5EF4-FFF2-40B4-BE49-F238E27FC236}">
                    <a16:creationId xmlns:a16="http://schemas.microsoft.com/office/drawing/2014/main" id="{03EA52ED-BF9B-4A82-A523-5A1574F46E39}"/>
                  </a:ext>
                </a:extLst>
              </p:cNvPr>
              <p:cNvSpPr txBox="1">
                <a:spLocks noRot="1" noChangeAspect="1" noMove="1" noResize="1" noEditPoints="1" noAdjustHandles="1" noChangeArrowheads="1" noChangeShapeType="1" noTextEdit="1"/>
              </p:cNvSpPr>
              <p:nvPr/>
            </p:nvSpPr>
            <p:spPr>
              <a:xfrm>
                <a:off x="1571000" y="6299733"/>
                <a:ext cx="1357423" cy="222369"/>
              </a:xfrm>
              <a:prstGeom prst="rect">
                <a:avLst/>
              </a:prstGeom>
              <a:blipFill>
                <a:blip r:embed="rId8"/>
                <a:stretch>
                  <a:fillRect t="-2703" b="-32432"/>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Equation">
                <a:extLst>
                  <a:ext uri="{FF2B5EF4-FFF2-40B4-BE49-F238E27FC236}">
                    <a16:creationId xmlns:a16="http://schemas.microsoft.com/office/drawing/2014/main" id="{A450762F-B712-4970-9922-D19E14F04689}"/>
                  </a:ext>
                </a:extLst>
              </p:cNvPr>
              <p:cNvSpPr txBox="1"/>
              <p:nvPr/>
            </p:nvSpPr>
            <p:spPr>
              <a:xfrm>
                <a:off x="3779173" y="6299732"/>
                <a:ext cx="1357423" cy="222369"/>
              </a:xfrm>
              <a:prstGeom prst="rect">
                <a:avLst/>
              </a:prstGeom>
              <a:ln w="12700">
                <a:miter lim="400000"/>
              </a:ln>
            </p:spPr>
            <p:txBody>
              <a:bodyPr wrap="squar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m:rPr>
                          <m:sty m:val="p"/>
                        </m:rPr>
                        <a:rPr sz="1400" i="1">
                          <a:solidFill>
                            <a:srgbClr val="5E5E5E"/>
                          </a:solidFill>
                          <a:latin typeface="Cambria Math" panose="02040503050406030204" pitchFamily="18" charset="0"/>
                        </a:rPr>
                        <m:t>Loss</m:t>
                      </m:r>
                      <m:r>
                        <a:rPr sz="1400" i="1">
                          <a:solidFill>
                            <a:srgbClr val="5E5E5E"/>
                          </a:solidFill>
                          <a:latin typeface="Cambria Math" panose="02040503050406030204" pitchFamily="18" charset="0"/>
                        </a:rPr>
                        <m:t>(</m:t>
                      </m:r>
                      <m:sSup>
                        <m:sSupPr>
                          <m:ctrlPr>
                            <a:rPr sz="1400" i="1">
                              <a:solidFill>
                                <a:srgbClr val="5E5E5E"/>
                              </a:solidFill>
                              <a:latin typeface="Cambria Math" panose="02040503050406030204" pitchFamily="18" charset="0"/>
                            </a:rPr>
                          </m:ctrlPr>
                        </m:sSupPr>
                        <m:e>
                          <m:r>
                            <a:rPr sz="1400" i="1">
                              <a:solidFill>
                                <a:srgbClr val="5E5E5E"/>
                              </a:solidFill>
                              <a:latin typeface="Cambria Math" panose="02040503050406030204" pitchFamily="18" charset="0"/>
                            </a:rPr>
                            <m:t>𝑥</m:t>
                          </m:r>
                        </m:e>
                        <m:sup>
                          <m:r>
                            <a:rPr sz="1400" i="1">
                              <a:solidFill>
                                <a:srgbClr val="5E5E5E"/>
                              </a:solidFill>
                              <a:latin typeface="Cambria Math" panose="02040503050406030204" pitchFamily="18" charset="0"/>
                            </a:rPr>
                            <m:t>𝑜𝑟𝑖𝑔</m:t>
                          </m:r>
                        </m:sup>
                      </m:sSup>
                      <m:r>
                        <a:rPr sz="1400" i="1">
                          <a:solidFill>
                            <a:srgbClr val="5E5E5E"/>
                          </a:solidFill>
                          <a:latin typeface="Cambria Math" panose="02040503050406030204" pitchFamily="18" charset="0"/>
                        </a:rPr>
                        <m:t>)</m:t>
                      </m:r>
                    </m:oMath>
                  </m:oMathPara>
                </a14:m>
                <a:endParaRPr sz="1400" dirty="0">
                  <a:solidFill>
                    <a:srgbClr val="5E5E5E"/>
                  </a:solidFill>
                </a:endParaRPr>
              </a:p>
            </p:txBody>
          </p:sp>
        </mc:Choice>
        <mc:Fallback xmlns="">
          <p:sp>
            <p:nvSpPr>
              <p:cNvPr id="24" name="Equation">
                <a:extLst>
                  <a:ext uri="{FF2B5EF4-FFF2-40B4-BE49-F238E27FC236}">
                    <a16:creationId xmlns:a16="http://schemas.microsoft.com/office/drawing/2014/main" id="{A450762F-B712-4970-9922-D19E14F04689}"/>
                  </a:ext>
                </a:extLst>
              </p:cNvPr>
              <p:cNvSpPr txBox="1">
                <a:spLocks noRot="1" noChangeAspect="1" noMove="1" noResize="1" noEditPoints="1" noAdjustHandles="1" noChangeArrowheads="1" noChangeShapeType="1" noTextEdit="1"/>
              </p:cNvSpPr>
              <p:nvPr/>
            </p:nvSpPr>
            <p:spPr>
              <a:xfrm>
                <a:off x="3779173" y="6299732"/>
                <a:ext cx="1357423" cy="222369"/>
              </a:xfrm>
              <a:prstGeom prst="rect">
                <a:avLst/>
              </a:prstGeom>
              <a:blipFill>
                <a:blip r:embed="rId9"/>
                <a:stretch>
                  <a:fillRect t="-2703" b="-32432"/>
                </a:stretch>
              </a:blipFill>
              <a:ln w="12700">
                <a:miter lim="400000"/>
              </a:ln>
            </p:spPr>
            <p:txBody>
              <a:bodyPr/>
              <a:lstStyle/>
              <a:p>
                <a:r>
                  <a:rPr lang="en-US">
                    <a:noFill/>
                  </a:rPr>
                  <a:t> </a:t>
                </a:r>
              </a:p>
            </p:txBody>
          </p:sp>
        </mc:Fallback>
      </mc:AlternateContent>
      <p:pic>
        <p:nvPicPr>
          <p:cNvPr id="25" name="four_eff_df.jpg" descr="four_eff_df.jpg">
            <a:extLst>
              <a:ext uri="{FF2B5EF4-FFF2-40B4-BE49-F238E27FC236}">
                <a16:creationId xmlns:a16="http://schemas.microsoft.com/office/drawing/2014/main" id="{0644F66C-ECFB-4FF0-A6B9-C6D057D9CA2C}"/>
              </a:ext>
            </a:extLst>
          </p:cNvPr>
          <p:cNvPicPr>
            <a:picLocks noChangeAspect="1"/>
          </p:cNvPicPr>
          <p:nvPr/>
        </p:nvPicPr>
        <p:blipFill>
          <a:blip r:embed="rId6"/>
          <a:srcRect l="53704" t="2439" r="3168" b="68430"/>
          <a:stretch>
            <a:fillRect/>
          </a:stretch>
        </p:blipFill>
        <p:spPr>
          <a:xfrm>
            <a:off x="3550329" y="4539049"/>
            <a:ext cx="1815113" cy="1471192"/>
          </a:xfrm>
          <a:prstGeom prst="rect">
            <a:avLst/>
          </a:prstGeom>
          <a:ln w="12700">
            <a:miter lim="400000"/>
          </a:ln>
        </p:spPr>
      </p:pic>
      <mc:AlternateContent xmlns:mc="http://schemas.openxmlformats.org/markup-compatibility/2006" xmlns:a14="http://schemas.microsoft.com/office/drawing/2010/main">
        <mc:Choice Requires="a14">
          <p:sp>
            <p:nvSpPr>
              <p:cNvPr id="26" name="Loss = weighted   norm">
                <a:extLst>
                  <a:ext uri="{FF2B5EF4-FFF2-40B4-BE49-F238E27FC236}">
                    <a16:creationId xmlns:a16="http://schemas.microsoft.com/office/drawing/2014/main" id="{50179B0B-488E-420A-A5EB-804C5D125199}"/>
                  </a:ext>
                </a:extLst>
              </p:cNvPr>
              <p:cNvSpPr txBox="1"/>
              <p:nvPr/>
            </p:nvSpPr>
            <p:spPr>
              <a:xfrm>
                <a:off x="1170345" y="4260933"/>
                <a:ext cx="3516155" cy="26674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25400" tIns="25400" rIns="25400" bIns="25400" anchor="ctr">
                <a:spAutoFit/>
              </a:bodyPr>
              <a:lstStyle/>
              <a:p>
                <a:pPr>
                  <a:defRPr sz="4000">
                    <a:latin typeface="Times Roman"/>
                    <a:ea typeface="Times Roman"/>
                    <a:cs typeface="Times Roman"/>
                    <a:sym typeface="Times Roman"/>
                  </a:defRPr>
                </a:pPr>
                <a:r>
                  <a:rPr sz="1400" i="1" dirty="0"/>
                  <a:t>Loss</a:t>
                </a:r>
                <a:r>
                  <a:rPr sz="1400" dirty="0"/>
                  <a:t> = </a:t>
                </a:r>
                <a:r>
                  <a:rPr lang="en-US" sz="1400" dirty="0"/>
                  <a:t>length weighted</a:t>
                </a:r>
                <a:r>
                  <a:rPr sz="1400" dirty="0"/>
                  <a:t> </a:t>
                </a:r>
                <a14:m>
                  <m:oMath xmlns:m="http://schemas.openxmlformats.org/officeDocument/2006/math">
                    <m:sSub>
                      <m:sSubPr>
                        <m:ctrlPr>
                          <a:rPr sz="1400" i="1">
                            <a:solidFill>
                              <a:srgbClr val="5E5E5E"/>
                            </a:solidFill>
                            <a:latin typeface="Cambria Math" panose="02040503050406030204" pitchFamily="18" charset="0"/>
                          </a:rPr>
                        </m:ctrlPr>
                      </m:sSubPr>
                      <m:e>
                        <m:r>
                          <a:rPr sz="1400" i="1">
                            <a:solidFill>
                              <a:srgbClr val="5E5E5E"/>
                            </a:solidFill>
                            <a:latin typeface="Cambria Math" panose="02040503050406030204" pitchFamily="18" charset="0"/>
                          </a:rPr>
                          <m:t>ℓ</m:t>
                        </m:r>
                      </m:e>
                      <m:sub>
                        <m:r>
                          <a:rPr sz="1400" i="1">
                            <a:solidFill>
                              <a:srgbClr val="5E5E5E"/>
                            </a:solidFill>
                            <a:latin typeface="Cambria Math" panose="02040503050406030204" pitchFamily="18" charset="0"/>
                          </a:rPr>
                          <m:t>0</m:t>
                        </m:r>
                      </m:sub>
                    </m:sSub>
                  </m:oMath>
                </a14:m>
                <a:r>
                  <a:rPr sz="1400" dirty="0"/>
                  <a:t> norm</a:t>
                </a:r>
              </a:p>
            </p:txBody>
          </p:sp>
        </mc:Choice>
        <mc:Fallback xmlns="">
          <p:sp>
            <p:nvSpPr>
              <p:cNvPr id="26" name="Loss = weighted   norm">
                <a:extLst>
                  <a:ext uri="{FF2B5EF4-FFF2-40B4-BE49-F238E27FC236}">
                    <a16:creationId xmlns:a16="http://schemas.microsoft.com/office/drawing/2014/main" id="{50179B0B-488E-420A-A5EB-804C5D125199}"/>
                  </a:ext>
                </a:extLst>
              </p:cNvPr>
              <p:cNvSpPr txBox="1">
                <a:spLocks noRot="1" noChangeAspect="1" noMove="1" noResize="1" noEditPoints="1" noAdjustHandles="1" noChangeArrowheads="1" noChangeShapeType="1" noTextEdit="1"/>
              </p:cNvSpPr>
              <p:nvPr/>
            </p:nvSpPr>
            <p:spPr>
              <a:xfrm>
                <a:off x="1170345" y="4260933"/>
                <a:ext cx="3516155" cy="266740"/>
              </a:xfrm>
              <a:prstGeom prst="rect">
                <a:avLst/>
              </a:prstGeom>
              <a:blipFill>
                <a:blip r:embed="rId10"/>
                <a:stretch>
                  <a:fillRect l="-2426" t="-11364" b="-29545"/>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Loss =   norm">
                <a:extLst>
                  <a:ext uri="{FF2B5EF4-FFF2-40B4-BE49-F238E27FC236}">
                    <a16:creationId xmlns:a16="http://schemas.microsoft.com/office/drawing/2014/main" id="{C8C27F0B-6446-4F95-9499-F6C9ECE6B760}"/>
                  </a:ext>
                </a:extLst>
              </p:cNvPr>
              <p:cNvSpPr txBox="1"/>
              <p:nvPr/>
            </p:nvSpPr>
            <p:spPr>
              <a:xfrm>
                <a:off x="3846141" y="4259509"/>
                <a:ext cx="1680717" cy="26674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25400" tIns="25400" rIns="25400" bIns="25400" anchor="ctr">
                <a:spAutoFit/>
              </a:bodyPr>
              <a:lstStyle/>
              <a:p>
                <a:pPr>
                  <a:defRPr sz="4000">
                    <a:latin typeface="Times Roman"/>
                    <a:ea typeface="Times Roman"/>
                    <a:cs typeface="Times Roman"/>
                    <a:sym typeface="Times Roman"/>
                  </a:defRPr>
                </a:pPr>
                <a:r>
                  <a:rPr sz="1400" i="1" dirty="0"/>
                  <a:t>Loss</a:t>
                </a:r>
                <a:r>
                  <a:rPr sz="1400" dirty="0"/>
                  <a:t> = </a:t>
                </a:r>
                <a14:m>
                  <m:oMath xmlns:m="http://schemas.openxmlformats.org/officeDocument/2006/math">
                    <m:sSub>
                      <m:sSubPr>
                        <m:ctrlPr>
                          <a:rPr sz="1400" i="1">
                            <a:solidFill>
                              <a:srgbClr val="5E5E5E"/>
                            </a:solidFill>
                            <a:latin typeface="Cambria Math" panose="02040503050406030204" pitchFamily="18" charset="0"/>
                          </a:rPr>
                        </m:ctrlPr>
                      </m:sSubPr>
                      <m:e>
                        <m:r>
                          <a:rPr sz="1400" i="1">
                            <a:solidFill>
                              <a:srgbClr val="5E5E5E"/>
                            </a:solidFill>
                            <a:latin typeface="Cambria Math" panose="02040503050406030204" pitchFamily="18" charset="0"/>
                          </a:rPr>
                          <m:t>ℓ</m:t>
                        </m:r>
                      </m:e>
                      <m:sub>
                        <m:r>
                          <a:rPr sz="1400" i="1">
                            <a:solidFill>
                              <a:srgbClr val="5E5E5E"/>
                            </a:solidFill>
                            <a:latin typeface="Cambria Math" panose="02040503050406030204" pitchFamily="18" charset="0"/>
                          </a:rPr>
                          <m:t>0</m:t>
                        </m:r>
                      </m:sub>
                    </m:sSub>
                  </m:oMath>
                </a14:m>
                <a:r>
                  <a:rPr sz="1400" dirty="0"/>
                  <a:t> norm</a:t>
                </a:r>
              </a:p>
            </p:txBody>
          </p:sp>
        </mc:Choice>
        <mc:Fallback xmlns="">
          <p:sp>
            <p:nvSpPr>
              <p:cNvPr id="27" name="Loss =   norm">
                <a:extLst>
                  <a:ext uri="{FF2B5EF4-FFF2-40B4-BE49-F238E27FC236}">
                    <a16:creationId xmlns:a16="http://schemas.microsoft.com/office/drawing/2014/main" id="{C8C27F0B-6446-4F95-9499-F6C9ECE6B760}"/>
                  </a:ext>
                </a:extLst>
              </p:cNvPr>
              <p:cNvSpPr txBox="1">
                <a:spLocks noRot="1" noChangeAspect="1" noMove="1" noResize="1" noEditPoints="1" noAdjustHandles="1" noChangeArrowheads="1" noChangeShapeType="1" noTextEdit="1"/>
              </p:cNvSpPr>
              <p:nvPr/>
            </p:nvSpPr>
            <p:spPr>
              <a:xfrm>
                <a:off x="3846141" y="4259509"/>
                <a:ext cx="1680717" cy="266740"/>
              </a:xfrm>
              <a:prstGeom prst="rect">
                <a:avLst/>
              </a:prstGeom>
              <a:blipFill>
                <a:blip r:embed="rId11"/>
                <a:stretch>
                  <a:fillRect l="-5072" t="-11628" b="-32558"/>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pic>
        <p:nvPicPr>
          <p:cNvPr id="4" name="Picture 3">
            <a:extLst>
              <a:ext uri="{FF2B5EF4-FFF2-40B4-BE49-F238E27FC236}">
                <a16:creationId xmlns:a16="http://schemas.microsoft.com/office/drawing/2014/main" id="{4180836A-B8DA-47F4-948A-3BCB35597463}"/>
              </a:ext>
            </a:extLst>
          </p:cNvPr>
          <p:cNvPicPr>
            <a:picLocks noChangeAspect="1"/>
          </p:cNvPicPr>
          <p:nvPr/>
        </p:nvPicPr>
        <p:blipFill>
          <a:blip r:embed="rId12"/>
          <a:stretch>
            <a:fillRect/>
          </a:stretch>
        </p:blipFill>
        <p:spPr>
          <a:xfrm>
            <a:off x="9801436" y="4924612"/>
            <a:ext cx="2201094" cy="1408700"/>
          </a:xfrm>
          <a:prstGeom prst="rect">
            <a:avLst/>
          </a:prstGeom>
        </p:spPr>
      </p:pic>
    </p:spTree>
    <p:extLst>
      <p:ext uri="{BB962C8B-B14F-4D97-AF65-F5344CB8AC3E}">
        <p14:creationId xmlns:p14="http://schemas.microsoft.com/office/powerpoint/2010/main" val="2668472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33027-9F77-4067-AEFA-0E814132F3EC}"/>
              </a:ext>
            </a:extLst>
          </p:cNvPr>
          <p:cNvSpPr/>
          <p:nvPr/>
        </p:nvSpPr>
        <p:spPr>
          <a:xfrm>
            <a:off x="42678" y="6221303"/>
            <a:ext cx="34734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lumMod val="60000"/>
                    <a:lumOff val="40000"/>
                  </a:schemeClr>
                </a:solidFill>
              </a:ln>
              <a:solidFill>
                <a:schemeClr val="accent2">
                  <a:lumMod val="60000"/>
                  <a:lumOff val="40000"/>
                </a:schemeClr>
              </a:solidFill>
            </a:endParaRPr>
          </a:p>
        </p:txBody>
      </p:sp>
      <p:sp>
        <p:nvSpPr>
          <p:cNvPr id="2" name="TextBox 1">
            <a:extLst>
              <a:ext uri="{FF2B5EF4-FFF2-40B4-BE49-F238E27FC236}">
                <a16:creationId xmlns:a16="http://schemas.microsoft.com/office/drawing/2014/main" id="{4D49CE06-93BB-4D75-BB47-B6CF716A9AFD}"/>
              </a:ext>
            </a:extLst>
          </p:cNvPr>
          <p:cNvSpPr txBox="1"/>
          <p:nvPr/>
        </p:nvSpPr>
        <p:spPr>
          <a:xfrm>
            <a:off x="128403" y="6307028"/>
            <a:ext cx="3302000" cy="368300"/>
          </a:xfrm>
          <a:prstGeom prst="rect">
            <a:avLst/>
          </a:prstGeom>
          <a:solidFill>
            <a:schemeClr val="accent2">
              <a:lumMod val="60000"/>
              <a:lumOff val="40000"/>
            </a:schemeClr>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F678BEB8-2F10-46CC-B6EC-9990A4411548}"/>
              </a:ext>
            </a:extLst>
          </p:cNvPr>
          <p:cNvSpPr txBox="1"/>
          <p:nvPr/>
        </p:nvSpPr>
        <p:spPr>
          <a:xfrm>
            <a:off x="295019" y="293797"/>
            <a:ext cx="3402022" cy="769441"/>
          </a:xfrm>
          <a:prstGeom prst="rect">
            <a:avLst/>
          </a:prstGeom>
          <a:noFill/>
        </p:spPr>
        <p:txBody>
          <a:bodyPr wrap="none" rtlCol="0">
            <a:spAutoFit/>
          </a:bodyPr>
          <a:lstStyle/>
          <a:p>
            <a:r>
              <a:rPr lang="en-US" sz="4400" dirty="0">
                <a:solidFill>
                  <a:schemeClr val="accent2"/>
                </a:solidFill>
              </a:rPr>
              <a:t>Collaborators:</a:t>
            </a:r>
          </a:p>
        </p:txBody>
      </p:sp>
      <p:sp>
        <p:nvSpPr>
          <p:cNvPr id="16" name="TextBox 15">
            <a:extLst>
              <a:ext uri="{FF2B5EF4-FFF2-40B4-BE49-F238E27FC236}">
                <a16:creationId xmlns:a16="http://schemas.microsoft.com/office/drawing/2014/main" id="{99644234-6190-4188-8F47-BE21EC3698A2}"/>
              </a:ext>
            </a:extLst>
          </p:cNvPr>
          <p:cNvSpPr txBox="1"/>
          <p:nvPr/>
        </p:nvSpPr>
        <p:spPr>
          <a:xfrm>
            <a:off x="114300" y="3784418"/>
            <a:ext cx="5061999" cy="3539430"/>
          </a:xfrm>
          <a:prstGeom prst="rect">
            <a:avLst/>
          </a:prstGeom>
          <a:noFill/>
        </p:spPr>
        <p:txBody>
          <a:bodyPr wrap="square" rtlCol="0">
            <a:spAutoFit/>
          </a:bodyPr>
          <a:lstStyle/>
          <a:p>
            <a:r>
              <a:rPr lang="en-US" sz="1400" b="1" dirty="0">
                <a:solidFill>
                  <a:schemeClr val="accent2"/>
                </a:solidFill>
              </a:rPr>
              <a:t>Paper</a:t>
            </a:r>
          </a:p>
          <a:p>
            <a:pPr>
              <a:defRPr sz="3300"/>
            </a:pPr>
            <a:r>
              <a:rPr lang="en-US" sz="1400" dirty="0"/>
              <a:t>Minimal Cycle Representatives in Persistent Homology using Linear Programming: an Empirical Study with User’s Guide</a:t>
            </a:r>
          </a:p>
          <a:p>
            <a:pPr>
              <a:defRPr sz="3300"/>
            </a:pPr>
            <a:r>
              <a:rPr lang="en-US" sz="1400" dirty="0">
                <a:hlinkClick r:id="rId3"/>
              </a:rPr>
              <a:t>https://arxiv.org/pdf/2105.07025.pdf</a:t>
            </a:r>
            <a:endParaRPr lang="en-US" sz="1400" dirty="0"/>
          </a:p>
          <a:p>
            <a:pPr>
              <a:defRPr sz="3300"/>
            </a:pPr>
            <a:r>
              <a:rPr lang="en-US" sz="1400" u="sng" dirty="0">
                <a:hlinkClick r:id="rId4"/>
              </a:rPr>
              <a:t>https://www.frontiersin.org/articles/10.3389/frai.2021.681117/full</a:t>
            </a:r>
            <a:endParaRPr lang="en-US" sz="1400" u="sng" dirty="0"/>
          </a:p>
          <a:p>
            <a:pPr>
              <a:defRPr sz="3300"/>
            </a:pPr>
            <a:endParaRPr lang="en-US" sz="1400" u="sng" dirty="0"/>
          </a:p>
          <a:p>
            <a:pPr>
              <a:defRPr sz="3300"/>
            </a:pPr>
            <a:r>
              <a:rPr lang="en-US" sz="1400" dirty="0">
                <a:solidFill>
                  <a:schemeClr val="accent2"/>
                </a:solidFill>
              </a:rPr>
              <a:t>Code</a:t>
            </a:r>
          </a:p>
          <a:p>
            <a:pPr>
              <a:defRPr sz="3300"/>
            </a:pPr>
            <a:r>
              <a:rPr lang="en-US" sz="1400" dirty="0">
                <a:hlinkClick r:id="rId5"/>
              </a:rPr>
              <a:t>https://github.com/TDAMinimalGeneratorResearch/minimal-generator</a:t>
            </a:r>
            <a:endParaRPr lang="en-US" sz="1400" dirty="0"/>
          </a:p>
          <a:p>
            <a:pPr>
              <a:defRPr sz="3300"/>
            </a:pPr>
            <a:endParaRPr lang="en-US" sz="1400" dirty="0"/>
          </a:p>
          <a:p>
            <a:pPr>
              <a:defRPr sz="3300"/>
            </a:pPr>
            <a:r>
              <a:rPr lang="en-US" sz="1400" dirty="0">
                <a:hlinkClick r:id="rId6"/>
              </a:rPr>
              <a:t>https://github.com/UDATG/optimal_reps</a:t>
            </a:r>
            <a:endParaRPr lang="en-US" sz="1400" dirty="0"/>
          </a:p>
          <a:p>
            <a:pPr>
              <a:defRPr sz="3300"/>
            </a:pPr>
            <a:endParaRPr lang="en-US" sz="1400" dirty="0"/>
          </a:p>
          <a:p>
            <a:pPr>
              <a:defRPr sz="3300"/>
            </a:pPr>
            <a:r>
              <a:rPr lang="en-US" sz="1400" dirty="0">
                <a:hlinkClick r:id="rId7" tooltip="OpenAppliedTopology.github.io"/>
              </a:rPr>
              <a:t>http://OpenAppliedTopology.github.io</a:t>
            </a:r>
            <a:r>
              <a:rPr lang="en-US" sz="1400" dirty="0"/>
              <a:t> OAT</a:t>
            </a:r>
          </a:p>
          <a:p>
            <a:pPr>
              <a:defRPr sz="3300"/>
            </a:pPr>
            <a:endParaRPr lang="en-US" sz="1400" dirty="0"/>
          </a:p>
          <a:p>
            <a:pPr>
              <a:defRPr sz="3300"/>
            </a:pPr>
            <a:endParaRPr lang="en-US" sz="1400" dirty="0"/>
          </a:p>
          <a:p>
            <a:pPr>
              <a:defRPr sz="3300"/>
            </a:pPr>
            <a:endParaRPr lang="en-US" sz="1400" dirty="0"/>
          </a:p>
        </p:txBody>
      </p:sp>
      <p:sp>
        <p:nvSpPr>
          <p:cNvPr id="17" name="Rectangle 16">
            <a:extLst>
              <a:ext uri="{FF2B5EF4-FFF2-40B4-BE49-F238E27FC236}">
                <a16:creationId xmlns:a16="http://schemas.microsoft.com/office/drawing/2014/main" id="{86FD5F83-8DB1-4396-B429-F9FC325F6A7E}"/>
              </a:ext>
            </a:extLst>
          </p:cNvPr>
          <p:cNvSpPr/>
          <p:nvPr/>
        </p:nvSpPr>
        <p:spPr>
          <a:xfrm>
            <a:off x="5286728" y="3796936"/>
            <a:ext cx="6096000" cy="2123658"/>
          </a:xfrm>
          <a:prstGeom prst="rect">
            <a:avLst/>
          </a:prstGeom>
        </p:spPr>
        <p:txBody>
          <a:bodyPr>
            <a:spAutoFit/>
          </a:bodyPr>
          <a:lstStyle/>
          <a:p>
            <a:pPr>
              <a:defRPr sz="3000" b="1"/>
            </a:pPr>
            <a:r>
              <a:rPr lang="en-US" sz="1200" dirty="0"/>
              <a:t>Related papers</a:t>
            </a:r>
          </a:p>
          <a:p>
            <a:pPr>
              <a:defRPr sz="3000"/>
            </a:pPr>
            <a:r>
              <a:rPr lang="en-US" sz="1200" dirty="0">
                <a:solidFill>
                  <a:schemeClr val="accent2"/>
                </a:solidFill>
              </a:rPr>
              <a:t>I. Obayashi</a:t>
            </a:r>
            <a:r>
              <a:rPr lang="en-US" sz="1200" dirty="0"/>
              <a:t>. "Volume-optimal cycle: Tightest representative cycle of a generator in persistent homology." SIAM Journal on Applied Algebra and Geometry 2.4 (2018): 508-534.</a:t>
            </a:r>
          </a:p>
          <a:p>
            <a:pPr>
              <a:defRPr sz="3000"/>
            </a:pPr>
            <a:r>
              <a:rPr lang="en-US" sz="1200" dirty="0">
                <a:solidFill>
                  <a:schemeClr val="accent2"/>
                </a:solidFill>
              </a:rPr>
              <a:t>E. Escolar and Y. </a:t>
            </a:r>
            <a:r>
              <a:rPr lang="en-US" sz="1200" dirty="0" err="1">
                <a:solidFill>
                  <a:schemeClr val="accent2"/>
                </a:solidFill>
              </a:rPr>
              <a:t>Hiraoka</a:t>
            </a:r>
            <a:r>
              <a:rPr lang="en-US" sz="1200" dirty="0"/>
              <a:t>. "Optimal cycles for persistent homology via linear programming." Optimization in the Real World. Springer, Tokyo, 2016. 79-96.</a:t>
            </a:r>
          </a:p>
          <a:p>
            <a:pPr>
              <a:defRPr sz="3000"/>
            </a:pPr>
            <a:r>
              <a:rPr lang="en-US" sz="1200" dirty="0">
                <a:solidFill>
                  <a:schemeClr val="accent2"/>
                </a:solidFill>
              </a:rPr>
              <a:t>H. Hang, C. Giusti, L. Ziegelmeier, and G. </a:t>
            </a:r>
            <a:r>
              <a:rPr lang="en-US" sz="1200" dirty="0" err="1">
                <a:solidFill>
                  <a:schemeClr val="accent2"/>
                </a:solidFill>
              </a:rPr>
              <a:t>Henselman-Petrusek</a:t>
            </a:r>
            <a:r>
              <a:rPr lang="en-US" sz="1200" dirty="0">
                <a:solidFill>
                  <a:schemeClr val="accent2"/>
                </a:solidFill>
              </a:rPr>
              <a:t>. </a:t>
            </a:r>
            <a:r>
              <a:rPr lang="en-US" sz="1200" dirty="0"/>
              <a:t>“U-match factorization: sparse homological algebra, lazy cycle representatives, and dualities in persistent (co)homology.” 2021, https://arxiv.org/pdf/2108.08831.pdf</a:t>
            </a:r>
          </a:p>
          <a:p>
            <a:pPr>
              <a:defRPr sz="3000"/>
            </a:pPr>
            <a:r>
              <a:rPr lang="en-US" sz="1200" dirty="0">
                <a:solidFill>
                  <a:schemeClr val="accent2"/>
                </a:solidFill>
              </a:rPr>
              <a:t>C. Giusti, C. </a:t>
            </a:r>
            <a:r>
              <a:rPr lang="en-US" sz="1200" dirty="0" err="1">
                <a:solidFill>
                  <a:schemeClr val="accent2"/>
                </a:solidFill>
              </a:rPr>
              <a:t>Henselman-Petrusek</a:t>
            </a:r>
            <a:r>
              <a:rPr lang="en-US" sz="1200" dirty="0">
                <a:solidFill>
                  <a:schemeClr val="accent2"/>
                </a:solidFill>
              </a:rPr>
              <a:t>, and L. Ziegelmeier. </a:t>
            </a:r>
            <a:r>
              <a:rPr lang="en-US" sz="1200" dirty="0"/>
              <a:t>“The basis matching complex: a streamlined framework for persistent homological algebra,” forthcoming.</a:t>
            </a:r>
          </a:p>
          <a:p>
            <a:pPr>
              <a:defRPr sz="3000"/>
            </a:pPr>
            <a:endParaRPr lang="en-US" sz="1200" dirty="0"/>
          </a:p>
        </p:txBody>
      </p:sp>
      <p:pic>
        <p:nvPicPr>
          <p:cNvPr id="21" name="Graphic 20">
            <a:extLst>
              <a:ext uri="{FF2B5EF4-FFF2-40B4-BE49-F238E27FC236}">
                <a16:creationId xmlns:a16="http://schemas.microsoft.com/office/drawing/2014/main" id="{4CC951EA-EC66-45FD-A834-D6D9F0FDAD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19712" y="1082857"/>
            <a:ext cx="1552575" cy="1990725"/>
          </a:xfrm>
          <a:prstGeom prst="rect">
            <a:avLst/>
          </a:prstGeom>
        </p:spPr>
      </p:pic>
      <p:pic>
        <p:nvPicPr>
          <p:cNvPr id="23" name="Thompson-Connor-and-Li-Lu-poster-1.png" descr="Thompson-Connor-and-Li-Lu-poster-1.png">
            <a:extLst>
              <a:ext uri="{FF2B5EF4-FFF2-40B4-BE49-F238E27FC236}">
                <a16:creationId xmlns:a16="http://schemas.microsoft.com/office/drawing/2014/main" id="{BF81C1AC-FFB9-4034-84B8-BD2F0126AD62}"/>
              </a:ext>
            </a:extLst>
          </p:cNvPr>
          <p:cNvPicPr>
            <a:picLocks noChangeAspect="1"/>
          </p:cNvPicPr>
          <p:nvPr/>
        </p:nvPicPr>
        <p:blipFill>
          <a:blip r:embed="rId10"/>
          <a:stretch>
            <a:fillRect/>
          </a:stretch>
        </p:blipFill>
        <p:spPr>
          <a:xfrm>
            <a:off x="1503786" y="1067090"/>
            <a:ext cx="3084706" cy="2153644"/>
          </a:xfrm>
          <a:prstGeom prst="rect">
            <a:avLst/>
          </a:prstGeom>
          <a:ln w="12700">
            <a:miter lim="400000"/>
          </a:ln>
        </p:spPr>
      </p:pic>
      <p:sp>
        <p:nvSpPr>
          <p:cNvPr id="24" name="TextBox 23">
            <a:extLst>
              <a:ext uri="{FF2B5EF4-FFF2-40B4-BE49-F238E27FC236}">
                <a16:creationId xmlns:a16="http://schemas.microsoft.com/office/drawing/2014/main" id="{5F5D7E7B-096D-4AE6-9119-6749EBD6243A}"/>
              </a:ext>
            </a:extLst>
          </p:cNvPr>
          <p:cNvSpPr txBox="1"/>
          <p:nvPr/>
        </p:nvSpPr>
        <p:spPr>
          <a:xfrm>
            <a:off x="2393091" y="3110341"/>
            <a:ext cx="7405817" cy="646331"/>
          </a:xfrm>
          <a:prstGeom prst="rect">
            <a:avLst/>
          </a:prstGeom>
          <a:noFill/>
        </p:spPr>
        <p:txBody>
          <a:bodyPr wrap="square" rtlCol="0">
            <a:spAutoFit/>
          </a:bodyPr>
          <a:lstStyle/>
          <a:p>
            <a:r>
              <a:rPr lang="en-US" dirty="0"/>
              <a:t>   Lu Li                                          Connor Thompson              </a:t>
            </a:r>
            <a:r>
              <a:rPr lang="en-US" dirty="0" err="1"/>
              <a:t>Qingru</a:t>
            </a:r>
            <a:r>
              <a:rPr lang="en-US" dirty="0"/>
              <a:t> Zhang</a:t>
            </a:r>
          </a:p>
          <a:p>
            <a:r>
              <a:rPr lang="en-US" dirty="0"/>
              <a:t>U Penn			          Purdue 		 Google</a:t>
            </a:r>
          </a:p>
        </p:txBody>
      </p:sp>
      <p:pic>
        <p:nvPicPr>
          <p:cNvPr id="14" name="Picture 13">
            <a:extLst>
              <a:ext uri="{FF2B5EF4-FFF2-40B4-BE49-F238E27FC236}">
                <a16:creationId xmlns:a16="http://schemas.microsoft.com/office/drawing/2014/main" id="{49CFEED1-D29F-4750-AF0C-23F91CC466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03507" y="1119616"/>
            <a:ext cx="1439078" cy="1990725"/>
          </a:xfrm>
          <a:prstGeom prst="rect">
            <a:avLst/>
          </a:prstGeom>
        </p:spPr>
      </p:pic>
      <p:sp>
        <p:nvSpPr>
          <p:cNvPr id="13" name="Line">
            <a:extLst>
              <a:ext uri="{FF2B5EF4-FFF2-40B4-BE49-F238E27FC236}">
                <a16:creationId xmlns:a16="http://schemas.microsoft.com/office/drawing/2014/main" id="{97B89D18-B0F9-402B-9DE4-6F577A1A3DA2}"/>
              </a:ext>
            </a:extLst>
          </p:cNvPr>
          <p:cNvSpPr/>
          <p:nvPr/>
        </p:nvSpPr>
        <p:spPr>
          <a:xfrm rot="6101270">
            <a:off x="3749448" y="6149122"/>
            <a:ext cx="221093" cy="510281"/>
          </a:xfrm>
          <a:prstGeom prst="line">
            <a:avLst/>
          </a:prstGeom>
          <a:ln w="63500">
            <a:solidFill>
              <a:srgbClr val="929292"/>
            </a:solidFill>
            <a:miter lim="400000"/>
            <a:tailEnd type="triangle"/>
          </a:ln>
        </p:spPr>
        <p:txBody>
          <a:bodyPr lIns="25400" tIns="25400" rIns="25400" bIns="25400" anchor="ctr"/>
          <a:lstStyle/>
          <a:p>
            <a:endParaRPr sz="900" dirty="0"/>
          </a:p>
        </p:txBody>
      </p:sp>
    </p:spTree>
    <p:extLst>
      <p:ext uri="{BB962C8B-B14F-4D97-AF65-F5344CB8AC3E}">
        <p14:creationId xmlns:p14="http://schemas.microsoft.com/office/powerpoint/2010/main" val="297606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F171-253C-4FA9-9FF5-72B568B4FF7C}"/>
              </a:ext>
            </a:extLst>
          </p:cNvPr>
          <p:cNvSpPr>
            <a:spLocks noGrp="1"/>
          </p:cNvSpPr>
          <p:nvPr>
            <p:ph type="title"/>
          </p:nvPr>
        </p:nvSpPr>
        <p:spPr/>
        <p:txBody>
          <a:bodyPr/>
          <a:lstStyle/>
          <a:p>
            <a:r>
              <a:rPr lang="en-US" dirty="0"/>
              <a:t>Knowledge Networks</a:t>
            </a:r>
          </a:p>
        </p:txBody>
      </p:sp>
      <p:sp>
        <p:nvSpPr>
          <p:cNvPr id="3" name="Text Placeholder 2">
            <a:extLst>
              <a:ext uri="{FF2B5EF4-FFF2-40B4-BE49-F238E27FC236}">
                <a16:creationId xmlns:a16="http://schemas.microsoft.com/office/drawing/2014/main" id="{1E998170-4943-48C8-88D5-9DFFE9B140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08062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AE03-4382-BF47-A831-40E7BD697C9D}"/>
              </a:ext>
            </a:extLst>
          </p:cNvPr>
          <p:cNvSpPr>
            <a:spLocks noGrp="1"/>
          </p:cNvSpPr>
          <p:nvPr>
            <p:ph type="title"/>
          </p:nvPr>
        </p:nvSpPr>
        <p:spPr/>
        <p:txBody>
          <a:bodyPr/>
          <a:lstStyle/>
          <a:p>
            <a:r>
              <a:rPr lang="en-US" b="1" dirty="0">
                <a:latin typeface="+mn-lt"/>
              </a:rPr>
              <a:t>How has science progressed through time?</a:t>
            </a:r>
            <a:r>
              <a:rPr lang="en-US" dirty="0"/>
              <a:t>	</a:t>
            </a:r>
          </a:p>
        </p:txBody>
      </p:sp>
      <p:sp>
        <p:nvSpPr>
          <p:cNvPr id="3" name="Content Placeholder 2">
            <a:extLst>
              <a:ext uri="{FF2B5EF4-FFF2-40B4-BE49-F238E27FC236}">
                <a16:creationId xmlns:a16="http://schemas.microsoft.com/office/drawing/2014/main" id="{B9A7AE99-B1F0-20A6-509F-00309B7D225E}"/>
              </a:ext>
            </a:extLst>
          </p:cNvPr>
          <p:cNvSpPr>
            <a:spLocks noGrp="1"/>
          </p:cNvSpPr>
          <p:nvPr>
            <p:ph idx="1"/>
          </p:nvPr>
        </p:nvSpPr>
        <p:spPr>
          <a:xfrm>
            <a:off x="781285" y="2764738"/>
            <a:ext cx="5789246" cy="4351338"/>
          </a:xfrm>
        </p:spPr>
        <p:txBody>
          <a:bodyPr>
            <a:normAutofit/>
          </a:bodyPr>
          <a:lstStyle/>
          <a:p>
            <a:r>
              <a:rPr lang="en-US" sz="2400" dirty="0"/>
              <a:t>The Science of Science studies the development of science itself</a:t>
            </a:r>
          </a:p>
          <a:p>
            <a:endParaRPr lang="en-US" sz="2400" dirty="0"/>
          </a:p>
          <a:p>
            <a:r>
              <a:rPr lang="en-US" sz="2400" dirty="0"/>
              <a:t>Science can be conceptualized as a network of scientific concepts</a:t>
            </a:r>
          </a:p>
        </p:txBody>
      </p:sp>
      <p:grpSp>
        <p:nvGrpSpPr>
          <p:cNvPr id="4" name="Group 3">
            <a:extLst>
              <a:ext uri="{FF2B5EF4-FFF2-40B4-BE49-F238E27FC236}">
                <a16:creationId xmlns:a16="http://schemas.microsoft.com/office/drawing/2014/main" id="{BEEB12A3-6827-4AEB-8FD3-6BF8294D1FB6}"/>
              </a:ext>
            </a:extLst>
          </p:cNvPr>
          <p:cNvGrpSpPr/>
          <p:nvPr/>
        </p:nvGrpSpPr>
        <p:grpSpPr>
          <a:xfrm>
            <a:off x="5923006" y="1641596"/>
            <a:ext cx="6058178" cy="4851279"/>
            <a:chOff x="305830" y="1423069"/>
            <a:chExt cx="4297167" cy="3619500"/>
          </a:xfrm>
        </p:grpSpPr>
        <p:pic>
          <p:nvPicPr>
            <p:cNvPr id="5" name="Picture 4" descr="A picture containing diagram, line, origami, design&#10;&#10;Description automatically generated">
              <a:extLst>
                <a:ext uri="{FF2B5EF4-FFF2-40B4-BE49-F238E27FC236}">
                  <a16:creationId xmlns:a16="http://schemas.microsoft.com/office/drawing/2014/main" id="{5218D184-BBE5-43B8-A454-D3BBE5D395DB}"/>
                </a:ext>
              </a:extLst>
            </p:cNvPr>
            <p:cNvPicPr>
              <a:picLocks noChangeAspect="1"/>
            </p:cNvPicPr>
            <p:nvPr/>
          </p:nvPicPr>
          <p:blipFill>
            <a:blip r:embed="rId2"/>
            <a:stretch>
              <a:fillRect/>
            </a:stretch>
          </p:blipFill>
          <p:spPr>
            <a:xfrm>
              <a:off x="305830" y="1423069"/>
              <a:ext cx="3810000" cy="3619500"/>
            </a:xfrm>
            <a:prstGeom prst="rect">
              <a:avLst/>
            </a:prstGeom>
          </p:spPr>
        </p:pic>
        <p:sp>
          <p:nvSpPr>
            <p:cNvPr id="6" name="Rectangle 5">
              <a:extLst>
                <a:ext uri="{FF2B5EF4-FFF2-40B4-BE49-F238E27FC236}">
                  <a16:creationId xmlns:a16="http://schemas.microsoft.com/office/drawing/2014/main" id="{46B1AD0C-DA55-48AA-A1B3-FEC2F44D21D0}"/>
                </a:ext>
              </a:extLst>
            </p:cNvPr>
            <p:cNvSpPr/>
            <p:nvPr/>
          </p:nvSpPr>
          <p:spPr>
            <a:xfrm>
              <a:off x="3921071" y="2937221"/>
              <a:ext cx="681926" cy="4223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6930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AE03-4382-BF47-A831-40E7BD697C9D}"/>
              </a:ext>
            </a:extLst>
          </p:cNvPr>
          <p:cNvSpPr>
            <a:spLocks noGrp="1"/>
          </p:cNvSpPr>
          <p:nvPr>
            <p:ph type="title"/>
          </p:nvPr>
        </p:nvSpPr>
        <p:spPr/>
        <p:txBody>
          <a:bodyPr/>
          <a:lstStyle/>
          <a:p>
            <a:r>
              <a:rPr lang="en-US" b="1" dirty="0">
                <a:latin typeface="+mn-lt"/>
              </a:rPr>
              <a:t>Knowledge Network	</a:t>
            </a:r>
          </a:p>
        </p:txBody>
      </p:sp>
      <p:sp>
        <p:nvSpPr>
          <p:cNvPr id="3" name="Content Placeholder 2">
            <a:extLst>
              <a:ext uri="{FF2B5EF4-FFF2-40B4-BE49-F238E27FC236}">
                <a16:creationId xmlns:a16="http://schemas.microsoft.com/office/drawing/2014/main" id="{B9A7AE99-B1F0-20A6-509F-00309B7D225E}"/>
              </a:ext>
            </a:extLst>
          </p:cNvPr>
          <p:cNvSpPr>
            <a:spLocks noGrp="1"/>
          </p:cNvSpPr>
          <p:nvPr>
            <p:ph idx="1"/>
          </p:nvPr>
        </p:nvSpPr>
        <p:spPr>
          <a:xfrm>
            <a:off x="4501662" y="1825625"/>
            <a:ext cx="6852138" cy="4351338"/>
          </a:xfrm>
        </p:spPr>
        <p:txBody>
          <a:bodyPr>
            <a:normAutofit fontScale="70000" lnSpcReduction="20000"/>
          </a:bodyPr>
          <a:lstStyle/>
          <a:p>
            <a:pPr>
              <a:spcAft>
                <a:spcPts val="600"/>
              </a:spcAft>
            </a:pPr>
            <a:r>
              <a:rPr lang="en-US" dirty="0"/>
              <a:t>Science can be conceptualized as a network of concepts</a:t>
            </a:r>
          </a:p>
          <a:p>
            <a:pPr lvl="1">
              <a:spcAft>
                <a:spcPts val="600"/>
              </a:spcAft>
            </a:pPr>
            <a:r>
              <a:rPr lang="en-US" dirty="0"/>
              <a:t>Nodes: Scientific concepts</a:t>
            </a:r>
          </a:p>
          <a:p>
            <a:pPr lvl="1">
              <a:spcAft>
                <a:spcPts val="600"/>
              </a:spcAft>
            </a:pPr>
            <a:r>
              <a:rPr lang="en-US" dirty="0"/>
              <a:t>Edges: Connect two concepts that appear in the same paper</a:t>
            </a:r>
          </a:p>
          <a:p>
            <a:pPr lvl="1">
              <a:spcAft>
                <a:spcPts val="600"/>
              </a:spcAft>
            </a:pPr>
            <a:r>
              <a:rPr lang="en-US" dirty="0"/>
              <a:t>Edge weights: a normalized year</a:t>
            </a:r>
          </a:p>
          <a:p>
            <a:pPr marL="914400" lvl="2" indent="0">
              <a:spcAft>
                <a:spcPts val="600"/>
              </a:spcAft>
              <a:buNone/>
            </a:pPr>
            <a:r>
              <a:rPr lang="en-US" dirty="0"/>
              <a:t>	(t* - </a:t>
            </a:r>
            <a:r>
              <a:rPr lang="en-US" dirty="0" err="1"/>
              <a:t>t_min</a:t>
            </a:r>
            <a:r>
              <a:rPr lang="en-US" dirty="0"/>
              <a:t>)/(</a:t>
            </a:r>
            <a:r>
              <a:rPr lang="en-US" dirty="0" err="1"/>
              <a:t>t_max</a:t>
            </a:r>
            <a:r>
              <a:rPr lang="en-US" dirty="0"/>
              <a:t> - </a:t>
            </a:r>
            <a:r>
              <a:rPr lang="en-US" dirty="0" err="1"/>
              <a:t>t_min</a:t>
            </a:r>
            <a:r>
              <a:rPr lang="en-US" dirty="0"/>
              <a:t>)</a:t>
            </a:r>
          </a:p>
          <a:p>
            <a:pPr lvl="2">
              <a:spcAft>
                <a:spcPts val="600"/>
              </a:spcAft>
            </a:pPr>
            <a:r>
              <a:rPr lang="en-US" dirty="0"/>
              <a:t>t*: the first year when two nodes appear in an abstract of a paper</a:t>
            </a:r>
          </a:p>
          <a:p>
            <a:pPr lvl="2">
              <a:spcAft>
                <a:spcPts val="600"/>
              </a:spcAft>
            </a:pPr>
            <a:r>
              <a:rPr lang="en-US" dirty="0" err="1"/>
              <a:t>t_min</a:t>
            </a:r>
            <a:r>
              <a:rPr lang="en-US" dirty="0"/>
              <a:t>: minimum year among all papers</a:t>
            </a:r>
          </a:p>
          <a:p>
            <a:pPr lvl="2">
              <a:spcAft>
                <a:spcPts val="600"/>
              </a:spcAft>
            </a:pPr>
            <a:r>
              <a:rPr lang="en-US" dirty="0" err="1"/>
              <a:t>t_max</a:t>
            </a:r>
            <a:r>
              <a:rPr lang="en-US" dirty="0"/>
              <a:t>: maximum year among all papers</a:t>
            </a:r>
          </a:p>
          <a:p>
            <a:pPr>
              <a:spcAft>
                <a:spcPts val="600"/>
              </a:spcAft>
            </a:pPr>
            <a:r>
              <a:rPr lang="en-US" dirty="0"/>
              <a:t>“Progress” is the addition of new concepts or of new connections among them</a:t>
            </a:r>
          </a:p>
          <a:p>
            <a:pPr>
              <a:spcAft>
                <a:spcPts val="600"/>
              </a:spcAft>
            </a:pPr>
            <a:r>
              <a:rPr lang="en-US" dirty="0"/>
              <a:t>Holes can be inferred as “knowledge gaps”</a:t>
            </a:r>
          </a:p>
          <a:p>
            <a:pPr>
              <a:spcAft>
                <a:spcPts val="600"/>
              </a:spcAft>
            </a:pPr>
            <a:r>
              <a:rPr lang="en-US" dirty="0"/>
              <a:t>Connections that fill holes or span gaps are particularly associated with innovation</a:t>
            </a:r>
          </a:p>
        </p:txBody>
      </p:sp>
      <p:pic>
        <p:nvPicPr>
          <p:cNvPr id="6" name="Picture 5">
            <a:extLst>
              <a:ext uri="{FF2B5EF4-FFF2-40B4-BE49-F238E27FC236}">
                <a16:creationId xmlns:a16="http://schemas.microsoft.com/office/drawing/2014/main" id="{DA10936F-4DE5-46C3-83DA-F0A680A8021E}"/>
              </a:ext>
            </a:extLst>
          </p:cNvPr>
          <p:cNvPicPr>
            <a:picLocks noChangeAspect="1"/>
          </p:cNvPicPr>
          <p:nvPr/>
        </p:nvPicPr>
        <p:blipFill>
          <a:blip r:embed="rId3"/>
          <a:stretch>
            <a:fillRect/>
          </a:stretch>
        </p:blipFill>
        <p:spPr>
          <a:xfrm>
            <a:off x="100524" y="2188308"/>
            <a:ext cx="4119784" cy="3503002"/>
          </a:xfrm>
          <a:prstGeom prst="rect">
            <a:avLst/>
          </a:prstGeom>
        </p:spPr>
      </p:pic>
    </p:spTree>
    <p:extLst>
      <p:ext uri="{BB962C8B-B14F-4D97-AF65-F5344CB8AC3E}">
        <p14:creationId xmlns:p14="http://schemas.microsoft.com/office/powerpoint/2010/main" val="1602574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AE03-4382-BF47-A831-40E7BD697C9D}"/>
              </a:ext>
            </a:extLst>
          </p:cNvPr>
          <p:cNvSpPr>
            <a:spLocks noGrp="1"/>
          </p:cNvSpPr>
          <p:nvPr>
            <p:ph type="title"/>
          </p:nvPr>
        </p:nvSpPr>
        <p:spPr/>
        <p:txBody>
          <a:bodyPr/>
          <a:lstStyle/>
          <a:p>
            <a:r>
              <a:rPr lang="en-US" b="1" dirty="0">
                <a:latin typeface="+mn-lt"/>
              </a:rPr>
              <a:t>Knowledge Network	</a:t>
            </a:r>
          </a:p>
        </p:txBody>
      </p:sp>
      <p:sp>
        <p:nvSpPr>
          <p:cNvPr id="3" name="Content Placeholder 2">
            <a:extLst>
              <a:ext uri="{FF2B5EF4-FFF2-40B4-BE49-F238E27FC236}">
                <a16:creationId xmlns:a16="http://schemas.microsoft.com/office/drawing/2014/main" id="{B9A7AE99-B1F0-20A6-509F-00309B7D225E}"/>
              </a:ext>
            </a:extLst>
          </p:cNvPr>
          <p:cNvSpPr>
            <a:spLocks noGrp="1"/>
          </p:cNvSpPr>
          <p:nvPr>
            <p:ph idx="1"/>
          </p:nvPr>
        </p:nvSpPr>
        <p:spPr>
          <a:xfrm>
            <a:off x="4501662" y="1825625"/>
            <a:ext cx="6852138" cy="4351338"/>
          </a:xfrm>
        </p:spPr>
        <p:txBody>
          <a:bodyPr>
            <a:normAutofit fontScale="70000" lnSpcReduction="20000"/>
          </a:bodyPr>
          <a:lstStyle/>
          <a:p>
            <a:pPr>
              <a:spcAft>
                <a:spcPts val="600"/>
              </a:spcAft>
            </a:pPr>
            <a:r>
              <a:rPr lang="en-US" dirty="0"/>
              <a:t>Science can be conceptualized as a network of concepts</a:t>
            </a:r>
          </a:p>
          <a:p>
            <a:pPr lvl="1">
              <a:spcAft>
                <a:spcPts val="600"/>
              </a:spcAft>
            </a:pPr>
            <a:r>
              <a:rPr lang="en-US" dirty="0"/>
              <a:t>Nodes: Scientific concepts</a:t>
            </a:r>
          </a:p>
          <a:p>
            <a:pPr lvl="1">
              <a:spcAft>
                <a:spcPts val="600"/>
              </a:spcAft>
            </a:pPr>
            <a:r>
              <a:rPr lang="en-US" dirty="0"/>
              <a:t>Edges: Connect two concepts that appear in the same paper</a:t>
            </a:r>
          </a:p>
          <a:p>
            <a:pPr lvl="1">
              <a:spcAft>
                <a:spcPts val="600"/>
              </a:spcAft>
            </a:pPr>
            <a:r>
              <a:rPr lang="en-US" dirty="0"/>
              <a:t>Edge weights: a normalized year</a:t>
            </a:r>
          </a:p>
          <a:p>
            <a:pPr marL="914400" lvl="2" indent="0">
              <a:spcAft>
                <a:spcPts val="600"/>
              </a:spcAft>
              <a:buNone/>
            </a:pPr>
            <a:r>
              <a:rPr lang="en-US" dirty="0"/>
              <a:t>	(t* - </a:t>
            </a:r>
            <a:r>
              <a:rPr lang="en-US" dirty="0" err="1"/>
              <a:t>t_min</a:t>
            </a:r>
            <a:r>
              <a:rPr lang="en-US" dirty="0"/>
              <a:t>)/(</a:t>
            </a:r>
            <a:r>
              <a:rPr lang="en-US" dirty="0" err="1"/>
              <a:t>t_max</a:t>
            </a:r>
            <a:r>
              <a:rPr lang="en-US" dirty="0"/>
              <a:t> - </a:t>
            </a:r>
            <a:r>
              <a:rPr lang="en-US" dirty="0" err="1"/>
              <a:t>t_min</a:t>
            </a:r>
            <a:r>
              <a:rPr lang="en-US" dirty="0"/>
              <a:t>)</a:t>
            </a:r>
          </a:p>
          <a:p>
            <a:pPr lvl="2">
              <a:spcAft>
                <a:spcPts val="600"/>
              </a:spcAft>
            </a:pPr>
            <a:r>
              <a:rPr lang="en-US" dirty="0"/>
              <a:t>t*: the first year when two nodes appear in an abstract of a paper</a:t>
            </a:r>
          </a:p>
          <a:p>
            <a:pPr lvl="2">
              <a:spcAft>
                <a:spcPts val="600"/>
              </a:spcAft>
            </a:pPr>
            <a:r>
              <a:rPr lang="en-US" dirty="0" err="1"/>
              <a:t>t_min</a:t>
            </a:r>
            <a:r>
              <a:rPr lang="en-US" dirty="0"/>
              <a:t>: minimum year among all papers</a:t>
            </a:r>
          </a:p>
          <a:p>
            <a:pPr lvl="2">
              <a:spcAft>
                <a:spcPts val="600"/>
              </a:spcAft>
            </a:pPr>
            <a:r>
              <a:rPr lang="en-US" dirty="0" err="1"/>
              <a:t>t_max</a:t>
            </a:r>
            <a:r>
              <a:rPr lang="en-US" dirty="0"/>
              <a:t>: maximum year among all papers</a:t>
            </a:r>
          </a:p>
          <a:p>
            <a:pPr>
              <a:spcAft>
                <a:spcPts val="600"/>
              </a:spcAft>
            </a:pPr>
            <a:r>
              <a:rPr lang="en-US" dirty="0"/>
              <a:t>“Progress” is the addition of new concepts or of new connections among them</a:t>
            </a:r>
          </a:p>
          <a:p>
            <a:pPr>
              <a:spcAft>
                <a:spcPts val="600"/>
              </a:spcAft>
            </a:pPr>
            <a:r>
              <a:rPr lang="en-US" dirty="0"/>
              <a:t>Holes can be inferred as “knowledge gaps”</a:t>
            </a:r>
          </a:p>
          <a:p>
            <a:pPr>
              <a:spcAft>
                <a:spcPts val="600"/>
              </a:spcAft>
            </a:pPr>
            <a:r>
              <a:rPr lang="en-US" dirty="0"/>
              <a:t>Connections that fill holes or span gaps are particularly associated with innovation</a:t>
            </a:r>
          </a:p>
        </p:txBody>
      </p:sp>
      <p:pic>
        <p:nvPicPr>
          <p:cNvPr id="6" name="Picture 5">
            <a:extLst>
              <a:ext uri="{FF2B5EF4-FFF2-40B4-BE49-F238E27FC236}">
                <a16:creationId xmlns:a16="http://schemas.microsoft.com/office/drawing/2014/main" id="{DA10936F-4DE5-46C3-83DA-F0A680A8021E}"/>
              </a:ext>
            </a:extLst>
          </p:cNvPr>
          <p:cNvPicPr>
            <a:picLocks noChangeAspect="1"/>
          </p:cNvPicPr>
          <p:nvPr/>
        </p:nvPicPr>
        <p:blipFill>
          <a:blip r:embed="rId3"/>
          <a:stretch>
            <a:fillRect/>
          </a:stretch>
        </p:blipFill>
        <p:spPr>
          <a:xfrm>
            <a:off x="381878" y="2055446"/>
            <a:ext cx="4119784" cy="3503002"/>
          </a:xfrm>
          <a:prstGeom prst="rect">
            <a:avLst/>
          </a:prstGeom>
        </p:spPr>
      </p:pic>
      <p:pic>
        <p:nvPicPr>
          <p:cNvPr id="8" name="Picture 7">
            <a:extLst>
              <a:ext uri="{FF2B5EF4-FFF2-40B4-BE49-F238E27FC236}">
                <a16:creationId xmlns:a16="http://schemas.microsoft.com/office/drawing/2014/main" id="{7A8DF143-6160-4690-B15D-44A7B0FAD6C7}"/>
              </a:ext>
            </a:extLst>
          </p:cNvPr>
          <p:cNvPicPr>
            <a:picLocks noChangeAspect="1"/>
          </p:cNvPicPr>
          <p:nvPr/>
        </p:nvPicPr>
        <p:blipFill>
          <a:blip r:embed="rId4"/>
          <a:stretch>
            <a:fillRect/>
          </a:stretch>
        </p:blipFill>
        <p:spPr>
          <a:xfrm>
            <a:off x="47625" y="2238707"/>
            <a:ext cx="4284148" cy="3281641"/>
          </a:xfrm>
          <a:prstGeom prst="rect">
            <a:avLst/>
          </a:prstGeom>
        </p:spPr>
      </p:pic>
    </p:spTree>
    <p:extLst>
      <p:ext uri="{BB962C8B-B14F-4D97-AF65-F5344CB8AC3E}">
        <p14:creationId xmlns:p14="http://schemas.microsoft.com/office/powerpoint/2010/main" val="261968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0CA3F-7DD9-471E-AFB0-7CBC3374C7AA}"/>
              </a:ext>
            </a:extLst>
          </p:cNvPr>
          <p:cNvSpPr>
            <a:spLocks noGrp="1"/>
          </p:cNvSpPr>
          <p:nvPr>
            <p:ph type="title"/>
          </p:nvPr>
        </p:nvSpPr>
        <p:spPr/>
        <p:txBody>
          <a:bodyPr/>
          <a:lstStyle/>
          <a:p>
            <a:r>
              <a:rPr lang="en-US" b="1" dirty="0">
                <a:latin typeface="+mn-lt"/>
              </a:rPr>
              <a:t>Knowledge Networks Through Time</a:t>
            </a:r>
          </a:p>
        </p:txBody>
      </p:sp>
      <p:sp>
        <p:nvSpPr>
          <p:cNvPr id="3" name="Content Placeholder 2">
            <a:extLst>
              <a:ext uri="{FF2B5EF4-FFF2-40B4-BE49-F238E27FC236}">
                <a16:creationId xmlns:a16="http://schemas.microsoft.com/office/drawing/2014/main" id="{21505043-0470-40D7-AE67-6977FC8DBF40}"/>
              </a:ext>
            </a:extLst>
          </p:cNvPr>
          <p:cNvSpPr>
            <a:spLocks noGrp="1"/>
          </p:cNvSpPr>
          <p:nvPr>
            <p:ph idx="1"/>
          </p:nvPr>
        </p:nvSpPr>
        <p:spPr>
          <a:xfrm>
            <a:off x="649685" y="4834411"/>
            <a:ext cx="10515600" cy="2657173"/>
          </a:xfrm>
        </p:spPr>
        <p:txBody>
          <a:bodyPr/>
          <a:lstStyle/>
          <a:p>
            <a:pPr marL="0" indent="0">
              <a:buNone/>
            </a:pPr>
            <a:r>
              <a:rPr lang="en-US" sz="2400" dirty="0"/>
              <a:t>Goals:</a:t>
            </a:r>
          </a:p>
          <a:p>
            <a:pPr marL="285750" indent="-285750"/>
            <a:r>
              <a:rPr lang="en-US" sz="1800" dirty="0"/>
              <a:t>Identify holes of varying complexity (dimensionality)</a:t>
            </a:r>
          </a:p>
          <a:p>
            <a:pPr marL="285750" indent="-285750"/>
            <a:r>
              <a:rPr lang="en-US" sz="1800" dirty="0"/>
              <a:t>Identify their opening, closing, and duration</a:t>
            </a:r>
          </a:p>
          <a:p>
            <a:pPr marL="285750" indent="-285750"/>
            <a:r>
              <a:rPr lang="en-US" sz="1800" dirty="0"/>
              <a:t>Characterize the papers and concepts that bound them</a:t>
            </a:r>
          </a:p>
          <a:p>
            <a:pPr marL="285750" indent="-285750"/>
            <a:r>
              <a:rPr lang="en-US" sz="1800" dirty="0"/>
              <a:t>Represent and compare longitudinally and cross-sectionally</a:t>
            </a:r>
          </a:p>
          <a:p>
            <a:endParaRPr lang="en-US" dirty="0"/>
          </a:p>
        </p:txBody>
      </p:sp>
      <p:pic>
        <p:nvPicPr>
          <p:cNvPr id="4" name="Picture 3" descr="A picture containing screenshot, line&#10;&#10;Description automatically generated">
            <a:extLst>
              <a:ext uri="{FF2B5EF4-FFF2-40B4-BE49-F238E27FC236}">
                <a16:creationId xmlns:a16="http://schemas.microsoft.com/office/drawing/2014/main" id="{EED0FD91-0526-4B64-8F7A-B9786E33C040}"/>
              </a:ext>
            </a:extLst>
          </p:cNvPr>
          <p:cNvPicPr>
            <a:picLocks noChangeAspect="1"/>
          </p:cNvPicPr>
          <p:nvPr/>
        </p:nvPicPr>
        <p:blipFill>
          <a:blip r:embed="rId3"/>
          <a:stretch>
            <a:fillRect/>
          </a:stretch>
        </p:blipFill>
        <p:spPr>
          <a:xfrm>
            <a:off x="349249" y="1599662"/>
            <a:ext cx="11116473" cy="3328799"/>
          </a:xfrm>
          <a:prstGeom prst="rect">
            <a:avLst/>
          </a:prstGeom>
        </p:spPr>
      </p:pic>
    </p:spTree>
    <p:extLst>
      <p:ext uri="{BB962C8B-B14F-4D97-AF65-F5344CB8AC3E}">
        <p14:creationId xmlns:p14="http://schemas.microsoft.com/office/powerpoint/2010/main" val="86232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7C8C2-610B-4FD9-B954-D78B64400E14}"/>
              </a:ext>
            </a:extLst>
          </p:cNvPr>
          <p:cNvSpPr>
            <a:spLocks noGrp="1"/>
          </p:cNvSpPr>
          <p:nvPr>
            <p:ph type="title"/>
          </p:nvPr>
        </p:nvSpPr>
        <p:spPr/>
        <p:txBody>
          <a:bodyPr/>
          <a:lstStyle/>
          <a:p>
            <a:r>
              <a:rPr lang="en-US" b="1" dirty="0">
                <a:latin typeface="+mn-lt"/>
              </a:rPr>
              <a:t>Typology of Papers</a:t>
            </a:r>
          </a:p>
        </p:txBody>
      </p:sp>
      <p:sp>
        <p:nvSpPr>
          <p:cNvPr id="6" name="Rectangle 5">
            <a:extLst>
              <a:ext uri="{FF2B5EF4-FFF2-40B4-BE49-F238E27FC236}">
                <a16:creationId xmlns:a16="http://schemas.microsoft.com/office/drawing/2014/main" id="{36CD9316-B3E9-45A8-BC72-0A8DFE26184B}"/>
              </a:ext>
            </a:extLst>
          </p:cNvPr>
          <p:cNvSpPr/>
          <p:nvPr/>
        </p:nvSpPr>
        <p:spPr>
          <a:xfrm>
            <a:off x="5785339" y="1507824"/>
            <a:ext cx="6119445" cy="4339650"/>
          </a:xfrm>
          <a:prstGeom prst="rect">
            <a:avLst/>
          </a:prstGeom>
        </p:spPr>
        <p:txBody>
          <a:bodyPr wrap="square">
            <a:spAutoFit/>
          </a:bodyPr>
          <a:lstStyle/>
          <a:p>
            <a:pPr lvl="0"/>
            <a:r>
              <a:rPr lang="en-US" sz="2400" b="1" dirty="0">
                <a:solidFill>
                  <a:schemeClr val="dk1"/>
                </a:solidFill>
                <a:latin typeface="+mj-lt"/>
              </a:rPr>
              <a:t>Categorizing Papers in Hole Opening/Closing</a:t>
            </a:r>
          </a:p>
          <a:p>
            <a:pPr marL="285750" lvl="0" indent="-285750">
              <a:buFont typeface="Arial" panose="020B0604020202020204" pitchFamily="34" charset="0"/>
              <a:buChar char="•"/>
            </a:pPr>
            <a:r>
              <a:rPr lang="en-US" b="1" dirty="0">
                <a:solidFill>
                  <a:schemeClr val="dk1"/>
                </a:solidFill>
                <a:latin typeface="+mj-lt"/>
              </a:rPr>
              <a:t>Cycle</a:t>
            </a:r>
            <a:r>
              <a:rPr lang="en-US" dirty="0">
                <a:solidFill>
                  <a:schemeClr val="dk1"/>
                </a:solidFill>
                <a:latin typeface="+mj-lt"/>
              </a:rPr>
              <a:t>: connections that surround the hole</a:t>
            </a:r>
          </a:p>
          <a:p>
            <a:pPr marL="742950" lvl="1" indent="-285750">
              <a:buFont typeface="Arial" panose="020B0604020202020204" pitchFamily="34" charset="0"/>
              <a:buChar char="•"/>
            </a:pPr>
            <a:r>
              <a:rPr lang="en-US" dirty="0">
                <a:solidFill>
                  <a:schemeClr val="dk1"/>
                </a:solidFill>
                <a:latin typeface="+mj-lt"/>
              </a:rPr>
              <a:t>Forms the knowledge gap</a:t>
            </a:r>
          </a:p>
          <a:p>
            <a:pPr marL="285750" lvl="0" indent="-285750">
              <a:buFont typeface="Arial" panose="020B0604020202020204" pitchFamily="34" charset="0"/>
              <a:buChar char="•"/>
            </a:pPr>
            <a:r>
              <a:rPr lang="en-US" b="1" dirty="0">
                <a:solidFill>
                  <a:schemeClr val="accent1"/>
                </a:solidFill>
                <a:latin typeface="+mj-lt"/>
              </a:rPr>
              <a:t>Birth</a:t>
            </a:r>
            <a:r>
              <a:rPr lang="en-US" dirty="0">
                <a:solidFill>
                  <a:schemeClr val="dk1"/>
                </a:solidFill>
                <a:latin typeface="+mj-lt"/>
              </a:rPr>
              <a:t>: most recent paper among the cycle papers</a:t>
            </a:r>
          </a:p>
          <a:p>
            <a:pPr marL="742950" lvl="1" indent="-285750">
              <a:buFont typeface="Arial" panose="020B0604020202020204" pitchFamily="34" charset="0"/>
              <a:buChar char="•"/>
            </a:pPr>
            <a:r>
              <a:rPr lang="en-US" dirty="0">
                <a:solidFill>
                  <a:schemeClr val="dk1"/>
                </a:solidFill>
                <a:latin typeface="+mj-lt"/>
              </a:rPr>
              <a:t>Born at the same birth time as the cycle</a:t>
            </a:r>
          </a:p>
          <a:p>
            <a:pPr marL="742950" lvl="1" indent="-285750">
              <a:buFont typeface="Arial" panose="020B0604020202020204" pitchFamily="34" charset="0"/>
              <a:buChar char="•"/>
            </a:pPr>
            <a:r>
              <a:rPr lang="en-US" dirty="0">
                <a:solidFill>
                  <a:schemeClr val="dk1"/>
                </a:solidFill>
                <a:latin typeface="+mj-lt"/>
              </a:rPr>
              <a:t>Creates the knowledge gap</a:t>
            </a:r>
          </a:p>
          <a:p>
            <a:pPr marL="285750" lvl="0" indent="-285750">
              <a:buFont typeface="Arial" panose="020B0604020202020204" pitchFamily="34" charset="0"/>
              <a:buChar char="•"/>
            </a:pPr>
            <a:r>
              <a:rPr lang="en-US" b="1" dirty="0">
                <a:solidFill>
                  <a:srgbClr val="FF0000"/>
                </a:solidFill>
                <a:latin typeface="+mj-lt"/>
              </a:rPr>
              <a:t>Bounding Chain</a:t>
            </a:r>
            <a:r>
              <a:rPr lang="en-US" dirty="0">
                <a:solidFill>
                  <a:schemeClr val="dk1"/>
                </a:solidFill>
                <a:latin typeface="+mj-lt"/>
              </a:rPr>
              <a:t>: connections that fill the hole</a:t>
            </a:r>
          </a:p>
          <a:p>
            <a:pPr marL="742950" lvl="1" indent="-285750">
              <a:buFont typeface="Arial" panose="020B0604020202020204" pitchFamily="34" charset="0"/>
              <a:buChar char="•"/>
            </a:pPr>
            <a:r>
              <a:rPr lang="en-US" dirty="0">
                <a:solidFill>
                  <a:schemeClr val="dk1"/>
                </a:solidFill>
                <a:latin typeface="+mj-lt"/>
              </a:rPr>
              <a:t>Fills the knowledge gap</a:t>
            </a:r>
          </a:p>
          <a:p>
            <a:pPr marL="285750" lvl="0" indent="-285750">
              <a:buFont typeface="Arial" panose="020B0604020202020204" pitchFamily="34" charset="0"/>
              <a:buChar char="•"/>
            </a:pPr>
            <a:r>
              <a:rPr lang="en-US" b="1" dirty="0">
                <a:solidFill>
                  <a:srgbClr val="FF0000"/>
                </a:solidFill>
                <a:latin typeface="+mj-lt"/>
              </a:rPr>
              <a:t>Tentpole</a:t>
            </a:r>
            <a:r>
              <a:rPr lang="en-US" dirty="0">
                <a:solidFill>
                  <a:schemeClr val="dk1"/>
                </a:solidFill>
                <a:latin typeface="+mj-lt"/>
              </a:rPr>
              <a:t>: bounding chain connected to only one concept from the initial cycle</a:t>
            </a:r>
          </a:p>
          <a:p>
            <a:pPr marL="285750" lvl="0" indent="-285750">
              <a:buFont typeface="Arial" panose="020B0604020202020204" pitchFamily="34" charset="0"/>
              <a:buChar char="•"/>
            </a:pPr>
            <a:r>
              <a:rPr lang="en-US" b="1" dirty="0">
                <a:solidFill>
                  <a:srgbClr val="FF0000"/>
                </a:solidFill>
                <a:latin typeface="+mj-lt"/>
              </a:rPr>
              <a:t>Arch</a:t>
            </a:r>
            <a:r>
              <a:rPr lang="en-US" dirty="0">
                <a:solidFill>
                  <a:schemeClr val="dk1"/>
                </a:solidFill>
                <a:latin typeface="+mj-lt"/>
              </a:rPr>
              <a:t>: bounding chain, connected to no concepts from the initial cycle</a:t>
            </a:r>
          </a:p>
          <a:p>
            <a:pPr marL="285750" lvl="0" indent="-285750">
              <a:buFont typeface="Arial" panose="020B0604020202020204" pitchFamily="34" charset="0"/>
              <a:buChar char="•"/>
            </a:pPr>
            <a:r>
              <a:rPr lang="en-US" b="1" dirty="0">
                <a:solidFill>
                  <a:schemeClr val="accent2"/>
                </a:solidFill>
                <a:latin typeface="+mj-lt"/>
              </a:rPr>
              <a:t>Closing</a:t>
            </a:r>
            <a:r>
              <a:rPr lang="en-US" dirty="0">
                <a:solidFill>
                  <a:schemeClr val="dk1"/>
                </a:solidFill>
                <a:latin typeface="+mj-lt"/>
              </a:rPr>
              <a:t>: most recent paper among the bounding chain papers</a:t>
            </a:r>
          </a:p>
          <a:p>
            <a:pPr marL="742950" lvl="1" indent="-285750">
              <a:buFont typeface="Arial" panose="020B0604020202020204" pitchFamily="34" charset="0"/>
              <a:buChar char="•"/>
            </a:pPr>
            <a:r>
              <a:rPr lang="en-US" dirty="0">
                <a:solidFill>
                  <a:schemeClr val="dk1"/>
                </a:solidFill>
                <a:latin typeface="+mj-lt"/>
              </a:rPr>
              <a:t>Born at the same death time as the cycle</a:t>
            </a:r>
          </a:p>
          <a:p>
            <a:pPr marL="742950" lvl="1" indent="-285750">
              <a:buFont typeface="Arial" panose="020B0604020202020204" pitchFamily="34" charset="0"/>
              <a:buChar char="•"/>
            </a:pPr>
            <a:r>
              <a:rPr lang="en-US" dirty="0">
                <a:solidFill>
                  <a:schemeClr val="dk1"/>
                </a:solidFill>
                <a:latin typeface="+mj-lt"/>
              </a:rPr>
              <a:t>Destroys the knowledge gap</a:t>
            </a:r>
          </a:p>
        </p:txBody>
      </p:sp>
      <p:pic>
        <p:nvPicPr>
          <p:cNvPr id="9" name="Content Placeholder 8">
            <a:extLst>
              <a:ext uri="{FF2B5EF4-FFF2-40B4-BE49-F238E27FC236}">
                <a16:creationId xmlns:a16="http://schemas.microsoft.com/office/drawing/2014/main" id="{75700867-3E8E-4C60-BC0D-7AFCC0FA79DF}"/>
              </a:ext>
            </a:extLst>
          </p:cNvPr>
          <p:cNvPicPr>
            <a:picLocks noGrp="1" noChangeAspect="1"/>
          </p:cNvPicPr>
          <p:nvPr>
            <p:ph idx="1"/>
          </p:nvPr>
        </p:nvPicPr>
        <p:blipFill>
          <a:blip r:embed="rId2"/>
          <a:stretch>
            <a:fillRect/>
          </a:stretch>
        </p:blipFill>
        <p:spPr>
          <a:xfrm>
            <a:off x="539000" y="1690688"/>
            <a:ext cx="4695355" cy="3566131"/>
          </a:xfrm>
        </p:spPr>
      </p:pic>
      <p:cxnSp>
        <p:nvCxnSpPr>
          <p:cNvPr id="16" name="Straight Connector 15">
            <a:extLst>
              <a:ext uri="{FF2B5EF4-FFF2-40B4-BE49-F238E27FC236}">
                <a16:creationId xmlns:a16="http://schemas.microsoft.com/office/drawing/2014/main" id="{AD2ABB76-9FED-4AC8-90F2-34297CCB22E8}"/>
              </a:ext>
            </a:extLst>
          </p:cNvPr>
          <p:cNvCxnSpPr/>
          <p:nvPr/>
        </p:nvCxnSpPr>
        <p:spPr>
          <a:xfrm>
            <a:off x="3064933" y="2226733"/>
            <a:ext cx="948267" cy="13292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9B94C2-B857-4EDE-8A69-3E787551C1F8}"/>
              </a:ext>
            </a:extLst>
          </p:cNvPr>
          <p:cNvCxnSpPr>
            <a:cxnSpLocks/>
          </p:cNvCxnSpPr>
          <p:nvPr/>
        </p:nvCxnSpPr>
        <p:spPr>
          <a:xfrm flipH="1">
            <a:off x="1405467" y="2159000"/>
            <a:ext cx="1583266" cy="50800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514FD6E-49D8-4A63-9D98-0A74BD97B83E}"/>
              </a:ext>
            </a:extLst>
          </p:cNvPr>
          <p:cNvCxnSpPr>
            <a:cxnSpLocks/>
          </p:cNvCxnSpPr>
          <p:nvPr/>
        </p:nvCxnSpPr>
        <p:spPr>
          <a:xfrm>
            <a:off x="1366063" y="2727325"/>
            <a:ext cx="0" cy="1657349"/>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203DD5-7AE3-429A-AE49-998B3860F5CC}"/>
              </a:ext>
            </a:extLst>
          </p:cNvPr>
          <p:cNvCxnSpPr>
            <a:cxnSpLocks/>
          </p:cNvCxnSpPr>
          <p:nvPr/>
        </p:nvCxnSpPr>
        <p:spPr>
          <a:xfrm>
            <a:off x="1405467" y="4487333"/>
            <a:ext cx="1583266" cy="499534"/>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F8AB97B-2432-4D0F-9749-892020CB79A1}"/>
              </a:ext>
            </a:extLst>
          </p:cNvPr>
          <p:cNvCxnSpPr>
            <a:cxnSpLocks/>
          </p:cNvCxnSpPr>
          <p:nvPr/>
        </p:nvCxnSpPr>
        <p:spPr>
          <a:xfrm flipH="1">
            <a:off x="3050928" y="3677649"/>
            <a:ext cx="928404" cy="1309218"/>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C712A89-46B8-4540-9197-DC943CF426D5}"/>
              </a:ext>
            </a:extLst>
          </p:cNvPr>
          <p:cNvCxnSpPr>
            <a:cxnSpLocks/>
          </p:cNvCxnSpPr>
          <p:nvPr/>
        </p:nvCxnSpPr>
        <p:spPr>
          <a:xfrm flipH="1">
            <a:off x="2522416" y="2209799"/>
            <a:ext cx="474784" cy="111760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0E85094-38C2-4904-9BBA-A3DFB6EEF223}"/>
              </a:ext>
            </a:extLst>
          </p:cNvPr>
          <p:cNvCxnSpPr>
            <a:cxnSpLocks/>
          </p:cNvCxnSpPr>
          <p:nvPr/>
        </p:nvCxnSpPr>
        <p:spPr>
          <a:xfrm flipH="1" flipV="1">
            <a:off x="2607733" y="3406132"/>
            <a:ext cx="1405468" cy="149867"/>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139C8C9-471E-49FE-B5EF-6018C2E68767}"/>
              </a:ext>
            </a:extLst>
          </p:cNvPr>
          <p:cNvCxnSpPr>
            <a:cxnSpLocks/>
          </p:cNvCxnSpPr>
          <p:nvPr/>
        </p:nvCxnSpPr>
        <p:spPr>
          <a:xfrm flipH="1" flipV="1">
            <a:off x="1405467" y="2744259"/>
            <a:ext cx="1032283" cy="60007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2E80870-ED23-410B-8F72-F9EB48F924F1}"/>
              </a:ext>
            </a:extLst>
          </p:cNvPr>
          <p:cNvCxnSpPr>
            <a:cxnSpLocks/>
          </p:cNvCxnSpPr>
          <p:nvPr/>
        </p:nvCxnSpPr>
        <p:spPr>
          <a:xfrm>
            <a:off x="2534466" y="3462866"/>
            <a:ext cx="188709" cy="60366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A0D0ADA-1BF1-4890-805A-B50E27B059A4}"/>
              </a:ext>
            </a:extLst>
          </p:cNvPr>
          <p:cNvCxnSpPr>
            <a:cxnSpLocks/>
          </p:cNvCxnSpPr>
          <p:nvPr/>
        </p:nvCxnSpPr>
        <p:spPr>
          <a:xfrm flipH="1">
            <a:off x="2818945" y="3619009"/>
            <a:ext cx="1160387" cy="47677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51350D3-7CD5-4E21-A945-47F6E287A4CE}"/>
              </a:ext>
            </a:extLst>
          </p:cNvPr>
          <p:cNvCxnSpPr>
            <a:cxnSpLocks/>
          </p:cNvCxnSpPr>
          <p:nvPr/>
        </p:nvCxnSpPr>
        <p:spPr>
          <a:xfrm>
            <a:off x="2759351" y="4155660"/>
            <a:ext cx="229382" cy="75275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C28D7B93-41BB-4128-9FE7-D47EDB07F65B}"/>
              </a:ext>
            </a:extLst>
          </p:cNvPr>
          <p:cNvCxnSpPr>
            <a:cxnSpLocks/>
          </p:cNvCxnSpPr>
          <p:nvPr/>
        </p:nvCxnSpPr>
        <p:spPr>
          <a:xfrm flipH="1">
            <a:off x="1436162" y="4112266"/>
            <a:ext cx="1245110" cy="31856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ADB36F9-6362-4B6E-9DA8-2ACBAFDD58D2}"/>
              </a:ext>
            </a:extLst>
          </p:cNvPr>
          <p:cNvCxnSpPr>
            <a:cxnSpLocks/>
          </p:cNvCxnSpPr>
          <p:nvPr/>
        </p:nvCxnSpPr>
        <p:spPr>
          <a:xfrm flipH="1">
            <a:off x="1404164" y="3429000"/>
            <a:ext cx="1047590" cy="987198"/>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196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
                                            <p:txEl>
                                              <p:pRg st="10" end="1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xEl>
                                              <p:pRg st="11" end="1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6" name="tight representatives - why?…"/>
              <p:cNvSpPr txBox="1"/>
              <p:nvPr/>
            </p:nvSpPr>
            <p:spPr>
              <a:xfrm>
                <a:off x="1013489" y="4186190"/>
                <a:ext cx="10339317" cy="22663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25400" tIns="25400" rIns="25400" bIns="25400" anchor="ctr">
                <a:spAutoFit/>
              </a:bodyPr>
              <a:lstStyle/>
              <a:p>
                <a:pPr marL="190500" indent="-190500">
                  <a:buSzPct val="123000"/>
                  <a:buChar char="•"/>
                  <a:defRPr sz="4000" b="1">
                    <a:solidFill>
                      <a:srgbClr val="000000"/>
                    </a:solidFill>
                  </a:defRPr>
                </a:pPr>
                <a:r>
                  <a:rPr lang="en-US" sz="2000" dirty="0"/>
                  <a:t>motivation/background</a:t>
                </a:r>
              </a:p>
              <a:p>
                <a:pPr marL="190500" indent="-190500">
                  <a:buSzPct val="123000"/>
                  <a:buChar char="•"/>
                  <a:defRPr sz="4000" b="1">
                    <a:solidFill>
                      <a:srgbClr val="000000"/>
                    </a:solidFill>
                  </a:defRPr>
                </a:pPr>
                <a:r>
                  <a:rPr sz="2000" dirty="0"/>
                  <a:t>tight representatives - why?</a:t>
                </a:r>
              </a:p>
              <a:p>
                <a:pPr marL="190500" indent="-190500">
                  <a:buSzPct val="123000"/>
                  <a:buChar char="•"/>
                  <a:defRPr sz="4000" b="1">
                    <a:solidFill>
                      <a:srgbClr val="000000"/>
                    </a:solidFill>
                  </a:defRPr>
                </a:pPr>
                <a:r>
                  <a:rPr sz="2000" dirty="0"/>
                  <a:t>empirical properties</a:t>
                </a:r>
              </a:p>
              <a:p>
                <a:pPr marL="495300" lvl="1" indent="-190500">
                  <a:buSzPct val="123000"/>
                  <a:buChar char="•"/>
                  <a:defRPr sz="4000" b="1">
                    <a:latin typeface="Times New Roman"/>
                    <a:ea typeface="Times New Roman"/>
                    <a:cs typeface="Times New Roman"/>
                    <a:sym typeface="Times New Roman"/>
                  </a:defRPr>
                </a:pPr>
                <a:r>
                  <a:rPr sz="2000" dirty="0"/>
                  <a:t>algebra </a:t>
                </a:r>
                <a:r>
                  <a:rPr sz="2000" dirty="0">
                    <a:solidFill>
                      <a:srgbClr val="929292"/>
                    </a:solidFill>
                  </a:rPr>
                  <a:t>(coefficients)</a:t>
                </a:r>
              </a:p>
              <a:p>
                <a:pPr marL="495300" lvl="1" indent="-190500">
                  <a:buSzPct val="123000"/>
                  <a:buChar char="•"/>
                  <a:defRPr sz="4000" b="1">
                    <a:latin typeface="Times New Roman"/>
                    <a:ea typeface="Times New Roman"/>
                    <a:cs typeface="Times New Roman"/>
                    <a:sym typeface="Times New Roman"/>
                  </a:defRPr>
                </a:pPr>
                <a:r>
                  <a:rPr sz="2000" dirty="0"/>
                  <a:t>topology </a:t>
                </a:r>
                <a:r>
                  <a:rPr sz="2000" dirty="0">
                    <a:solidFill>
                      <a:srgbClr val="929292"/>
                    </a:solidFill>
                  </a:rPr>
                  <a:t>(</a:t>
                </a:r>
                <a:r>
                  <a:rPr lang="en-US" sz="2000" dirty="0" err="1">
                    <a:solidFill>
                      <a:srgbClr val="929292"/>
                    </a:solidFill>
                  </a:rPr>
                  <a:t>B</a:t>
                </a:r>
                <a:r>
                  <a:rPr sz="2000" dirty="0" err="1">
                    <a:solidFill>
                      <a:srgbClr val="929292"/>
                    </a:solidFill>
                  </a:rPr>
                  <a:t>etti</a:t>
                </a:r>
                <a:r>
                  <a:rPr sz="2000" dirty="0">
                    <a:solidFill>
                      <a:srgbClr val="929292"/>
                    </a:solidFill>
                  </a:rPr>
                  <a:t> numbers)</a:t>
                </a:r>
              </a:p>
              <a:p>
                <a:pPr marL="495300" lvl="1" indent="-190500">
                  <a:buSzPct val="123000"/>
                  <a:buChar char="•"/>
                  <a:defRPr sz="4000" b="1">
                    <a:latin typeface="Times New Roman"/>
                    <a:ea typeface="Times New Roman"/>
                    <a:cs typeface="Times New Roman"/>
                    <a:sym typeface="Times New Roman"/>
                  </a:defRPr>
                </a:pPr>
                <a:r>
                  <a:rPr sz="2000" dirty="0"/>
                  <a:t>size </a:t>
                </a:r>
                <a:r>
                  <a:rPr sz="2000" dirty="0">
                    <a:solidFill>
                      <a:srgbClr val="929292"/>
                    </a:solidFill>
                  </a:rPr>
                  <a:t>(</a:t>
                </a:r>
                <a14:m>
                  <m:oMath xmlns:m="http://schemas.openxmlformats.org/officeDocument/2006/math">
                    <m:sSub>
                      <m:sSubPr>
                        <m:ctrlPr>
                          <a:rPr sz="2275" i="1">
                            <a:solidFill>
                              <a:srgbClr val="919191"/>
                            </a:solidFill>
                            <a:latin typeface="Cambria Math" panose="02040503050406030204" pitchFamily="18" charset="0"/>
                          </a:rPr>
                        </m:ctrlPr>
                      </m:sSubPr>
                      <m:e>
                        <m:r>
                          <a:rPr sz="2275" i="1">
                            <a:solidFill>
                              <a:srgbClr val="919191"/>
                            </a:solidFill>
                            <a:latin typeface="Cambria Math" panose="02040503050406030204" pitchFamily="18" charset="0"/>
                          </a:rPr>
                          <m:t>ℓ</m:t>
                        </m:r>
                      </m:e>
                      <m:sub>
                        <m:r>
                          <a:rPr sz="2275" i="1">
                            <a:solidFill>
                              <a:srgbClr val="919191"/>
                            </a:solidFill>
                            <a:latin typeface="Cambria Math" panose="02040503050406030204" pitchFamily="18" charset="0"/>
                          </a:rPr>
                          <m:t>0</m:t>
                        </m:r>
                      </m:sub>
                    </m:sSub>
                  </m:oMath>
                </a14:m>
                <a:r>
                  <a:rPr sz="2000" dirty="0">
                    <a:solidFill>
                      <a:srgbClr val="929292"/>
                    </a:solidFill>
                  </a:rPr>
                  <a:t> versus </a:t>
                </a:r>
                <a14:m>
                  <m:oMath xmlns:m="http://schemas.openxmlformats.org/officeDocument/2006/math">
                    <m:sSub>
                      <m:sSubPr>
                        <m:ctrlPr>
                          <a:rPr sz="2450" i="1">
                            <a:solidFill>
                              <a:srgbClr val="919191"/>
                            </a:solidFill>
                            <a:latin typeface="Cambria Math" panose="02040503050406030204" pitchFamily="18" charset="0"/>
                          </a:rPr>
                        </m:ctrlPr>
                      </m:sSubPr>
                      <m:e>
                        <m:r>
                          <a:rPr sz="2450" i="1">
                            <a:solidFill>
                              <a:srgbClr val="919191"/>
                            </a:solidFill>
                            <a:latin typeface="Cambria Math" panose="02040503050406030204" pitchFamily="18" charset="0"/>
                          </a:rPr>
                          <m:t>ℓ</m:t>
                        </m:r>
                      </m:e>
                      <m:sub>
                        <m:r>
                          <a:rPr sz="2450" i="1">
                            <a:solidFill>
                              <a:srgbClr val="919191"/>
                            </a:solidFill>
                            <a:latin typeface="Cambria Math" panose="02040503050406030204" pitchFamily="18" charset="0"/>
                          </a:rPr>
                          <m:t>1</m:t>
                        </m:r>
                      </m:sub>
                    </m:sSub>
                  </m:oMath>
                </a14:m>
                <a:r>
                  <a:rPr sz="2000" dirty="0">
                    <a:solidFill>
                      <a:srgbClr val="929292"/>
                    </a:solidFill>
                  </a:rPr>
                  <a:t> norm)</a:t>
                </a:r>
              </a:p>
              <a:p>
                <a:pPr marL="495300" lvl="1" indent="-190500">
                  <a:buSzPct val="123000"/>
                  <a:buChar char="•"/>
                  <a:defRPr sz="4000" b="1">
                    <a:latin typeface="Times New Roman"/>
                    <a:ea typeface="Times New Roman"/>
                    <a:cs typeface="Times New Roman"/>
                    <a:sym typeface="Times New Roman"/>
                  </a:defRPr>
                </a:pPr>
                <a:r>
                  <a:rPr sz="2000" dirty="0"/>
                  <a:t>computation </a:t>
                </a:r>
                <a:r>
                  <a:rPr sz="2000" dirty="0">
                    <a:solidFill>
                      <a:srgbClr val="929292"/>
                    </a:solidFill>
                  </a:rPr>
                  <a:t>(run time, performance, platform dependence)</a:t>
                </a:r>
              </a:p>
            </p:txBody>
          </p:sp>
        </mc:Choice>
        <mc:Fallback xmlns="">
          <p:sp>
            <p:nvSpPr>
              <p:cNvPr id="126" name="tight representatives - why?…"/>
              <p:cNvSpPr txBox="1">
                <a:spLocks noRot="1" noChangeAspect="1" noMove="1" noResize="1" noEditPoints="1" noAdjustHandles="1" noChangeArrowheads="1" noChangeShapeType="1" noTextEdit="1"/>
              </p:cNvSpPr>
              <p:nvPr/>
            </p:nvSpPr>
            <p:spPr>
              <a:xfrm>
                <a:off x="1013489" y="4186190"/>
                <a:ext cx="10339317" cy="2266326"/>
              </a:xfrm>
              <a:prstGeom prst="rect">
                <a:avLst/>
              </a:prstGeom>
              <a:blipFill>
                <a:blip r:embed="rId3"/>
                <a:stretch>
                  <a:fillRect l="-1651" t="-5660" b="-6469"/>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
        <p:nvSpPr>
          <p:cNvPr id="127" name="Circle"/>
          <p:cNvSpPr/>
          <p:nvPr/>
        </p:nvSpPr>
        <p:spPr>
          <a:xfrm>
            <a:off x="3092097" y="572499"/>
            <a:ext cx="3190586" cy="3190586"/>
          </a:xfrm>
          <a:prstGeom prst="ellipse">
            <a:avLst/>
          </a:prstGeom>
          <a:solidFill>
            <a:srgbClr val="B3B3B3"/>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8" name="Circle"/>
          <p:cNvSpPr/>
          <p:nvPr/>
        </p:nvSpPr>
        <p:spPr>
          <a:xfrm>
            <a:off x="4849747" y="2731420"/>
            <a:ext cx="463220" cy="463220"/>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29" name="Circle"/>
          <p:cNvSpPr/>
          <p:nvPr/>
        </p:nvSpPr>
        <p:spPr>
          <a:xfrm>
            <a:off x="3846993" y="904295"/>
            <a:ext cx="1016966" cy="1016966"/>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30" name="Shape"/>
          <p:cNvSpPr/>
          <p:nvPr/>
        </p:nvSpPr>
        <p:spPr>
          <a:xfrm>
            <a:off x="3256182" y="1719315"/>
            <a:ext cx="2946053" cy="1889298"/>
          </a:xfrm>
          <a:custGeom>
            <a:avLst/>
            <a:gdLst/>
            <a:ahLst/>
            <a:cxnLst>
              <a:cxn ang="0">
                <a:pos x="wd2" y="hd2"/>
              </a:cxn>
              <a:cxn ang="5400000">
                <a:pos x="wd2" y="hd2"/>
              </a:cxn>
              <a:cxn ang="10800000">
                <a:pos x="wd2" y="hd2"/>
              </a:cxn>
              <a:cxn ang="16200000">
                <a:pos x="wd2" y="hd2"/>
              </a:cxn>
            </a:cxnLst>
            <a:rect l="0" t="0" r="r" b="b"/>
            <a:pathLst>
              <a:path w="17923" h="18580" extrusionOk="0">
                <a:moveTo>
                  <a:pt x="10776" y="4329"/>
                </a:moveTo>
                <a:cubicBezTo>
                  <a:pt x="12081" y="4561"/>
                  <a:pt x="11781" y="7413"/>
                  <a:pt x="12360" y="9099"/>
                </a:cubicBezTo>
                <a:cubicBezTo>
                  <a:pt x="14579" y="15561"/>
                  <a:pt x="20821" y="1588"/>
                  <a:pt x="16345" y="75"/>
                </a:cubicBezTo>
                <a:cubicBezTo>
                  <a:pt x="14783" y="-453"/>
                  <a:pt x="13436" y="1862"/>
                  <a:pt x="13386" y="4676"/>
                </a:cubicBezTo>
                <a:cubicBezTo>
                  <a:pt x="13330" y="7795"/>
                  <a:pt x="14824" y="10683"/>
                  <a:pt x="14417" y="13844"/>
                </a:cubicBezTo>
                <a:cubicBezTo>
                  <a:pt x="14005" y="17045"/>
                  <a:pt x="12151" y="18914"/>
                  <a:pt x="10018" y="18529"/>
                </a:cubicBezTo>
                <a:cubicBezTo>
                  <a:pt x="6985" y="17982"/>
                  <a:pt x="4925" y="13729"/>
                  <a:pt x="2449" y="11483"/>
                </a:cubicBezTo>
                <a:cubicBezTo>
                  <a:pt x="-69" y="9199"/>
                  <a:pt x="-779" y="4483"/>
                  <a:pt x="948" y="4042"/>
                </a:cubicBezTo>
                <a:cubicBezTo>
                  <a:pt x="4261" y="3195"/>
                  <a:pt x="51" y="21147"/>
                  <a:pt x="4381" y="15222"/>
                </a:cubicBezTo>
                <a:cubicBezTo>
                  <a:pt x="5330" y="13923"/>
                  <a:pt x="3579" y="10116"/>
                  <a:pt x="5291" y="9470"/>
                </a:cubicBezTo>
                <a:cubicBezTo>
                  <a:pt x="6564" y="8991"/>
                  <a:pt x="6599" y="12311"/>
                  <a:pt x="7618" y="12710"/>
                </a:cubicBezTo>
                <a:cubicBezTo>
                  <a:pt x="10852" y="13976"/>
                  <a:pt x="8154" y="3864"/>
                  <a:pt x="10776" y="4329"/>
                </a:cubicBezTo>
                <a:close/>
              </a:path>
            </a:pathLst>
          </a:custGeom>
          <a:ln w="50800">
            <a:solidFill>
              <a:schemeClr val="accent1">
                <a:lumOff val="-13575"/>
              </a:schemeClr>
            </a:solidFill>
            <a:custDash>
              <a:ds d="200000" sp="200000"/>
            </a:custDash>
            <a:miter lim="400000"/>
          </a:ln>
        </p:spPr>
        <p:txBody>
          <a:bodyPr lIns="25400" tIns="25400" rIns="25400" bIns="25400" anchor="ctr"/>
          <a:lstStyle/>
          <a:p>
            <a:endParaRPr sz="900"/>
          </a:p>
        </p:txBody>
      </p:sp>
      <mc:AlternateContent xmlns:mc="http://schemas.openxmlformats.org/markup-compatibility/2006" xmlns:a14="http://schemas.microsoft.com/office/drawing/2010/main">
        <mc:Choice Requires="a14">
          <p:sp>
            <p:nvSpPr>
              <p:cNvPr id="131" name="Equation"/>
              <p:cNvSpPr txBox="1"/>
              <p:nvPr/>
            </p:nvSpPr>
            <p:spPr>
              <a:xfrm>
                <a:off x="4395579" y="2470092"/>
                <a:ext cx="333617" cy="438582"/>
              </a:xfrm>
              <a:prstGeom prst="rect">
                <a:avLst/>
              </a:prstGeom>
              <a:ln w="12700">
                <a:miter lim="400000"/>
              </a:ln>
            </p:spPr>
            <p:txBody>
              <a:bodyPr wrap="non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2850" i="1">
                          <a:solidFill>
                            <a:srgbClr val="0075B9"/>
                          </a:solidFill>
                          <a:latin typeface="Cambria Math" panose="02040503050406030204" pitchFamily="18" charset="0"/>
                        </a:rPr>
                        <m:t>𝐵</m:t>
                      </m:r>
                    </m:oMath>
                  </m:oMathPara>
                </a14:m>
                <a:endParaRPr sz="2850">
                  <a:solidFill>
                    <a:srgbClr val="0076BA"/>
                  </a:solidFill>
                </a:endParaRPr>
              </a:p>
            </p:txBody>
          </p:sp>
        </mc:Choice>
        <mc:Fallback xmlns="">
          <p:sp>
            <p:nvSpPr>
              <p:cNvPr id="131" name="Equation"/>
              <p:cNvSpPr txBox="1">
                <a:spLocks noRot="1" noChangeAspect="1" noMove="1" noResize="1" noEditPoints="1" noAdjustHandles="1" noChangeArrowheads="1" noChangeShapeType="1" noTextEdit="1"/>
              </p:cNvSpPr>
              <p:nvPr/>
            </p:nvSpPr>
            <p:spPr>
              <a:xfrm>
                <a:off x="4395579" y="2470092"/>
                <a:ext cx="333617" cy="438582"/>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32" name="Line"/>
          <p:cNvSpPr/>
          <p:nvPr/>
        </p:nvSpPr>
        <p:spPr>
          <a:xfrm>
            <a:off x="6496974" y="2167792"/>
            <a:ext cx="63633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3" name="Circle"/>
          <p:cNvSpPr/>
          <p:nvPr/>
        </p:nvSpPr>
        <p:spPr>
          <a:xfrm>
            <a:off x="7347596" y="572499"/>
            <a:ext cx="3190587" cy="3190586"/>
          </a:xfrm>
          <a:prstGeom prst="ellipse">
            <a:avLst/>
          </a:prstGeom>
          <a:solidFill>
            <a:srgbClr val="B3B3B3"/>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34" name="Circle"/>
          <p:cNvSpPr/>
          <p:nvPr/>
        </p:nvSpPr>
        <p:spPr>
          <a:xfrm>
            <a:off x="9105245" y="2731420"/>
            <a:ext cx="463220" cy="463220"/>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35" name="Circle"/>
          <p:cNvSpPr/>
          <p:nvPr/>
        </p:nvSpPr>
        <p:spPr>
          <a:xfrm>
            <a:off x="8102492" y="904295"/>
            <a:ext cx="1016966" cy="1016966"/>
          </a:xfrm>
          <a:prstGeom prst="ellipse">
            <a:avLst/>
          </a:prstGeom>
          <a:solidFill>
            <a:srgbClr val="FFFFFF"/>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mc:AlternateContent xmlns:mc="http://schemas.openxmlformats.org/markup-compatibility/2006" xmlns:a14="http://schemas.microsoft.com/office/drawing/2010/main">
        <mc:Choice Requires="a14">
          <p:sp>
            <p:nvSpPr>
              <p:cNvPr id="136" name="Equation"/>
              <p:cNvSpPr txBox="1"/>
              <p:nvPr/>
            </p:nvSpPr>
            <p:spPr>
              <a:xfrm>
                <a:off x="8750098" y="2493739"/>
                <a:ext cx="341632" cy="438582"/>
              </a:xfrm>
              <a:prstGeom prst="rect">
                <a:avLst/>
              </a:prstGeom>
              <a:ln w="12700">
                <a:miter lim="400000"/>
              </a:ln>
            </p:spPr>
            <p:txBody>
              <a:bodyPr wrap="none" lIns="0" tIns="0" rIns="0" bIns="0">
                <a:spAutoFit/>
              </a:bodyPr>
              <a:lstStyle/>
              <a:p>
                <a:pPr defTabSz="457200" latinLnBrk="1">
                  <a:defRPr sz="1800">
                    <a:solidFill>
                      <a:srgbClr val="000000"/>
                    </a:solidFill>
                  </a:defRPr>
                </a:pPr>
                <a14:m>
                  <m:oMath xmlns:m="http://schemas.openxmlformats.org/officeDocument/2006/math">
                    <m:r>
                      <a:rPr lang="en-US" sz="2850" i="1" smtClean="0">
                        <a:solidFill>
                          <a:schemeClr val="accent6">
                            <a:lumMod val="50000"/>
                          </a:schemeClr>
                        </a:solidFill>
                        <a:latin typeface="Cambria Math" panose="02040503050406030204" pitchFamily="18" charset="0"/>
                      </a:rPr>
                      <m:t>𝐵</m:t>
                    </m:r>
                  </m:oMath>
                </a14:m>
                <a:r>
                  <a:rPr lang="en-US" sz="2850" dirty="0">
                    <a:solidFill>
                      <a:schemeClr val="accent6">
                        <a:lumMod val="50000"/>
                      </a:schemeClr>
                    </a:solidFill>
                  </a:rPr>
                  <a:t>’</a:t>
                </a:r>
              </a:p>
            </p:txBody>
          </p:sp>
        </mc:Choice>
        <mc:Fallback xmlns="">
          <p:sp>
            <p:nvSpPr>
              <p:cNvPr id="136" name="Equation"/>
              <p:cNvSpPr txBox="1">
                <a:spLocks noRot="1" noChangeAspect="1" noMove="1" noResize="1" noEditPoints="1" noAdjustHandles="1" noChangeArrowheads="1" noChangeShapeType="1" noTextEdit="1"/>
              </p:cNvSpPr>
              <p:nvPr/>
            </p:nvSpPr>
            <p:spPr>
              <a:xfrm>
                <a:off x="8750098" y="2493739"/>
                <a:ext cx="341632" cy="438582"/>
              </a:xfrm>
              <a:prstGeom prst="rect">
                <a:avLst/>
              </a:prstGeom>
              <a:blipFill>
                <a:blip r:embed="rId5"/>
                <a:stretch>
                  <a:fillRect t="-23611" r="-64286" b="-50000"/>
                </a:stretch>
              </a:blipFill>
              <a:ln w="12700">
                <a:miter lim="400000"/>
              </a:ln>
            </p:spPr>
            <p:txBody>
              <a:bodyPr/>
              <a:lstStyle/>
              <a:p>
                <a:r>
                  <a:rPr lang="en-US">
                    <a:noFill/>
                  </a:rPr>
                  <a:t> </a:t>
                </a:r>
              </a:p>
            </p:txBody>
          </p:sp>
        </mc:Fallback>
      </mc:AlternateContent>
      <p:sp>
        <p:nvSpPr>
          <p:cNvPr id="137" name="Shape"/>
          <p:cNvSpPr/>
          <p:nvPr/>
        </p:nvSpPr>
        <p:spPr>
          <a:xfrm>
            <a:off x="8975399" y="2655265"/>
            <a:ext cx="710008" cy="626663"/>
          </a:xfrm>
          <a:custGeom>
            <a:avLst/>
            <a:gdLst/>
            <a:ahLst/>
            <a:cxnLst>
              <a:cxn ang="0">
                <a:pos x="wd2" y="hd2"/>
              </a:cxn>
              <a:cxn ang="5400000">
                <a:pos x="wd2" y="hd2"/>
              </a:cxn>
              <a:cxn ang="10800000">
                <a:pos x="wd2" y="hd2"/>
              </a:cxn>
              <a:cxn ang="16200000">
                <a:pos x="wd2" y="hd2"/>
              </a:cxn>
            </a:cxnLst>
            <a:rect l="0" t="0" r="r" b="b"/>
            <a:pathLst>
              <a:path w="19531" h="20702" extrusionOk="0">
                <a:moveTo>
                  <a:pt x="6983" y="1085"/>
                </a:moveTo>
                <a:cubicBezTo>
                  <a:pt x="9570" y="-136"/>
                  <a:pt x="12526" y="-483"/>
                  <a:pt x="15044" y="864"/>
                </a:cubicBezTo>
                <a:cubicBezTo>
                  <a:pt x="17074" y="1950"/>
                  <a:pt x="18469" y="3985"/>
                  <a:pt x="19101" y="6304"/>
                </a:cubicBezTo>
                <a:cubicBezTo>
                  <a:pt x="20952" y="13096"/>
                  <a:pt x="16630" y="20033"/>
                  <a:pt x="10054" y="20660"/>
                </a:cubicBezTo>
                <a:cubicBezTo>
                  <a:pt x="5266" y="21117"/>
                  <a:pt x="872" y="17747"/>
                  <a:pt x="113" y="12770"/>
                </a:cubicBezTo>
                <a:cubicBezTo>
                  <a:pt x="-648" y="7772"/>
                  <a:pt x="2513" y="3195"/>
                  <a:pt x="6983" y="1085"/>
                </a:cubicBezTo>
                <a:close/>
              </a:path>
            </a:pathLst>
          </a:custGeom>
          <a:ln w="50800">
            <a:solidFill>
              <a:schemeClr val="accent6">
                <a:satOff val="-20754"/>
                <a:lumOff val="-16738"/>
              </a:schemeClr>
            </a:solidFill>
            <a:custDash>
              <a:ds d="200000" sp="200000"/>
            </a:custDash>
            <a:miter lim="400000"/>
          </a:ln>
        </p:spPr>
        <p:txBody>
          <a:bodyPr lIns="25400" tIns="25400" rIns="25400" bIns="25400" anchor="ctr"/>
          <a:lstStyle/>
          <a:p>
            <a:endParaRPr sz="900"/>
          </a:p>
        </p:txBody>
      </p:sp>
      <p:sp>
        <p:nvSpPr>
          <p:cNvPr id="138" name="PLAN"/>
          <p:cNvSpPr txBox="1"/>
          <p:nvPr/>
        </p:nvSpPr>
        <p:spPr>
          <a:xfrm>
            <a:off x="1013489" y="3827117"/>
            <a:ext cx="620363"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defRPr sz="4000" b="1">
                <a:solidFill>
                  <a:schemeClr val="accent2">
                    <a:hueOff val="-202083"/>
                    <a:satOff val="17755"/>
                    <a:lumOff val="-16089"/>
                  </a:schemeClr>
                </a:solidFill>
              </a:defRPr>
            </a:lvl1pPr>
          </a:lstStyle>
          <a:p>
            <a:r>
              <a:rPr sz="2000" dirty="0">
                <a:solidFill>
                  <a:schemeClr val="accent2"/>
                </a:solidFill>
              </a:rPr>
              <a:t>PLAN</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7B485-B286-4064-A3DD-1D3D2F631DB5}"/>
              </a:ext>
            </a:extLst>
          </p:cNvPr>
          <p:cNvSpPr>
            <a:spLocks noGrp="1"/>
          </p:cNvSpPr>
          <p:nvPr>
            <p:ph type="title"/>
          </p:nvPr>
        </p:nvSpPr>
        <p:spPr/>
        <p:txBody>
          <a:bodyPr/>
          <a:lstStyle/>
          <a:p>
            <a:r>
              <a:rPr lang="en-US" b="1" dirty="0">
                <a:latin typeface="+mn-lt"/>
              </a:rPr>
              <a:t>Citations by Typology</a:t>
            </a:r>
          </a:p>
        </p:txBody>
      </p:sp>
      <p:pic>
        <p:nvPicPr>
          <p:cNvPr id="11" name="Picture 10">
            <a:extLst>
              <a:ext uri="{FF2B5EF4-FFF2-40B4-BE49-F238E27FC236}">
                <a16:creationId xmlns:a16="http://schemas.microsoft.com/office/drawing/2014/main" id="{74EF6DFA-A5DB-46A8-BB7B-74592AB49EEB}"/>
              </a:ext>
            </a:extLst>
          </p:cNvPr>
          <p:cNvPicPr>
            <a:picLocks noChangeAspect="1"/>
          </p:cNvPicPr>
          <p:nvPr/>
        </p:nvPicPr>
        <p:blipFill>
          <a:blip r:embed="rId2"/>
          <a:stretch>
            <a:fillRect/>
          </a:stretch>
        </p:blipFill>
        <p:spPr>
          <a:xfrm>
            <a:off x="1910459" y="1463675"/>
            <a:ext cx="8205184" cy="5029200"/>
          </a:xfrm>
          <a:prstGeom prst="rect">
            <a:avLst/>
          </a:prstGeom>
        </p:spPr>
      </p:pic>
    </p:spTree>
    <p:extLst>
      <p:ext uri="{BB962C8B-B14F-4D97-AF65-F5344CB8AC3E}">
        <p14:creationId xmlns:p14="http://schemas.microsoft.com/office/powerpoint/2010/main" val="4244562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78BEB8-2F10-46CC-B6EC-9990A4411548}"/>
              </a:ext>
            </a:extLst>
          </p:cNvPr>
          <p:cNvSpPr txBox="1"/>
          <p:nvPr/>
        </p:nvSpPr>
        <p:spPr>
          <a:xfrm>
            <a:off x="646408" y="409175"/>
            <a:ext cx="3402022" cy="769441"/>
          </a:xfrm>
          <a:prstGeom prst="rect">
            <a:avLst/>
          </a:prstGeom>
          <a:noFill/>
        </p:spPr>
        <p:txBody>
          <a:bodyPr wrap="none" rtlCol="0">
            <a:spAutoFit/>
          </a:bodyPr>
          <a:lstStyle/>
          <a:p>
            <a:r>
              <a:rPr lang="en-US" sz="4400" dirty="0">
                <a:solidFill>
                  <a:schemeClr val="accent2"/>
                </a:solidFill>
              </a:rPr>
              <a:t>Collaborators:</a:t>
            </a:r>
          </a:p>
        </p:txBody>
      </p:sp>
      <p:sp>
        <p:nvSpPr>
          <p:cNvPr id="7" name="TextBox 6">
            <a:extLst>
              <a:ext uri="{FF2B5EF4-FFF2-40B4-BE49-F238E27FC236}">
                <a16:creationId xmlns:a16="http://schemas.microsoft.com/office/drawing/2014/main" id="{A3253CEC-38E7-48A5-9479-16F4DA1F7618}"/>
              </a:ext>
            </a:extLst>
          </p:cNvPr>
          <p:cNvSpPr txBox="1"/>
          <p:nvPr/>
        </p:nvSpPr>
        <p:spPr>
          <a:xfrm>
            <a:off x="8180790" y="3265766"/>
            <a:ext cx="4141839" cy="646331"/>
          </a:xfrm>
          <a:prstGeom prst="rect">
            <a:avLst/>
          </a:prstGeom>
          <a:noFill/>
        </p:spPr>
        <p:txBody>
          <a:bodyPr wrap="square" rtlCol="0">
            <a:spAutoFit/>
          </a:bodyPr>
          <a:lstStyle/>
          <a:p>
            <a:r>
              <a:rPr lang="en-US" dirty="0"/>
              <a:t>       Russell Funk 	   Jason Owen-Smith</a:t>
            </a:r>
          </a:p>
          <a:p>
            <a:r>
              <a:rPr lang="en-US" dirty="0"/>
              <a:t>Univ. of Minnesota     Univ. of Michigan</a:t>
            </a:r>
          </a:p>
        </p:txBody>
      </p:sp>
      <p:pic>
        <p:nvPicPr>
          <p:cNvPr id="19" name="Picture 18">
            <a:extLst>
              <a:ext uri="{FF2B5EF4-FFF2-40B4-BE49-F238E27FC236}">
                <a16:creationId xmlns:a16="http://schemas.microsoft.com/office/drawing/2014/main" id="{290B5D00-42D4-4215-B4B3-BFC4C6E35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395" y="1510826"/>
            <a:ext cx="1469134" cy="2032301"/>
          </a:xfrm>
          <a:prstGeom prst="rect">
            <a:avLst/>
          </a:prstGeom>
        </p:spPr>
      </p:pic>
      <p:pic>
        <p:nvPicPr>
          <p:cNvPr id="27" name="Picture 26">
            <a:extLst>
              <a:ext uri="{FF2B5EF4-FFF2-40B4-BE49-F238E27FC236}">
                <a16:creationId xmlns:a16="http://schemas.microsoft.com/office/drawing/2014/main" id="{A4D2F05F-B874-4034-90B3-B822936EA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7629" y="1531560"/>
            <a:ext cx="1781296" cy="1781296"/>
          </a:xfrm>
          <a:prstGeom prst="rect">
            <a:avLst/>
          </a:prstGeom>
        </p:spPr>
      </p:pic>
      <p:pic>
        <p:nvPicPr>
          <p:cNvPr id="9" name="Picture 8">
            <a:extLst>
              <a:ext uri="{FF2B5EF4-FFF2-40B4-BE49-F238E27FC236}">
                <a16:creationId xmlns:a16="http://schemas.microsoft.com/office/drawing/2014/main" id="{F2CB9899-1473-424F-890D-57C37DA98C3A}"/>
              </a:ext>
            </a:extLst>
          </p:cNvPr>
          <p:cNvPicPr>
            <a:picLocks noChangeAspect="1"/>
          </p:cNvPicPr>
          <p:nvPr/>
        </p:nvPicPr>
        <p:blipFill>
          <a:blip r:embed="rId4"/>
          <a:stretch>
            <a:fillRect/>
          </a:stretch>
        </p:blipFill>
        <p:spPr>
          <a:xfrm>
            <a:off x="10109786" y="1531559"/>
            <a:ext cx="1894138" cy="1781296"/>
          </a:xfrm>
          <a:prstGeom prst="rect">
            <a:avLst/>
          </a:prstGeom>
        </p:spPr>
      </p:pic>
      <p:pic>
        <p:nvPicPr>
          <p:cNvPr id="11" name="Picture 10">
            <a:extLst>
              <a:ext uri="{FF2B5EF4-FFF2-40B4-BE49-F238E27FC236}">
                <a16:creationId xmlns:a16="http://schemas.microsoft.com/office/drawing/2014/main" id="{441034C4-9BAB-4379-9500-4F4EC40F5C79}"/>
              </a:ext>
            </a:extLst>
          </p:cNvPr>
          <p:cNvPicPr>
            <a:picLocks noChangeAspect="1"/>
          </p:cNvPicPr>
          <p:nvPr/>
        </p:nvPicPr>
        <p:blipFill>
          <a:blip r:embed="rId5"/>
          <a:stretch>
            <a:fillRect/>
          </a:stretch>
        </p:blipFill>
        <p:spPr>
          <a:xfrm>
            <a:off x="238939" y="1510633"/>
            <a:ext cx="1825014" cy="2032689"/>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9D341DD9-61E2-4CAC-97BA-128BAD5179EC}"/>
              </a:ext>
            </a:extLst>
          </p:cNvPr>
          <p:cNvPicPr>
            <a:picLocks noChangeAspect="1"/>
          </p:cNvPicPr>
          <p:nvPr/>
        </p:nvPicPr>
        <p:blipFill>
          <a:blip r:embed="rId6"/>
          <a:stretch>
            <a:fillRect/>
          </a:stretch>
        </p:blipFill>
        <p:spPr>
          <a:xfrm>
            <a:off x="4328515" y="409175"/>
            <a:ext cx="2812088" cy="2109067"/>
          </a:xfrm>
          <a:prstGeom prst="rect">
            <a:avLst/>
          </a:prstGeom>
        </p:spPr>
      </p:pic>
      <p:sp>
        <p:nvSpPr>
          <p:cNvPr id="10" name="TextBox 9">
            <a:extLst>
              <a:ext uri="{FF2B5EF4-FFF2-40B4-BE49-F238E27FC236}">
                <a16:creationId xmlns:a16="http://schemas.microsoft.com/office/drawing/2014/main" id="{D6A4D1B8-A0B8-454E-A9F1-75297AC8107E}"/>
              </a:ext>
            </a:extLst>
          </p:cNvPr>
          <p:cNvSpPr txBox="1"/>
          <p:nvPr/>
        </p:nvSpPr>
        <p:spPr>
          <a:xfrm>
            <a:off x="3979793" y="2557338"/>
            <a:ext cx="4006842" cy="923330"/>
          </a:xfrm>
          <a:prstGeom prst="rect">
            <a:avLst/>
          </a:prstGeom>
          <a:noFill/>
        </p:spPr>
        <p:txBody>
          <a:bodyPr wrap="square">
            <a:spAutoFit/>
          </a:bodyPr>
          <a:lstStyle/>
          <a:p>
            <a:r>
              <a:rPr lang="en-US" sz="1800" dirty="0"/>
              <a:t>Ethan </a:t>
            </a:r>
            <a:r>
              <a:rPr lang="en-US" sz="1800" dirty="0" err="1"/>
              <a:t>Scheelk</a:t>
            </a:r>
            <a:r>
              <a:rPr lang="en-US" sz="1800" dirty="0"/>
              <a:t>             Gavin </a:t>
            </a:r>
            <a:r>
              <a:rPr lang="en-US" sz="1800" dirty="0" err="1"/>
              <a:t>Engelstad</a:t>
            </a:r>
            <a:endParaRPr lang="en-US" sz="1800" dirty="0"/>
          </a:p>
          <a:p>
            <a:r>
              <a:rPr lang="en-US" dirty="0"/>
              <a:t>    Lucia Luo              Frances McConnell</a:t>
            </a:r>
          </a:p>
          <a:p>
            <a:r>
              <a:rPr lang="en-US" dirty="0"/>
              <a:t>             </a:t>
            </a:r>
          </a:p>
        </p:txBody>
      </p:sp>
      <p:pic>
        <p:nvPicPr>
          <p:cNvPr id="3" name="Picture 2">
            <a:extLst>
              <a:ext uri="{FF2B5EF4-FFF2-40B4-BE49-F238E27FC236}">
                <a16:creationId xmlns:a16="http://schemas.microsoft.com/office/drawing/2014/main" id="{D567C6E7-3E4F-4E37-89B1-BE8D4C9874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2377" y="4005462"/>
            <a:ext cx="2087251" cy="2185092"/>
          </a:xfrm>
          <a:prstGeom prst="rect">
            <a:avLst/>
          </a:prstGeom>
        </p:spPr>
      </p:pic>
      <p:sp>
        <p:nvSpPr>
          <p:cNvPr id="13" name="TextBox 12">
            <a:extLst>
              <a:ext uri="{FF2B5EF4-FFF2-40B4-BE49-F238E27FC236}">
                <a16:creationId xmlns:a16="http://schemas.microsoft.com/office/drawing/2014/main" id="{1A55F316-125C-4960-AE3A-2E488E0DFB02}"/>
              </a:ext>
            </a:extLst>
          </p:cNvPr>
          <p:cNvSpPr txBox="1"/>
          <p:nvPr/>
        </p:nvSpPr>
        <p:spPr>
          <a:xfrm>
            <a:off x="498752" y="3525206"/>
            <a:ext cx="3289477" cy="369332"/>
          </a:xfrm>
          <a:prstGeom prst="rect">
            <a:avLst/>
          </a:prstGeom>
          <a:noFill/>
        </p:spPr>
        <p:txBody>
          <a:bodyPr wrap="square">
            <a:spAutoFit/>
          </a:bodyPr>
          <a:lstStyle/>
          <a:p>
            <a:r>
              <a:rPr lang="en-US" dirty="0" err="1"/>
              <a:t>Jingyi</a:t>
            </a:r>
            <a:r>
              <a:rPr lang="en-US" dirty="0"/>
              <a:t> Guan       Adam Schroeder</a:t>
            </a:r>
          </a:p>
        </p:txBody>
      </p:sp>
      <p:pic>
        <p:nvPicPr>
          <p:cNvPr id="12" name="Picture 11">
            <a:extLst>
              <a:ext uri="{FF2B5EF4-FFF2-40B4-BE49-F238E27FC236}">
                <a16:creationId xmlns:a16="http://schemas.microsoft.com/office/drawing/2014/main" id="{E430E544-BA49-4C51-AA97-AC338BCEBC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9628" y="4016918"/>
            <a:ext cx="1452718" cy="2177989"/>
          </a:xfrm>
          <a:prstGeom prst="rect">
            <a:avLst/>
          </a:prstGeom>
        </p:spPr>
      </p:pic>
      <p:pic>
        <p:nvPicPr>
          <p:cNvPr id="15" name="Picture 14">
            <a:extLst>
              <a:ext uri="{FF2B5EF4-FFF2-40B4-BE49-F238E27FC236}">
                <a16:creationId xmlns:a16="http://schemas.microsoft.com/office/drawing/2014/main" id="{7E7831CF-2689-42E8-8C2C-BEE94FE575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1648" y="4001109"/>
            <a:ext cx="2185093" cy="2185093"/>
          </a:xfrm>
          <a:prstGeom prst="rect">
            <a:avLst/>
          </a:prstGeom>
        </p:spPr>
      </p:pic>
      <p:pic>
        <p:nvPicPr>
          <p:cNvPr id="17" name="Picture 16">
            <a:extLst>
              <a:ext uri="{FF2B5EF4-FFF2-40B4-BE49-F238E27FC236}">
                <a16:creationId xmlns:a16="http://schemas.microsoft.com/office/drawing/2014/main" id="{69B64E4C-5268-4F80-B0F1-619709A4F2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37995" y="4006839"/>
            <a:ext cx="2400812" cy="2182339"/>
          </a:xfrm>
          <a:prstGeom prst="rect">
            <a:avLst/>
          </a:prstGeom>
        </p:spPr>
      </p:pic>
      <p:pic>
        <p:nvPicPr>
          <p:cNvPr id="20" name="Picture 19">
            <a:extLst>
              <a:ext uri="{FF2B5EF4-FFF2-40B4-BE49-F238E27FC236}">
                <a16:creationId xmlns:a16="http://schemas.microsoft.com/office/drawing/2014/main" id="{30C02F4B-F5E4-4E76-8AD4-BEB1D80B45D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32346" y="4011189"/>
            <a:ext cx="1633492" cy="2177989"/>
          </a:xfrm>
          <a:prstGeom prst="rect">
            <a:avLst/>
          </a:prstGeom>
        </p:spPr>
      </p:pic>
      <p:sp>
        <p:nvSpPr>
          <p:cNvPr id="25" name="TextBox 24">
            <a:extLst>
              <a:ext uri="{FF2B5EF4-FFF2-40B4-BE49-F238E27FC236}">
                <a16:creationId xmlns:a16="http://schemas.microsoft.com/office/drawing/2014/main" id="{1511AE54-7B1F-4E84-A1CF-B43A1C8036D9}"/>
              </a:ext>
            </a:extLst>
          </p:cNvPr>
          <p:cNvSpPr txBox="1"/>
          <p:nvPr/>
        </p:nvSpPr>
        <p:spPr>
          <a:xfrm>
            <a:off x="1785681" y="6125659"/>
            <a:ext cx="8827368" cy="646331"/>
          </a:xfrm>
          <a:prstGeom prst="rect">
            <a:avLst/>
          </a:prstGeom>
          <a:noFill/>
        </p:spPr>
        <p:txBody>
          <a:bodyPr wrap="square">
            <a:spAutoFit/>
          </a:bodyPr>
          <a:lstStyle/>
          <a:p>
            <a:r>
              <a:rPr lang="en-US" dirty="0"/>
              <a:t>Tanisha </a:t>
            </a:r>
            <a:r>
              <a:rPr lang="en-US" dirty="0" err="1"/>
              <a:t>Dodla</a:t>
            </a:r>
            <a:r>
              <a:rPr lang="en-US" dirty="0"/>
              <a:t>                  Nadezhda            Gavin </a:t>
            </a:r>
            <a:r>
              <a:rPr lang="en-US" dirty="0" err="1"/>
              <a:t>Engelstad</a:t>
            </a:r>
            <a:r>
              <a:rPr lang="en-US" dirty="0"/>
              <a:t>	    Floyd Liu	Tam Nguyen</a:t>
            </a:r>
          </a:p>
          <a:p>
            <a:r>
              <a:rPr lang="en-US" dirty="0"/>
              <a:t>		 Dominguez Salinas</a:t>
            </a:r>
          </a:p>
        </p:txBody>
      </p:sp>
    </p:spTree>
    <p:extLst>
      <p:ext uri="{BB962C8B-B14F-4D97-AF65-F5344CB8AC3E}">
        <p14:creationId xmlns:p14="http://schemas.microsoft.com/office/powerpoint/2010/main" val="738466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46C1-79C4-4316-AB5A-7A2BDCAE936B}"/>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FFDDE21F-1A6E-4ACF-AE20-993DB33A40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7301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7C7AE4-FA7E-413C-B09A-7D918AA330DC}"/>
              </a:ext>
            </a:extLst>
          </p:cNvPr>
          <p:cNvSpPr>
            <a:spLocks noGrp="1"/>
          </p:cNvSpPr>
          <p:nvPr>
            <p:ph idx="1"/>
          </p:nvPr>
        </p:nvSpPr>
        <p:spPr/>
        <p:txBody>
          <a:bodyPr>
            <a:normAutofit/>
          </a:bodyPr>
          <a:lstStyle/>
          <a:p>
            <a:r>
              <a:rPr lang="en-US" dirty="0"/>
              <a:t>U-match/OAT provide a flexible means to solve diverse problems in applied homological algebra</a:t>
            </a:r>
          </a:p>
          <a:p>
            <a:pPr lvl="1"/>
            <a:r>
              <a:rPr lang="en-US" dirty="0"/>
              <a:t>Computing bases for subspaces of cycles and boundaries</a:t>
            </a:r>
          </a:p>
          <a:p>
            <a:pPr lvl="1"/>
            <a:r>
              <a:rPr lang="en-US" dirty="0"/>
              <a:t>Cycle representatives</a:t>
            </a:r>
          </a:p>
          <a:p>
            <a:pPr lvl="1"/>
            <a:r>
              <a:rPr lang="en-US" dirty="0"/>
              <a:t>Access to underlying chain bases and matrices</a:t>
            </a:r>
          </a:p>
          <a:p>
            <a:pPr lvl="1"/>
            <a:r>
              <a:rPr lang="en-US" dirty="0"/>
              <a:t>Optimal cycle representatives</a:t>
            </a:r>
          </a:p>
          <a:p>
            <a:r>
              <a:rPr lang="en-US" dirty="0"/>
              <a:t>Minimal cycle reps are important to put cycles in context of data</a:t>
            </a:r>
            <a:endParaRPr lang="en-US" dirty="0">
              <a:latin typeface="Lucida Calligraphy" panose="03010101010101010101" pitchFamily="66" charset="0"/>
            </a:endParaRPr>
          </a:p>
          <a:p>
            <a:r>
              <a:rPr lang="en-US" dirty="0"/>
              <a:t>Lots of potential cool applications (like knowledge networks)!</a:t>
            </a:r>
          </a:p>
        </p:txBody>
      </p:sp>
      <p:sp>
        <p:nvSpPr>
          <p:cNvPr id="5" name="Title 4">
            <a:extLst>
              <a:ext uri="{FF2B5EF4-FFF2-40B4-BE49-F238E27FC236}">
                <a16:creationId xmlns:a16="http://schemas.microsoft.com/office/drawing/2014/main" id="{091BEED6-3EE2-4434-BC87-CB13ECA898A3}"/>
              </a:ext>
            </a:extLst>
          </p:cNvPr>
          <p:cNvSpPr>
            <a:spLocks noGrp="1"/>
          </p:cNvSpPr>
          <p:nvPr>
            <p:ph type="title"/>
          </p:nvPr>
        </p:nvSpPr>
        <p:spPr/>
        <p:txBody>
          <a:bodyPr/>
          <a:lstStyle/>
          <a:p>
            <a:r>
              <a:rPr lang="en-US" b="1" dirty="0">
                <a:latin typeface="+mn-lt"/>
              </a:rPr>
              <a:t>Minimal Cycle Reps</a:t>
            </a:r>
          </a:p>
        </p:txBody>
      </p:sp>
    </p:spTree>
    <p:extLst>
      <p:ext uri="{BB962C8B-B14F-4D97-AF65-F5344CB8AC3E}">
        <p14:creationId xmlns:p14="http://schemas.microsoft.com/office/powerpoint/2010/main" val="37598130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65B8D2-9D0A-448B-9718-FEEB1BFF46ED}"/>
              </a:ext>
            </a:extLst>
          </p:cNvPr>
          <p:cNvSpPr txBox="1"/>
          <p:nvPr/>
        </p:nvSpPr>
        <p:spPr>
          <a:xfrm>
            <a:off x="665635" y="584194"/>
            <a:ext cx="2716128" cy="746358"/>
          </a:xfrm>
          <a:prstGeom prst="rect">
            <a:avLst/>
          </a:prstGeom>
          <a:noFill/>
        </p:spPr>
        <p:txBody>
          <a:bodyPr wrap="none" rtlCol="0">
            <a:spAutoFit/>
          </a:bodyPr>
          <a:lstStyle/>
          <a:p>
            <a:r>
              <a:rPr lang="en-US" sz="4250" b="1" dirty="0"/>
              <a:t>Questions?</a:t>
            </a:r>
          </a:p>
        </p:txBody>
      </p:sp>
      <p:sp>
        <p:nvSpPr>
          <p:cNvPr id="8" name="TextBox 7">
            <a:extLst>
              <a:ext uri="{FF2B5EF4-FFF2-40B4-BE49-F238E27FC236}">
                <a16:creationId xmlns:a16="http://schemas.microsoft.com/office/drawing/2014/main" id="{2E9CAF14-0B15-4AF5-ABBE-42F680ADC02A}"/>
              </a:ext>
            </a:extLst>
          </p:cNvPr>
          <p:cNvSpPr txBox="1"/>
          <p:nvPr/>
        </p:nvSpPr>
        <p:spPr>
          <a:xfrm>
            <a:off x="3115962" y="1967375"/>
            <a:ext cx="6666569" cy="1015663"/>
          </a:xfrm>
          <a:prstGeom prst="rect">
            <a:avLst/>
          </a:prstGeom>
          <a:noFill/>
        </p:spPr>
        <p:txBody>
          <a:bodyPr wrap="none" rtlCol="0">
            <a:spAutoFit/>
          </a:bodyPr>
          <a:lstStyle/>
          <a:p>
            <a:r>
              <a:rPr lang="en-US" sz="2000" dirty="0"/>
              <a:t>Lori Ziegelmeier</a:t>
            </a:r>
          </a:p>
          <a:p>
            <a:r>
              <a:rPr lang="en-US" sz="2000" dirty="0">
                <a:hlinkClick r:id="rId2"/>
              </a:rPr>
              <a:t>lziegel1@Macalester.edu</a:t>
            </a:r>
            <a:endParaRPr lang="en-US" sz="2000" dirty="0"/>
          </a:p>
          <a:p>
            <a:r>
              <a:rPr lang="en-US" sz="2000" dirty="0"/>
              <a:t>Department of Mathematics, Statistics, and Computer Science</a:t>
            </a:r>
          </a:p>
        </p:txBody>
      </p:sp>
      <p:pic>
        <p:nvPicPr>
          <p:cNvPr id="11" name="Picture 10">
            <a:extLst>
              <a:ext uri="{FF2B5EF4-FFF2-40B4-BE49-F238E27FC236}">
                <a16:creationId xmlns:a16="http://schemas.microsoft.com/office/drawing/2014/main" id="{12385773-580D-4973-833E-05471547E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962" y="3252940"/>
            <a:ext cx="4405548" cy="1122863"/>
          </a:xfrm>
          <a:prstGeom prst="rect">
            <a:avLst/>
          </a:prstGeom>
        </p:spPr>
      </p:pic>
      <p:pic>
        <p:nvPicPr>
          <p:cNvPr id="13" name="Picture 12">
            <a:extLst>
              <a:ext uri="{FF2B5EF4-FFF2-40B4-BE49-F238E27FC236}">
                <a16:creationId xmlns:a16="http://schemas.microsoft.com/office/drawing/2014/main" id="{952F0B63-D0F7-4659-B1A7-408574BFB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433426"/>
            <a:ext cx="598103" cy="600773"/>
          </a:xfrm>
          <a:prstGeom prst="rect">
            <a:avLst/>
          </a:prstGeom>
        </p:spPr>
      </p:pic>
      <p:sp>
        <p:nvSpPr>
          <p:cNvPr id="14" name="TextBox 13">
            <a:extLst>
              <a:ext uri="{FF2B5EF4-FFF2-40B4-BE49-F238E27FC236}">
                <a16:creationId xmlns:a16="http://schemas.microsoft.com/office/drawing/2014/main" id="{83E11B89-200A-489B-A6B0-E39C439924B0}"/>
              </a:ext>
            </a:extLst>
          </p:cNvPr>
          <p:cNvSpPr txBox="1"/>
          <p:nvPr/>
        </p:nvSpPr>
        <p:spPr>
          <a:xfrm>
            <a:off x="750503" y="4564536"/>
            <a:ext cx="5407249" cy="338554"/>
          </a:xfrm>
          <a:prstGeom prst="rect">
            <a:avLst/>
          </a:prstGeom>
          <a:noFill/>
        </p:spPr>
        <p:txBody>
          <a:bodyPr wrap="none" rtlCol="0">
            <a:spAutoFit/>
          </a:bodyPr>
          <a:lstStyle/>
          <a:p>
            <a:r>
              <a:rPr lang="en-US" sz="1600" dirty="0"/>
              <a:t>Supported by NSF:CDS&amp;E-MSS-1854703 and NSF:BCS-2318171</a:t>
            </a:r>
          </a:p>
        </p:txBody>
      </p:sp>
      <p:sp>
        <p:nvSpPr>
          <p:cNvPr id="15" name="TextBox 14">
            <a:extLst>
              <a:ext uri="{FF2B5EF4-FFF2-40B4-BE49-F238E27FC236}">
                <a16:creationId xmlns:a16="http://schemas.microsoft.com/office/drawing/2014/main" id="{C501211F-ECC1-4DF7-9556-8F80B20181F5}"/>
              </a:ext>
            </a:extLst>
          </p:cNvPr>
          <p:cNvSpPr txBox="1"/>
          <p:nvPr/>
        </p:nvSpPr>
        <p:spPr>
          <a:xfrm>
            <a:off x="152400" y="5430378"/>
            <a:ext cx="7063946" cy="1569660"/>
          </a:xfrm>
          <a:prstGeom prst="rect">
            <a:avLst/>
          </a:prstGeom>
          <a:noFill/>
        </p:spPr>
        <p:txBody>
          <a:bodyPr wrap="square" rtlCol="0">
            <a:spAutoFit/>
          </a:bodyPr>
          <a:lstStyle/>
          <a:p>
            <a:r>
              <a:rPr lang="en-US" sz="1600" dirty="0"/>
              <a:t>Join </a:t>
            </a:r>
            <a:r>
              <a:rPr lang="en-US" sz="1600" dirty="0" err="1"/>
              <a:t>WinCompTop</a:t>
            </a:r>
            <a:r>
              <a:rPr lang="en-US" sz="1600" dirty="0"/>
              <a:t>: </a:t>
            </a:r>
          </a:p>
          <a:p>
            <a:r>
              <a:rPr lang="en-US" sz="1600" dirty="0"/>
              <a:t>Send blank email to</a:t>
            </a:r>
          </a:p>
          <a:p>
            <a:r>
              <a:rPr lang="en-US" sz="1600" dirty="0"/>
              <a:t>         </a:t>
            </a:r>
            <a:r>
              <a:rPr lang="en-US" sz="1600" dirty="0">
                <a:hlinkClick r:id="rId5"/>
              </a:rPr>
              <a:t>WinCompTop+subscribe@googlegroups.com</a:t>
            </a:r>
            <a:endParaRPr lang="en-US" sz="1600" dirty="0"/>
          </a:p>
          <a:p>
            <a:r>
              <a:rPr lang="en-US" sz="1600" dirty="0"/>
              <a:t>Submit </a:t>
            </a:r>
            <a:r>
              <a:rPr lang="en-US" sz="1600"/>
              <a:t>papers to: </a:t>
            </a:r>
            <a:endParaRPr lang="en-US" sz="1600" dirty="0"/>
          </a:p>
          <a:p>
            <a:r>
              <a:rPr lang="en-US" sz="1600" dirty="0"/>
              <a:t>         La </a:t>
            </a:r>
            <a:r>
              <a:rPr lang="en-US" sz="1600" dirty="0" err="1"/>
              <a:t>Matematica</a:t>
            </a:r>
            <a:r>
              <a:rPr lang="en-US" sz="1600" dirty="0"/>
              <a:t> article collection on Applied and Computational Topology</a:t>
            </a:r>
          </a:p>
          <a:p>
            <a:endParaRPr lang="en-US" sz="1600" dirty="0"/>
          </a:p>
        </p:txBody>
      </p:sp>
    </p:spTree>
    <p:extLst>
      <p:ext uri="{BB962C8B-B14F-4D97-AF65-F5344CB8AC3E}">
        <p14:creationId xmlns:p14="http://schemas.microsoft.com/office/powerpoint/2010/main" val="132511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6072-0AE5-474F-8F31-85ADCAE87FEA}"/>
              </a:ext>
            </a:extLst>
          </p:cNvPr>
          <p:cNvSpPr>
            <a:spLocks noGrp="1"/>
          </p:cNvSpPr>
          <p:nvPr>
            <p:ph type="title"/>
          </p:nvPr>
        </p:nvSpPr>
        <p:spPr/>
        <p:txBody>
          <a:bodyPr/>
          <a:lstStyle/>
          <a:p>
            <a:r>
              <a:rPr lang="en-US" dirty="0"/>
              <a:t>Background</a:t>
            </a:r>
          </a:p>
        </p:txBody>
      </p:sp>
      <p:sp>
        <p:nvSpPr>
          <p:cNvPr id="3" name="Text Placeholder 2">
            <a:extLst>
              <a:ext uri="{FF2B5EF4-FFF2-40B4-BE49-F238E27FC236}">
                <a16:creationId xmlns:a16="http://schemas.microsoft.com/office/drawing/2014/main" id="{94A0A94C-A7CD-4B85-9C29-A3F77B2E25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583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motivation: mimic the mind’s eye with a union of balls"/>
          <p:cNvSpPr txBox="1">
            <a:spLocks noGrp="1"/>
          </p:cNvSpPr>
          <p:nvPr>
            <p:ph type="title" idx="4294967295"/>
          </p:nvPr>
        </p:nvSpPr>
        <p:spPr>
          <a:xfrm>
            <a:off x="690140" y="919618"/>
            <a:ext cx="10105306" cy="1170930"/>
          </a:xfrm>
          <a:prstGeom prst="rect">
            <a:avLst/>
          </a:prstGeom>
        </p:spPr>
        <p:txBody>
          <a:bodyPr>
            <a:normAutofit/>
          </a:bodyPr>
          <a:lstStyle/>
          <a:p>
            <a:pPr>
              <a:defRPr sz="6500" b="0" spc="-130"/>
            </a:pPr>
            <a:r>
              <a:rPr lang="en-US" sz="3600" dirty="0"/>
              <a:t>motivation: </a:t>
            </a:r>
            <a:r>
              <a:rPr lang="en-US" sz="3600" dirty="0">
                <a:solidFill>
                  <a:schemeClr val="accent2"/>
                </a:solidFill>
              </a:rPr>
              <a:t>finding loops in a topological space</a:t>
            </a:r>
            <a:endParaRPr sz="3600" dirty="0">
              <a:solidFill>
                <a:schemeClr val="accent2"/>
              </a:solidFill>
            </a:endParaRPr>
          </a:p>
        </p:txBody>
      </p:sp>
      <p:sp>
        <p:nvSpPr>
          <p:cNvPr id="201" name="What is persistent homology?"/>
          <p:cNvSpPr txBox="1"/>
          <p:nvPr/>
        </p:nvSpPr>
        <p:spPr>
          <a:xfrm>
            <a:off x="690140" y="203036"/>
            <a:ext cx="10985501"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algn="l">
              <a:lnSpc>
                <a:spcPct val="80000"/>
              </a:lnSpc>
              <a:defRPr sz="8500" b="1" spc="-170">
                <a:solidFill>
                  <a:srgbClr val="000000"/>
                </a:solidFill>
              </a:defRPr>
            </a:lvl1pPr>
          </a:lstStyle>
          <a:p>
            <a:r>
              <a:rPr sz="4250" dirty="0"/>
              <a:t>What is homology?</a:t>
            </a:r>
          </a:p>
        </p:txBody>
      </p:sp>
      <p:pic>
        <p:nvPicPr>
          <p:cNvPr id="5" name="Picture 4">
            <a:extLst>
              <a:ext uri="{FF2B5EF4-FFF2-40B4-BE49-F238E27FC236}">
                <a16:creationId xmlns:a16="http://schemas.microsoft.com/office/drawing/2014/main" id="{FB970731-DBB6-46CE-A282-1CDB57F92315}"/>
              </a:ext>
            </a:extLst>
          </p:cNvPr>
          <p:cNvPicPr>
            <a:picLocks noChangeAspect="1"/>
          </p:cNvPicPr>
          <p:nvPr/>
        </p:nvPicPr>
        <p:blipFill>
          <a:blip r:embed="rId3"/>
          <a:stretch>
            <a:fillRect/>
          </a:stretch>
        </p:blipFill>
        <p:spPr>
          <a:xfrm>
            <a:off x="169744" y="2996771"/>
            <a:ext cx="3199405" cy="2641438"/>
          </a:xfrm>
          <a:prstGeom prst="rect">
            <a:avLst/>
          </a:prstGeom>
        </p:spPr>
      </p:pic>
      <p:pic>
        <p:nvPicPr>
          <p:cNvPr id="6" name="Picture 5">
            <a:extLst>
              <a:ext uri="{FF2B5EF4-FFF2-40B4-BE49-F238E27FC236}">
                <a16:creationId xmlns:a16="http://schemas.microsoft.com/office/drawing/2014/main" id="{4A494407-C821-4663-84F4-B0887E8254FE}"/>
              </a:ext>
            </a:extLst>
          </p:cNvPr>
          <p:cNvPicPr>
            <a:picLocks noChangeAspect="1"/>
          </p:cNvPicPr>
          <p:nvPr/>
        </p:nvPicPr>
        <p:blipFill>
          <a:blip r:embed="rId4"/>
          <a:stretch>
            <a:fillRect/>
          </a:stretch>
        </p:blipFill>
        <p:spPr>
          <a:xfrm>
            <a:off x="3151799" y="1712318"/>
            <a:ext cx="6612583" cy="1170931"/>
          </a:xfrm>
          <a:prstGeom prst="rect">
            <a:avLst/>
          </a:prstGeom>
        </p:spPr>
      </p:pic>
      <p:pic>
        <p:nvPicPr>
          <p:cNvPr id="7" name="Picture 6">
            <a:extLst>
              <a:ext uri="{FF2B5EF4-FFF2-40B4-BE49-F238E27FC236}">
                <a16:creationId xmlns:a16="http://schemas.microsoft.com/office/drawing/2014/main" id="{8745E61D-6F7C-45A6-ADE2-EEFE924C154D}"/>
              </a:ext>
            </a:extLst>
          </p:cNvPr>
          <p:cNvPicPr>
            <a:picLocks noChangeAspect="1"/>
          </p:cNvPicPr>
          <p:nvPr/>
        </p:nvPicPr>
        <p:blipFill>
          <a:blip r:embed="rId5"/>
          <a:stretch>
            <a:fillRect/>
          </a:stretch>
        </p:blipFill>
        <p:spPr>
          <a:xfrm>
            <a:off x="5201409" y="3210051"/>
            <a:ext cx="2938131" cy="2133864"/>
          </a:xfrm>
          <a:prstGeom prst="rect">
            <a:avLst/>
          </a:prstGeom>
        </p:spPr>
      </p:pic>
      <mc:AlternateContent xmlns:mc="http://schemas.openxmlformats.org/markup-compatibility/2006" xmlns:a14="http://schemas.microsoft.com/office/drawing/2010/main">
        <mc:Choice Requires="a14">
          <p:sp>
            <p:nvSpPr>
              <p:cNvPr id="12" name="Equation">
                <a:extLst>
                  <a:ext uri="{FF2B5EF4-FFF2-40B4-BE49-F238E27FC236}">
                    <a16:creationId xmlns:a16="http://schemas.microsoft.com/office/drawing/2014/main" id="{C9C45A1B-33E5-4482-B572-665061BF6F09}"/>
                  </a:ext>
                </a:extLst>
              </p:cNvPr>
              <p:cNvSpPr txBox="1"/>
              <p:nvPr/>
            </p:nvSpPr>
            <p:spPr>
              <a:xfrm>
                <a:off x="4570944" y="2279702"/>
                <a:ext cx="749441" cy="3439403"/>
              </a:xfrm>
              <a:prstGeom prst="rect">
                <a:avLst/>
              </a:prstGeom>
              <a:ln w="12700">
                <a:miter lim="400000"/>
              </a:ln>
            </p:spPr>
            <p:txBody>
              <a:bodyPr wrap="square" lIns="0" tIns="0" rIns="0" bIns="0">
                <a:spAutoFit/>
              </a:bodyPr>
              <a:lstStyle/>
              <a:p>
                <a:pPr defTabSz="457200" latinLnBrk="1">
                  <a:defRPr sz="1800">
                    <a:solidFill>
                      <a:srgbClr val="000000"/>
                    </a:solidFill>
                  </a:defRPr>
                </a:pPr>
                <a14:m>
                  <m:oMathPara xmlns:m="http://schemas.openxmlformats.org/officeDocument/2006/math">
                    <m:oMathParaPr>
                      <m:jc m:val="centerGroup"/>
                    </m:oMathParaPr>
                    <m:oMath xmlns:m="http://schemas.openxmlformats.org/officeDocument/2006/math">
                      <m:r>
                        <a:rPr sz="22350" i="1">
                          <a:solidFill>
                            <a:srgbClr val="5E5E5E"/>
                          </a:solidFill>
                          <a:latin typeface="Cambria Math" panose="02040503050406030204" pitchFamily="18" charset="0"/>
                        </a:rPr>
                        <m:t>{</m:t>
                      </m:r>
                    </m:oMath>
                  </m:oMathPara>
                </a14:m>
                <a:endParaRPr sz="22350" dirty="0">
                  <a:solidFill>
                    <a:srgbClr val="5E5E5E"/>
                  </a:solidFill>
                </a:endParaRPr>
              </a:p>
            </p:txBody>
          </p:sp>
        </mc:Choice>
        <mc:Fallback xmlns="">
          <p:sp>
            <p:nvSpPr>
              <p:cNvPr id="12" name="Equation">
                <a:extLst>
                  <a:ext uri="{FF2B5EF4-FFF2-40B4-BE49-F238E27FC236}">
                    <a16:creationId xmlns:a16="http://schemas.microsoft.com/office/drawing/2014/main" id="{C9C45A1B-33E5-4482-B572-665061BF6F09}"/>
                  </a:ext>
                </a:extLst>
              </p:cNvPr>
              <p:cNvSpPr txBox="1">
                <a:spLocks noRot="1" noChangeAspect="1" noMove="1" noResize="1" noEditPoints="1" noAdjustHandles="1" noChangeArrowheads="1" noChangeShapeType="1" noTextEdit="1"/>
              </p:cNvSpPr>
              <p:nvPr/>
            </p:nvSpPr>
            <p:spPr>
              <a:xfrm>
                <a:off x="4570944" y="2279702"/>
                <a:ext cx="749441" cy="3439403"/>
              </a:xfrm>
              <a:prstGeom prst="rect">
                <a:avLst/>
              </a:prstGeom>
              <a:blipFill>
                <a:blip r:embed="rId6"/>
                <a:stretch>
                  <a:fillRect r="-35772"/>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nested…">
                <a:extLst>
                  <a:ext uri="{FF2B5EF4-FFF2-40B4-BE49-F238E27FC236}">
                    <a16:creationId xmlns:a16="http://schemas.microsoft.com/office/drawing/2014/main" id="{4A98428B-CAF3-479D-9A9F-CC723189B5ED}"/>
                  </a:ext>
                </a:extLst>
              </p:cNvPr>
              <p:cNvSpPr txBox="1"/>
              <p:nvPr/>
            </p:nvSpPr>
            <p:spPr>
              <a:xfrm>
                <a:off x="3600550" y="3705023"/>
                <a:ext cx="1116972" cy="97462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25400" tIns="25400" rIns="25400" bIns="25400" anchor="ctr">
                <a:spAutoFit/>
              </a:bodyPr>
              <a:lstStyle/>
              <a:p>
                <a:pPr algn="ctr">
                  <a:defRPr sz="4000">
                    <a:solidFill>
                      <a:srgbClr val="000000"/>
                    </a:solidFill>
                  </a:defRPr>
                </a:pPr>
                <a:r>
                  <a:rPr lang="en-US" sz="2000" dirty="0"/>
                  <a:t>Boundary </a:t>
                </a:r>
              </a:p>
              <a:p>
                <a:pPr algn="ctr">
                  <a:defRPr sz="4000">
                    <a:solidFill>
                      <a:srgbClr val="000000"/>
                    </a:solidFill>
                  </a:defRPr>
                </a:pPr>
                <a:r>
                  <a:rPr lang="en-US" sz="2000" dirty="0"/>
                  <a:t>matrix </a:t>
                </a:r>
              </a:p>
              <a:p>
                <a:pPr algn="ctr">
                  <a:defRPr sz="4000">
                    <a:solidFill>
                      <a:srgbClr val="000000"/>
                    </a:solidFill>
                  </a:defRPr>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𝑋</m:t>
                          </m:r>
                        </m:sup>
                      </m:sSup>
                    </m:oMath>
                  </m:oMathPara>
                </a14:m>
                <a:endParaRPr sz="2000" dirty="0"/>
              </a:p>
            </p:txBody>
          </p:sp>
        </mc:Choice>
        <mc:Fallback xmlns="">
          <p:sp>
            <p:nvSpPr>
              <p:cNvPr id="13" name="nested…">
                <a:extLst>
                  <a:ext uri="{FF2B5EF4-FFF2-40B4-BE49-F238E27FC236}">
                    <a16:creationId xmlns:a16="http://schemas.microsoft.com/office/drawing/2014/main" id="{4A98428B-CAF3-479D-9A9F-CC723189B5ED}"/>
                  </a:ext>
                </a:extLst>
              </p:cNvPr>
              <p:cNvSpPr txBox="1">
                <a:spLocks noRot="1" noChangeAspect="1" noMove="1" noResize="1" noEditPoints="1" noAdjustHandles="1" noChangeArrowheads="1" noChangeShapeType="1" noTextEdit="1"/>
              </p:cNvSpPr>
              <p:nvPr/>
            </p:nvSpPr>
            <p:spPr>
              <a:xfrm>
                <a:off x="3600550" y="3705023"/>
                <a:ext cx="1116972" cy="974626"/>
              </a:xfrm>
              <a:prstGeom prst="rect">
                <a:avLst/>
              </a:prstGeom>
              <a:blipFill>
                <a:blip r:embed="rId7"/>
                <a:stretch>
                  <a:fillRect l="-11475" t="-5000" r="-10929"/>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5CC7947-3E18-437C-90AB-82AABBCAC5C0}"/>
                  </a:ext>
                </a:extLst>
              </p:cNvPr>
              <p:cNvSpPr/>
              <p:nvPr/>
            </p:nvSpPr>
            <p:spPr>
              <a:xfrm>
                <a:off x="162839" y="2563720"/>
                <a:ext cx="1826141" cy="646331"/>
              </a:xfrm>
              <a:prstGeom prst="rect">
                <a:avLst/>
              </a:prstGeom>
            </p:spPr>
            <p:txBody>
              <a:bodyPr wrap="none">
                <a:spAutoFit/>
              </a:bodyPr>
              <a:lstStyle/>
              <a:p>
                <a:r>
                  <a:rPr lang="en-US" dirty="0"/>
                  <a:t>Topological space</a:t>
                </a: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oMath>
                  </m:oMathPara>
                </a14:m>
                <a:endParaRPr lang="en-US" dirty="0"/>
              </a:p>
            </p:txBody>
          </p:sp>
        </mc:Choice>
        <mc:Fallback xmlns="">
          <p:sp>
            <p:nvSpPr>
              <p:cNvPr id="10" name="Rectangle 9">
                <a:extLst>
                  <a:ext uri="{FF2B5EF4-FFF2-40B4-BE49-F238E27FC236}">
                    <a16:creationId xmlns:a16="http://schemas.microsoft.com/office/drawing/2014/main" id="{B5CC7947-3E18-437C-90AB-82AABBCAC5C0}"/>
                  </a:ext>
                </a:extLst>
              </p:cNvPr>
              <p:cNvSpPr>
                <a:spLocks noRot="1" noChangeAspect="1" noMove="1" noResize="1" noEditPoints="1" noAdjustHandles="1" noChangeArrowheads="1" noChangeShapeType="1" noTextEdit="1"/>
              </p:cNvSpPr>
              <p:nvPr/>
            </p:nvSpPr>
            <p:spPr>
              <a:xfrm>
                <a:off x="162839" y="2563720"/>
                <a:ext cx="1826141" cy="646331"/>
              </a:xfrm>
              <a:prstGeom prst="rect">
                <a:avLst/>
              </a:prstGeom>
              <a:blipFill>
                <a:blip r:embed="rId8"/>
                <a:stretch>
                  <a:fillRect l="-3010" t="-5660" r="-234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F03F632-EAD5-4F1E-9F51-60DDAC9C6930}"/>
              </a:ext>
            </a:extLst>
          </p:cNvPr>
          <p:cNvPicPr>
            <a:picLocks noChangeAspect="1"/>
          </p:cNvPicPr>
          <p:nvPr/>
        </p:nvPicPr>
        <p:blipFill>
          <a:blip r:embed="rId9"/>
          <a:stretch>
            <a:fillRect/>
          </a:stretch>
        </p:blipFill>
        <p:spPr>
          <a:xfrm>
            <a:off x="8839688" y="3660969"/>
            <a:ext cx="2001274" cy="294381"/>
          </a:xfrm>
          <a:prstGeom prst="rect">
            <a:avLst/>
          </a:prstGeom>
        </p:spPr>
      </p:pic>
      <p:pic>
        <p:nvPicPr>
          <p:cNvPr id="15" name="Picture 14">
            <a:extLst>
              <a:ext uri="{FF2B5EF4-FFF2-40B4-BE49-F238E27FC236}">
                <a16:creationId xmlns:a16="http://schemas.microsoft.com/office/drawing/2014/main" id="{7416386C-696F-4DAD-9CEC-ACF48BAC0C98}"/>
              </a:ext>
            </a:extLst>
          </p:cNvPr>
          <p:cNvPicPr>
            <a:picLocks noChangeAspect="1"/>
          </p:cNvPicPr>
          <p:nvPr/>
        </p:nvPicPr>
        <p:blipFill>
          <a:blip r:embed="rId10"/>
          <a:stretch>
            <a:fillRect/>
          </a:stretch>
        </p:blipFill>
        <p:spPr>
          <a:xfrm>
            <a:off x="8839688" y="3324973"/>
            <a:ext cx="703108" cy="294381"/>
          </a:xfrm>
          <a:prstGeom prst="rect">
            <a:avLst/>
          </a:prstGeom>
        </p:spPr>
      </p:pic>
      <p:sp>
        <p:nvSpPr>
          <p:cNvPr id="16" name="Rectangle 15">
            <a:extLst>
              <a:ext uri="{FF2B5EF4-FFF2-40B4-BE49-F238E27FC236}">
                <a16:creationId xmlns:a16="http://schemas.microsoft.com/office/drawing/2014/main" id="{762F68DC-AF32-49E9-BBDC-5E5524D44F65}"/>
              </a:ext>
            </a:extLst>
          </p:cNvPr>
          <p:cNvSpPr/>
          <p:nvPr/>
        </p:nvSpPr>
        <p:spPr>
          <a:xfrm>
            <a:off x="8623427" y="2883248"/>
            <a:ext cx="749441" cy="400110"/>
          </a:xfrm>
          <a:prstGeom prst="rect">
            <a:avLst/>
          </a:prstGeom>
        </p:spPr>
        <p:txBody>
          <a:bodyPr wrap="square">
            <a:spAutoFit/>
          </a:bodyPr>
          <a:lstStyle/>
          <a:p>
            <a:pPr algn="ctr">
              <a:defRPr sz="4000">
                <a:solidFill>
                  <a:srgbClr val="000000"/>
                </a:solidFill>
              </a:defRPr>
            </a:pPr>
            <a:r>
              <a:rPr lang="en-US" sz="2000" dirty="0"/>
              <a:t>Since</a:t>
            </a:r>
          </a:p>
        </p:txBody>
      </p:sp>
      <p:pic>
        <p:nvPicPr>
          <p:cNvPr id="17" name="Picture 16">
            <a:extLst>
              <a:ext uri="{FF2B5EF4-FFF2-40B4-BE49-F238E27FC236}">
                <a16:creationId xmlns:a16="http://schemas.microsoft.com/office/drawing/2014/main" id="{35C10D5C-A8E6-40C9-9D50-EB7C0F706DE8}"/>
              </a:ext>
            </a:extLst>
          </p:cNvPr>
          <p:cNvPicPr>
            <a:picLocks noChangeAspect="1"/>
          </p:cNvPicPr>
          <p:nvPr/>
        </p:nvPicPr>
        <p:blipFill>
          <a:blip r:embed="rId11"/>
          <a:stretch>
            <a:fillRect/>
          </a:stretch>
        </p:blipFill>
        <p:spPr>
          <a:xfrm>
            <a:off x="8770005" y="5092638"/>
            <a:ext cx="2658412" cy="285657"/>
          </a:xfrm>
          <a:prstGeom prst="rect">
            <a:avLst/>
          </a:prstGeom>
        </p:spPr>
      </p:pic>
      <p:sp>
        <p:nvSpPr>
          <p:cNvPr id="18" name="Rectangle 17">
            <a:extLst>
              <a:ext uri="{FF2B5EF4-FFF2-40B4-BE49-F238E27FC236}">
                <a16:creationId xmlns:a16="http://schemas.microsoft.com/office/drawing/2014/main" id="{85644844-AEBB-4557-8ACA-63483CB79478}"/>
              </a:ext>
            </a:extLst>
          </p:cNvPr>
          <p:cNvSpPr/>
          <p:nvPr/>
        </p:nvSpPr>
        <p:spPr>
          <a:xfrm>
            <a:off x="8390972" y="4681334"/>
            <a:ext cx="2062128" cy="400110"/>
          </a:xfrm>
          <a:prstGeom prst="rect">
            <a:avLst/>
          </a:prstGeom>
        </p:spPr>
        <p:txBody>
          <a:bodyPr wrap="square">
            <a:spAutoFit/>
          </a:bodyPr>
          <a:lstStyle/>
          <a:p>
            <a:pPr algn="ctr">
              <a:defRPr sz="4000">
                <a:solidFill>
                  <a:srgbClr val="000000"/>
                </a:solidFill>
              </a:defRPr>
            </a:pPr>
            <a:r>
              <a:rPr lang="en-US" sz="2000" dirty="0"/>
              <a:t>And Homology</a:t>
            </a:r>
          </a:p>
        </p:txBody>
      </p:sp>
      <p:sp>
        <p:nvSpPr>
          <p:cNvPr id="21" name="Line">
            <a:extLst>
              <a:ext uri="{FF2B5EF4-FFF2-40B4-BE49-F238E27FC236}">
                <a16:creationId xmlns:a16="http://schemas.microsoft.com/office/drawing/2014/main" id="{D8FD466B-44C7-4077-ACE3-E96918F2F7BD}"/>
              </a:ext>
            </a:extLst>
          </p:cNvPr>
          <p:cNvSpPr/>
          <p:nvPr/>
        </p:nvSpPr>
        <p:spPr>
          <a:xfrm flipH="1" flipV="1">
            <a:off x="10289191" y="3908592"/>
            <a:ext cx="540086" cy="410213"/>
          </a:xfrm>
          <a:prstGeom prst="line">
            <a:avLst/>
          </a:prstGeom>
          <a:ln w="63500">
            <a:solidFill>
              <a:srgbClr val="929292"/>
            </a:solidFill>
            <a:miter lim="400000"/>
            <a:tailEnd type="triangle"/>
          </a:ln>
        </p:spPr>
        <p:txBody>
          <a:bodyPr lIns="25400" tIns="25400" rIns="25400" bIns="25400" anchor="ctr"/>
          <a:lstStyle/>
          <a:p>
            <a:endParaRPr sz="900"/>
          </a:p>
        </p:txBody>
      </p:sp>
      <p:sp>
        <p:nvSpPr>
          <p:cNvPr id="22" name="more “robust”">
            <a:extLst>
              <a:ext uri="{FF2B5EF4-FFF2-40B4-BE49-F238E27FC236}">
                <a16:creationId xmlns:a16="http://schemas.microsoft.com/office/drawing/2014/main" id="{A2EB12F0-90A8-4B98-96BD-913CC5ABBC13}"/>
              </a:ext>
            </a:extLst>
          </p:cNvPr>
          <p:cNvSpPr txBox="1"/>
          <p:nvPr/>
        </p:nvSpPr>
        <p:spPr>
          <a:xfrm>
            <a:off x="10402341" y="4306848"/>
            <a:ext cx="1375313"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4000">
                <a:solidFill>
                  <a:schemeClr val="accent4">
                    <a:hueOff val="-1247790"/>
                    <a:lumOff val="-12326"/>
                  </a:schemeClr>
                </a:solidFill>
              </a:defRPr>
            </a:lvl1pPr>
          </a:lstStyle>
          <a:p>
            <a:r>
              <a:rPr lang="en-US" sz="2000" dirty="0" err="1">
                <a:solidFill>
                  <a:schemeClr val="accent2"/>
                </a:solidFill>
              </a:rPr>
              <a:t>Z</a:t>
            </a:r>
            <a:r>
              <a:rPr lang="en-US" sz="2000" baseline="-25000" dirty="0" err="1">
                <a:solidFill>
                  <a:schemeClr val="accent2"/>
                </a:solidFill>
              </a:rPr>
              <a:t>k</a:t>
            </a:r>
            <a:r>
              <a:rPr lang="en-US" sz="2000" dirty="0">
                <a:solidFill>
                  <a:schemeClr val="accent2"/>
                </a:solidFill>
              </a:rPr>
              <a:t> := k-cycles</a:t>
            </a:r>
            <a:endParaRPr sz="2000" dirty="0">
              <a:solidFill>
                <a:schemeClr val="accent2"/>
              </a:solidFill>
            </a:endParaRPr>
          </a:p>
        </p:txBody>
      </p:sp>
      <p:sp>
        <p:nvSpPr>
          <p:cNvPr id="25" name="Line">
            <a:extLst>
              <a:ext uri="{FF2B5EF4-FFF2-40B4-BE49-F238E27FC236}">
                <a16:creationId xmlns:a16="http://schemas.microsoft.com/office/drawing/2014/main" id="{F04F9AD6-395F-47AA-8FA5-5F39E2210905}"/>
              </a:ext>
            </a:extLst>
          </p:cNvPr>
          <p:cNvSpPr/>
          <p:nvPr/>
        </p:nvSpPr>
        <p:spPr>
          <a:xfrm rot="6101270" flipH="1" flipV="1">
            <a:off x="8964463" y="3945237"/>
            <a:ext cx="540086" cy="410213"/>
          </a:xfrm>
          <a:prstGeom prst="line">
            <a:avLst/>
          </a:prstGeom>
          <a:ln w="63500">
            <a:solidFill>
              <a:srgbClr val="929292"/>
            </a:solidFill>
            <a:miter lim="400000"/>
            <a:tailEnd type="triangle"/>
          </a:ln>
        </p:spPr>
        <p:txBody>
          <a:bodyPr lIns="25400" tIns="25400" rIns="25400" bIns="25400" anchor="ctr"/>
          <a:lstStyle/>
          <a:p>
            <a:endParaRPr sz="900" dirty="0"/>
          </a:p>
        </p:txBody>
      </p:sp>
      <p:sp>
        <p:nvSpPr>
          <p:cNvPr id="26" name="more “robust”">
            <a:extLst>
              <a:ext uri="{FF2B5EF4-FFF2-40B4-BE49-F238E27FC236}">
                <a16:creationId xmlns:a16="http://schemas.microsoft.com/office/drawing/2014/main" id="{F7B56757-0846-4F8B-A3FD-0E4883107C5B}"/>
              </a:ext>
            </a:extLst>
          </p:cNvPr>
          <p:cNvSpPr txBox="1"/>
          <p:nvPr/>
        </p:nvSpPr>
        <p:spPr>
          <a:xfrm>
            <a:off x="8126727" y="4320576"/>
            <a:ext cx="206212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4000">
                <a:solidFill>
                  <a:schemeClr val="accent4">
                    <a:hueOff val="-1247790"/>
                    <a:lumOff val="-12326"/>
                  </a:schemeClr>
                </a:solidFill>
              </a:defRPr>
            </a:lvl1pPr>
          </a:lstStyle>
          <a:p>
            <a:r>
              <a:rPr lang="en-US" sz="2000" dirty="0">
                <a:solidFill>
                  <a:schemeClr val="accent2"/>
                </a:solidFill>
              </a:rPr>
              <a:t>B</a:t>
            </a:r>
            <a:r>
              <a:rPr lang="en-US" sz="2000" baseline="-25000" dirty="0">
                <a:solidFill>
                  <a:schemeClr val="accent2"/>
                </a:solidFill>
              </a:rPr>
              <a:t>k</a:t>
            </a:r>
            <a:r>
              <a:rPr lang="en-US" sz="2000" dirty="0">
                <a:solidFill>
                  <a:schemeClr val="accent2"/>
                </a:solidFill>
              </a:rPr>
              <a:t> := k-boundaries</a:t>
            </a:r>
            <a:endParaRPr sz="2000" dirty="0">
              <a:solidFill>
                <a:schemeClr val="accent2"/>
              </a:solidFill>
            </a:endParaRPr>
          </a:p>
        </p:txBody>
      </p:sp>
      <p:sp>
        <p:nvSpPr>
          <p:cNvPr id="30" name="Line">
            <a:extLst>
              <a:ext uri="{FF2B5EF4-FFF2-40B4-BE49-F238E27FC236}">
                <a16:creationId xmlns:a16="http://schemas.microsoft.com/office/drawing/2014/main" id="{BBBC9E77-3673-4AB7-9D3E-E0EEBFE8B980}"/>
              </a:ext>
            </a:extLst>
          </p:cNvPr>
          <p:cNvSpPr/>
          <p:nvPr/>
        </p:nvSpPr>
        <p:spPr>
          <a:xfrm flipH="1" flipV="1">
            <a:off x="2135182" y="5513400"/>
            <a:ext cx="540086" cy="410213"/>
          </a:xfrm>
          <a:prstGeom prst="line">
            <a:avLst/>
          </a:prstGeom>
          <a:ln w="63500">
            <a:solidFill>
              <a:srgbClr val="929292"/>
            </a:solidFill>
            <a:miter lim="400000"/>
            <a:tailEnd type="triangle"/>
          </a:ln>
        </p:spPr>
        <p:txBody>
          <a:bodyPr lIns="25400" tIns="25400" rIns="25400" bIns="25400" anchor="ctr"/>
          <a:lstStyle/>
          <a:p>
            <a:endParaRPr sz="900"/>
          </a:p>
        </p:txBody>
      </p:sp>
      <p:sp>
        <p:nvSpPr>
          <p:cNvPr id="23" name="Line">
            <a:extLst>
              <a:ext uri="{FF2B5EF4-FFF2-40B4-BE49-F238E27FC236}">
                <a16:creationId xmlns:a16="http://schemas.microsoft.com/office/drawing/2014/main" id="{B7519F89-F833-4F3B-A80A-4ECEE4916CEF}"/>
              </a:ext>
            </a:extLst>
          </p:cNvPr>
          <p:cNvSpPr/>
          <p:nvPr/>
        </p:nvSpPr>
        <p:spPr>
          <a:xfrm rot="6101270">
            <a:off x="5933569" y="6243966"/>
            <a:ext cx="324862" cy="390760"/>
          </a:xfrm>
          <a:prstGeom prst="line">
            <a:avLst/>
          </a:prstGeom>
          <a:ln w="63500">
            <a:solidFill>
              <a:srgbClr val="929292"/>
            </a:solidFill>
            <a:miter lim="400000"/>
            <a:tailEnd type="triangle"/>
          </a:ln>
        </p:spPr>
        <p:txBody>
          <a:bodyPr lIns="25400" tIns="25400" rIns="25400" bIns="25400" anchor="ctr"/>
          <a:lstStyle/>
          <a:p>
            <a:endParaRPr sz="900" dirty="0"/>
          </a:p>
        </p:txBody>
      </p:sp>
      <p:sp>
        <p:nvSpPr>
          <p:cNvPr id="27" name="more “robust”">
            <a:extLst>
              <a:ext uri="{FF2B5EF4-FFF2-40B4-BE49-F238E27FC236}">
                <a16:creationId xmlns:a16="http://schemas.microsoft.com/office/drawing/2014/main" id="{487393E7-9392-430F-88BE-0D2B4A097A36}"/>
              </a:ext>
            </a:extLst>
          </p:cNvPr>
          <p:cNvSpPr txBox="1"/>
          <p:nvPr/>
        </p:nvSpPr>
        <p:spPr>
          <a:xfrm>
            <a:off x="6458090" y="6080273"/>
            <a:ext cx="2062128" cy="359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4000">
                <a:solidFill>
                  <a:schemeClr val="accent4">
                    <a:hueOff val="-1247790"/>
                    <a:lumOff val="-12326"/>
                  </a:schemeClr>
                </a:solidFill>
              </a:defRPr>
            </a:lvl1pPr>
          </a:lstStyle>
          <a:p>
            <a:r>
              <a:rPr lang="en-US" sz="2000" dirty="0">
                <a:solidFill>
                  <a:schemeClr val="accent2"/>
                </a:solidFill>
              </a:rPr>
              <a:t>choice of field</a:t>
            </a:r>
            <a:endParaRPr sz="2000" dirty="0">
              <a:solidFill>
                <a:schemeClr val="accent2"/>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FBF2008-8E42-4A4C-B5E1-FCB8D908A09A}"/>
                  </a:ext>
                </a:extLst>
              </p:cNvPr>
              <p:cNvSpPr txBox="1"/>
              <p:nvPr/>
            </p:nvSpPr>
            <p:spPr>
              <a:xfrm>
                <a:off x="2529955" y="5844899"/>
                <a:ext cx="3341812"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ker</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r>
                        <a:rPr lang="en-US" b="0" i="1" smtClean="0">
                          <a:latin typeface="Cambria Math" panose="02040503050406030204" pitchFamily="18" charset="0"/>
                        </a:rPr>
                        <m:t>𝐼𝑚</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𝐻</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ker</m:t>
                        </m:r>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2</m:t>
                                </m:r>
                              </m:sub>
                            </m:sSub>
                          </m:e>
                        </m:d>
                      </m:e>
                    </m:func>
                    <m:r>
                      <a:rPr lang="en-US" i="1">
                        <a:latin typeface="Cambria Math" panose="02040503050406030204" pitchFamily="18" charset="0"/>
                      </a:rPr>
                      <m:t>/</m:t>
                    </m:r>
                    <m:r>
                      <a:rPr lang="en-US" i="1">
                        <a:latin typeface="Cambria Math" panose="02040503050406030204" pitchFamily="18" charset="0"/>
                      </a:rPr>
                      <m:t>𝐼𝑚</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3</m:t>
                        </m:r>
                      </m:sub>
                    </m:sSub>
                    <m:r>
                      <a:rPr lang="en-US" i="1">
                        <a:latin typeface="Cambria Math" panose="02040503050406030204" pitchFamily="18" charset="0"/>
                      </a:rPr>
                      <m:t>)≌</m:t>
                    </m:r>
                  </m:oMath>
                </a14:m>
                <a:r>
                  <a:rPr lang="en-US" dirty="0"/>
                  <a:t> </a:t>
                </a:r>
                <a:r>
                  <a:rPr lang="en-US" dirty="0">
                    <a:latin typeface="Algerian" panose="04020705040A02060702" pitchFamily="82" charset="0"/>
                  </a:rPr>
                  <a:t>K</a:t>
                </a:r>
              </a:p>
            </p:txBody>
          </p:sp>
        </mc:Choice>
        <mc:Fallback xmlns="">
          <p:sp>
            <p:nvSpPr>
              <p:cNvPr id="3" name="TextBox 2">
                <a:extLst>
                  <a:ext uri="{FF2B5EF4-FFF2-40B4-BE49-F238E27FC236}">
                    <a16:creationId xmlns:a16="http://schemas.microsoft.com/office/drawing/2014/main" id="{AFBF2008-8E42-4A4C-B5E1-FCB8D908A09A}"/>
                  </a:ext>
                </a:extLst>
              </p:cNvPr>
              <p:cNvSpPr txBox="1">
                <a:spLocks noRot="1" noChangeAspect="1" noMove="1" noResize="1" noEditPoints="1" noAdjustHandles="1" noChangeArrowheads="1" noChangeShapeType="1" noTextEdit="1"/>
              </p:cNvSpPr>
              <p:nvPr/>
            </p:nvSpPr>
            <p:spPr>
              <a:xfrm>
                <a:off x="2529955" y="5844899"/>
                <a:ext cx="3341812" cy="923330"/>
              </a:xfrm>
              <a:prstGeom prst="rect">
                <a:avLst/>
              </a:prstGeom>
              <a:blipFill>
                <a:blip r:embed="rId12"/>
                <a:stretch>
                  <a:fillRect b="-927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C276A315-6CEA-4D2A-8689-3CEFE7FE842E}"/>
              </a:ext>
            </a:extLst>
          </p:cNvPr>
          <p:cNvSpPr/>
          <p:nvPr/>
        </p:nvSpPr>
        <p:spPr>
          <a:xfrm>
            <a:off x="9425438" y="5293112"/>
            <a:ext cx="2510880" cy="369332"/>
          </a:xfrm>
          <a:prstGeom prst="rect">
            <a:avLst/>
          </a:prstGeom>
        </p:spPr>
        <p:txBody>
          <a:bodyPr wrap="none">
            <a:spAutoFit/>
          </a:bodyPr>
          <a:lstStyle/>
          <a:p>
            <a:r>
              <a:rPr lang="en-US" dirty="0">
                <a:solidFill>
                  <a:schemeClr val="accent2"/>
                </a:solidFill>
              </a:rPr>
              <a:t>= k-cycles / k-boundaries</a:t>
            </a:r>
            <a:endParaRPr lang="en-US" dirty="0"/>
          </a:p>
        </p:txBody>
      </p:sp>
    </p:spTree>
    <p:extLst>
      <p:ext uri="{BB962C8B-B14F-4D97-AF65-F5344CB8AC3E}">
        <p14:creationId xmlns:p14="http://schemas.microsoft.com/office/powerpoint/2010/main" val="18661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8" grpId="0"/>
      <p:bldP spid="21" grpId="0" animBg="1"/>
      <p:bldP spid="22" grpId="0" animBg="1"/>
      <p:bldP spid="25" grpId="0" animBg="1"/>
      <p:bldP spid="26" grpId="0" animBg="1"/>
      <p:bldP spid="30" grpId="0" animBg="1"/>
      <p:bldP spid="23" grpId="0" animBg="1"/>
      <p:bldP spid="27" grpId="0" animBg="1"/>
      <p:bldP spid="3"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4648</Words>
  <Application>Microsoft Office PowerPoint</Application>
  <PresentationFormat>Widescreen</PresentationFormat>
  <Paragraphs>1253</Paragraphs>
  <Slides>74</Slides>
  <Notes>25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Algerian</vt:lpstr>
      <vt:lpstr>Arial</vt:lpstr>
      <vt:lpstr>Calibri</vt:lpstr>
      <vt:lpstr>Calibri Light</vt:lpstr>
      <vt:lpstr>Cambria Math</vt:lpstr>
      <vt:lpstr>Futura Medium</vt:lpstr>
      <vt:lpstr>Helvetica Neue Medium</vt:lpstr>
      <vt:lpstr>Lucida Calligraphy</vt:lpstr>
      <vt:lpstr>Times New Roman</vt:lpstr>
      <vt:lpstr>Times Roman</vt:lpstr>
      <vt:lpstr>Office Theme</vt:lpstr>
      <vt:lpstr>Minimal Cycle Representatives in Persistent Homology using Linear Programming</vt:lpstr>
      <vt:lpstr>Motivation</vt:lpstr>
      <vt:lpstr>PowerPoint Presentation</vt:lpstr>
      <vt:lpstr>PowerPoint Presentation</vt:lpstr>
      <vt:lpstr>PowerPoint Presentation</vt:lpstr>
      <vt:lpstr>PowerPoint Presentation</vt:lpstr>
      <vt:lpstr>PowerPoint Presentation</vt:lpstr>
      <vt:lpstr>Background</vt:lpstr>
      <vt:lpstr>motivation: finding loops in a topological space</vt:lpstr>
      <vt:lpstr>motivation: mimic the mind’s eye with a union of balls</vt:lpstr>
      <vt:lpstr>PowerPoint Presentation</vt:lpstr>
      <vt:lpstr>PowerPoint Presentation</vt:lpstr>
      <vt:lpstr>motivation: matrix decomposition</vt:lpstr>
      <vt:lpstr>PowerPoint Presentation</vt:lpstr>
      <vt:lpstr>PowerPoint Presentation</vt:lpstr>
      <vt:lpstr>PowerPoint Presentation</vt:lpstr>
      <vt:lpstr>PowerPoint Presentation</vt:lpstr>
      <vt:lpstr>Example Filtration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Minimal Cycle Representatives</vt:lpstr>
      <vt:lpstr>When do “good” cycle representatives matter?</vt:lpstr>
      <vt:lpstr>PowerPoint Presentation</vt:lpstr>
      <vt:lpstr>Example</vt:lpstr>
      <vt:lpstr>Minimizing a Persistent Cycle Representative</vt:lpstr>
      <vt:lpstr>PowerPoint Presentation</vt:lpstr>
      <vt:lpstr>Minimize Number of Edges</vt:lpstr>
      <vt:lpstr>Minimize Number of Edges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Note About Linear Programming</vt:lpstr>
      <vt:lpstr>Summary</vt:lpstr>
      <vt:lpstr>PowerPoint Presentation</vt:lpstr>
      <vt:lpstr>Empirical Study of Minimal Cycle Representatives</vt:lpstr>
      <vt:lpstr>PowerPoint Presentation</vt:lpstr>
      <vt:lpstr>Knowledge Networks</vt:lpstr>
      <vt:lpstr>How has science progressed through time? </vt:lpstr>
      <vt:lpstr>Knowledge Network </vt:lpstr>
      <vt:lpstr>Knowledge Network </vt:lpstr>
      <vt:lpstr>Knowledge Networks Through Time</vt:lpstr>
      <vt:lpstr>Typology of Papers</vt:lpstr>
      <vt:lpstr>Citations by Typology</vt:lpstr>
      <vt:lpstr>PowerPoint Presentation</vt:lpstr>
      <vt:lpstr>Conclusion</vt:lpstr>
      <vt:lpstr>Minimal Cycle Reps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Obtaining and Optimizing Persistent Homology Cycle Representatives</dc:title>
  <dc:creator>Lori Ziegelmeier</dc:creator>
  <cp:lastModifiedBy>Lori Ziegelmeier</cp:lastModifiedBy>
  <cp:revision>245</cp:revision>
  <dcterms:created xsi:type="dcterms:W3CDTF">2022-01-13T21:11:13Z</dcterms:created>
  <dcterms:modified xsi:type="dcterms:W3CDTF">2025-06-11T15:37:39Z</dcterms:modified>
</cp:coreProperties>
</file>